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8" r:id="rId4"/>
  </p:sldMasterIdLst>
  <p:notesMasterIdLst>
    <p:notesMasterId r:id="rId40"/>
  </p:notesMasterIdLst>
  <p:handoutMasterIdLst>
    <p:handoutMasterId r:id="rId41"/>
  </p:handoutMasterIdLst>
  <p:sldIdLst>
    <p:sldId id="615" r:id="rId5"/>
    <p:sldId id="621" r:id="rId6"/>
    <p:sldId id="617" r:id="rId7"/>
    <p:sldId id="618" r:id="rId8"/>
    <p:sldId id="619" r:id="rId9"/>
    <p:sldId id="620" r:id="rId10"/>
    <p:sldId id="647" r:id="rId11"/>
    <p:sldId id="648" r:id="rId12"/>
    <p:sldId id="646" r:id="rId13"/>
    <p:sldId id="622" r:id="rId14"/>
    <p:sldId id="623" r:id="rId15"/>
    <p:sldId id="624" r:id="rId16"/>
    <p:sldId id="625" r:id="rId17"/>
    <p:sldId id="626" r:id="rId18"/>
    <p:sldId id="627" r:id="rId19"/>
    <p:sldId id="629" r:id="rId20"/>
    <p:sldId id="649" r:id="rId21"/>
    <p:sldId id="630" r:id="rId22"/>
    <p:sldId id="628" r:id="rId23"/>
    <p:sldId id="656" r:id="rId24"/>
    <p:sldId id="652" r:id="rId25"/>
    <p:sldId id="654" r:id="rId26"/>
    <p:sldId id="653" r:id="rId27"/>
    <p:sldId id="644" r:id="rId28"/>
    <p:sldId id="632" r:id="rId29"/>
    <p:sldId id="633" r:id="rId30"/>
    <p:sldId id="655" r:id="rId31"/>
    <p:sldId id="645" r:id="rId32"/>
    <p:sldId id="637" r:id="rId33"/>
    <p:sldId id="638" r:id="rId34"/>
    <p:sldId id="639" r:id="rId35"/>
    <p:sldId id="651" r:id="rId36"/>
    <p:sldId id="643" r:id="rId37"/>
    <p:sldId id="642" r:id="rId38"/>
    <p:sldId id="650" r:id="rId39"/>
  </p:sldIdLst>
  <p:sldSz cx="9144000" cy="5143500" type="screen16x9"/>
  <p:notesSz cx="6858000" cy="9144000"/>
  <p:defaultText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 userDrawn="1">
          <p15:clr>
            <a:srgbClr val="A4A3A4"/>
          </p15:clr>
        </p15:guide>
        <p15:guide id="2" orient="horz" pos="900" userDrawn="1">
          <p15:clr>
            <a:srgbClr val="A4A3A4"/>
          </p15:clr>
        </p15:guide>
        <p15:guide id="3" orient="horz" pos="2052" userDrawn="1">
          <p15:clr>
            <a:srgbClr val="A4A3A4"/>
          </p15:clr>
        </p15:guide>
        <p15:guide id="4" orient="horz" pos="3132" userDrawn="1">
          <p15:clr>
            <a:srgbClr val="A4A3A4"/>
          </p15:clr>
        </p15:guide>
        <p15:guide id="5" orient="horz" pos="1116" userDrawn="1">
          <p15:clr>
            <a:srgbClr val="A4A3A4"/>
          </p15:clr>
        </p15:guide>
        <p15:guide id="6" orient="horz" pos="684" userDrawn="1">
          <p15:clr>
            <a:srgbClr val="A4A3A4"/>
          </p15:clr>
        </p15:guide>
        <p15:guide id="7" pos="2880" userDrawn="1">
          <p15:clr>
            <a:srgbClr val="A4A3A4"/>
          </p15:clr>
        </p15:guide>
        <p15:guide id="8" pos="245" userDrawn="1">
          <p15:clr>
            <a:srgbClr val="A4A3A4"/>
          </p15:clr>
        </p15:guide>
        <p15:guide id="9" pos="893" userDrawn="1">
          <p15:clr>
            <a:srgbClr val="A4A3A4"/>
          </p15:clr>
        </p15:guide>
        <p15:guide id="10" pos="5514" userDrawn="1">
          <p15:clr>
            <a:srgbClr val="A4A3A4"/>
          </p15:clr>
        </p15:guide>
        <p15:guide id="11" pos="5299" userDrawn="1">
          <p15:clr>
            <a:srgbClr val="A4A3A4"/>
          </p15:clr>
        </p15:guide>
        <p15:guide id="12" pos="45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80B6"/>
    <a:srgbClr val="F4987D"/>
    <a:srgbClr val="8BB7E4"/>
    <a:srgbClr val="ADD5ED"/>
    <a:srgbClr val="D4FF98"/>
    <a:srgbClr val="008DD2"/>
    <a:srgbClr val="01638A"/>
    <a:srgbClr val="FFB202"/>
    <a:srgbClr val="8CD6FF"/>
    <a:srgbClr val="E4AE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0744" autoAdjust="0"/>
  </p:normalViewPr>
  <p:slideViewPr>
    <p:cSldViewPr>
      <p:cViewPr varScale="1">
        <p:scale>
          <a:sx n="94" d="100"/>
          <a:sy n="94" d="100"/>
        </p:scale>
        <p:origin x="720" y="72"/>
      </p:cViewPr>
      <p:guideLst>
        <p:guide orient="horz" pos="108"/>
        <p:guide orient="horz" pos="900"/>
        <p:guide orient="horz" pos="2052"/>
        <p:guide orient="horz" pos="3132"/>
        <p:guide orient="horz" pos="1116"/>
        <p:guide orient="horz" pos="684"/>
        <p:guide pos="2880"/>
        <p:guide pos="245"/>
        <p:guide pos="893"/>
        <p:guide pos="5514"/>
        <p:guide pos="5299"/>
        <p:guide pos="458"/>
      </p:guideLst>
    </p:cSldViewPr>
  </p:slideViewPr>
  <p:notesTextViewPr>
    <p:cViewPr>
      <p:scale>
        <a:sx n="3" d="2"/>
        <a:sy n="3" d="2"/>
      </p:scale>
      <p:origin x="0" y="0"/>
    </p:cViewPr>
  </p:notesTextViewPr>
  <p:sorterViewPr>
    <p:cViewPr>
      <p:scale>
        <a:sx n="54" d="100"/>
        <a:sy n="54" d="100"/>
      </p:scale>
      <p:origin x="0" y="0"/>
    </p:cViewPr>
  </p:sorterViewPr>
  <p:notesViewPr>
    <p:cSldViewPr showGuides="1">
      <p:cViewPr varScale="1">
        <p:scale>
          <a:sx n="49" d="100"/>
          <a:sy n="49" d="100"/>
        </p:scale>
        <p:origin x="2436"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solidFill>
                  <a:schemeClr val="tx1">
                    <a:alpha val="99000"/>
                  </a:schemeClr>
                </a:solidFill>
                <a:latin typeface="Segoe UI" pitchFamily="34" charset="0"/>
              </a:rPr>
              <a:t>TechEd 2012</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12/1/2018</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chemeClr val="tx1">
                    <a:alpha val="99000"/>
                  </a:schemeClr>
                </a:solidFill>
                <a:latin typeface="Segoe UI" pitchFamily="34" charset="0"/>
              </a:rPr>
            </a:br>
            <a:r>
              <a:rPr lang="en-US" sz="500" dirty="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dirty="0"/>
              <a:t>TechEd 2012</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12/1/2018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latin typeface="Segoe UI" pitchFamily="34" charset="0"/>
              </a:rPr>
            </a:br>
            <a:r>
              <a:rPr lang="en-US" dirty="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685487" rtl="0" eaLnBrk="1" latinLnBrk="0" hangingPunct="1">
      <a:lnSpc>
        <a:spcPct val="90000"/>
      </a:lnSpc>
      <a:spcAft>
        <a:spcPts val="250"/>
      </a:spcAft>
      <a:defRPr sz="700" kern="1200">
        <a:solidFill>
          <a:schemeClr val="tx1">
            <a:alpha val="99000"/>
          </a:schemeClr>
        </a:solidFill>
        <a:latin typeface="Segoe UI" pitchFamily="34" charset="0"/>
        <a:ea typeface="+mn-ea"/>
        <a:cs typeface="+mn-cs"/>
      </a:defRPr>
    </a:lvl1pPr>
    <a:lvl2pPr marL="159675" indent="-79342"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2pPr>
    <a:lvl3pPr marL="245953" indent="-86288"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3pPr>
    <a:lvl4pPr marL="361985" indent="-110083"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4pPr>
    <a:lvl5pPr marL="461155" indent="-86288"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5pPr>
    <a:lvl6pPr marL="1713712" algn="l" defTabSz="685487" rtl="0" eaLnBrk="1" latinLnBrk="0" hangingPunct="1">
      <a:defRPr sz="900" kern="1200">
        <a:solidFill>
          <a:schemeClr val="tx1"/>
        </a:solidFill>
        <a:latin typeface="+mn-lt"/>
        <a:ea typeface="+mn-ea"/>
        <a:cs typeface="+mn-cs"/>
      </a:defRPr>
    </a:lvl6pPr>
    <a:lvl7pPr marL="2056459" algn="l" defTabSz="685487" rtl="0" eaLnBrk="1" latinLnBrk="0" hangingPunct="1">
      <a:defRPr sz="900" kern="1200">
        <a:solidFill>
          <a:schemeClr val="tx1"/>
        </a:solidFill>
        <a:latin typeface="+mn-lt"/>
        <a:ea typeface="+mn-ea"/>
        <a:cs typeface="+mn-cs"/>
      </a:defRPr>
    </a:lvl7pPr>
    <a:lvl8pPr marL="2399204" algn="l" defTabSz="685487" rtl="0" eaLnBrk="1" latinLnBrk="0" hangingPunct="1">
      <a:defRPr sz="900" kern="1200">
        <a:solidFill>
          <a:schemeClr val="tx1"/>
        </a:solidFill>
        <a:latin typeface="+mn-lt"/>
        <a:ea typeface="+mn-ea"/>
        <a:cs typeface="+mn-cs"/>
      </a:defRPr>
    </a:lvl8pPr>
    <a:lvl9pPr marL="2741951" algn="l" defTabSz="68548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1498617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169916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33656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2101913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1120630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solidFill>
                  <a:prstClr val="black">
                    <a:alpha val="99000"/>
                  </a:prstClr>
                </a:solidFill>
              </a:rPr>
              <a:pPr/>
              <a:t>35</a:t>
            </a:fld>
            <a:endParaRPr lang="en-US" dirty="0">
              <a:solidFill>
                <a:prstClr val="black">
                  <a:alpha val="99000"/>
                </a:prstClr>
              </a:solidFill>
            </a:endParaRPr>
          </a:p>
        </p:txBody>
      </p:sp>
    </p:spTree>
    <p:extLst>
      <p:ext uri="{BB962C8B-B14F-4D97-AF65-F5344CB8AC3E}">
        <p14:creationId xmlns:p14="http://schemas.microsoft.com/office/powerpoint/2010/main" val="774404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2084420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999701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955798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142447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867266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210306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1023107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187177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33350"/>
            <a:ext cx="8363938" cy="457049"/>
          </a:xfrm>
          <a:prstGeom prst="rect">
            <a:avLst/>
          </a:prstGeom>
        </p:spPr>
        <p:txBody>
          <a:bodyPr/>
          <a:lstStyle>
            <a:lvl1pPr>
              <a:defRPr/>
            </a:lvl1pPr>
          </a:lstStyle>
          <a:p>
            <a:r>
              <a:rPr lang="en-US" dirty="0"/>
              <a:t>Click to edit Master title style</a:t>
            </a:r>
          </a:p>
        </p:txBody>
      </p:sp>
      <p:sp>
        <p:nvSpPr>
          <p:cNvPr id="3" name="文本占位符 8"/>
          <p:cNvSpPr>
            <a:spLocks noGrp="1"/>
          </p:cNvSpPr>
          <p:nvPr>
            <p:ph idx="1"/>
          </p:nvPr>
        </p:nvSpPr>
        <p:spPr>
          <a:xfrm>
            <a:off x="228600" y="940594"/>
            <a:ext cx="7886700" cy="3262312"/>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Tree>
    <p:extLst>
      <p:ext uri="{BB962C8B-B14F-4D97-AF65-F5344CB8AC3E}">
        <p14:creationId xmlns:p14="http://schemas.microsoft.com/office/powerpoint/2010/main" val="5594129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60"/>
            <a:ext cx="8363938" cy="457049"/>
          </a:xfrm>
          <a:prstGeom prst="rect">
            <a:avLst/>
          </a:prstGeom>
        </p:spPr>
        <p:txBody>
          <a:bodyPr/>
          <a:lstStyle>
            <a:lvl1pPr>
              <a:defRPr/>
            </a:lvl1pPr>
          </a:lstStyle>
          <a:p>
            <a:r>
              <a:rPr lang="en-US"/>
              <a:t>Click to edit Master title style</a:t>
            </a:r>
            <a:endParaRPr lang="en-US" dirty="0"/>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15200" y="4629150"/>
            <a:ext cx="1600210" cy="276036"/>
          </a:xfrm>
          <a:prstGeom prst="rect">
            <a:avLst/>
          </a:prstGeom>
        </p:spPr>
      </p:pic>
    </p:spTree>
    <p:extLst>
      <p:ext uri="{BB962C8B-B14F-4D97-AF65-F5344CB8AC3E}">
        <p14:creationId xmlns:p14="http://schemas.microsoft.com/office/powerpoint/2010/main" val="63928622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2400" y="0"/>
            <a:ext cx="9141879" cy="5143500"/>
          </a:xfrm>
          <a:prstGeom prst="rect">
            <a:avLst/>
          </a:prstGeom>
        </p:spPr>
      </p:pic>
      <p:sp>
        <p:nvSpPr>
          <p:cNvPr id="7" name="标题占位符 6"/>
          <p:cNvSpPr>
            <a:spLocks noGrp="1"/>
          </p:cNvSpPr>
          <p:nvPr>
            <p:ph type="title"/>
          </p:nvPr>
        </p:nvSpPr>
        <p:spPr>
          <a:xfrm>
            <a:off x="32758" y="133350"/>
            <a:ext cx="5334000" cy="381001"/>
          </a:xfrm>
          <a:prstGeom prst="rect">
            <a:avLst/>
          </a:prstGeom>
        </p:spPr>
        <p:txBody>
          <a:bodyPr vert="horz" lIns="91440" tIns="45720" rIns="91440" bIns="45720" rtlCol="0" anchor="ctr">
            <a:normAutofit/>
          </a:bodyPr>
          <a:lstStyle/>
          <a:p>
            <a:r>
              <a:rPr kumimoji="1" lang="zh-CN" altLang="en-US" dirty="0"/>
              <a:t>单击此处编辑母版标题样式</a:t>
            </a:r>
          </a:p>
        </p:txBody>
      </p:sp>
      <p:pic>
        <p:nvPicPr>
          <p:cNvPr id="8" name="图片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543790" y="4629150"/>
            <a:ext cx="1600210" cy="276036"/>
          </a:xfrm>
          <a:prstGeom prst="rect">
            <a:avLst/>
          </a:prstGeom>
        </p:spPr>
      </p:pic>
      <p:sp>
        <p:nvSpPr>
          <p:cNvPr id="9" name="文本占位符 8"/>
          <p:cNvSpPr>
            <a:spLocks noGrp="1"/>
          </p:cNvSpPr>
          <p:nvPr>
            <p:ph type="body" idx="1"/>
          </p:nvPr>
        </p:nvSpPr>
        <p:spPr>
          <a:xfrm>
            <a:off x="228600" y="940594"/>
            <a:ext cx="7886700" cy="3262312"/>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Tree>
    <p:extLst>
      <p:ext uri="{BB962C8B-B14F-4D97-AF65-F5344CB8AC3E}">
        <p14:creationId xmlns:p14="http://schemas.microsoft.com/office/powerpoint/2010/main" val="1402586708"/>
      </p:ext>
    </p:extLst>
  </p:cSld>
  <p:clrMap bg1="dk1" tx1="lt1" bg2="dk2" tx2="lt2" accent1="accent1" accent2="accent2" accent3="accent3" accent4="accent4" accent5="accent5" accent6="accent6" hlink="hlink" folHlink="folHlink"/>
  <p:sldLayoutIdLst>
    <p:sldLayoutId id="2147483930" r:id="rId1"/>
    <p:sldLayoutId id="2147483931" r:id="rId2"/>
  </p:sldLayoutIdLst>
  <p:transition>
    <p:fade/>
  </p:transition>
  <p:txStyles>
    <p:title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132" indent="-345132" algn="l" defTabSz="685487" rtl="0" eaLnBrk="1" latinLnBrk="0" hangingPunct="1">
        <a:lnSpc>
          <a:spcPct val="90000"/>
        </a:lnSpc>
        <a:spcBef>
          <a:spcPct val="20000"/>
        </a:spcBef>
        <a:buSzPct val="90000"/>
        <a:buFontTx/>
        <a:buBlip>
          <a:blip r:embed="rId6"/>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6"/>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6"/>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6"/>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6"/>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2.tiff"/><Relationship Id="rId4" Type="http://schemas.openxmlformats.org/officeDocument/2006/relationships/image" Target="../media/image21.tiff"/></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0.tiff"/><Relationship Id="rId4" Type="http://schemas.openxmlformats.org/officeDocument/2006/relationships/image" Target="../media/image39.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4.tiff"/><Relationship Id="rId5" Type="http://schemas.openxmlformats.org/officeDocument/2006/relationships/image" Target="../media/image43.tiff"/><Relationship Id="rId4" Type="http://schemas.openxmlformats.org/officeDocument/2006/relationships/image" Target="../media/image42.tiff"/></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jpe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image" Target="../media/image8.jpeg"/><Relationship Id="rId16" Type="http://schemas.openxmlformats.org/officeDocument/2006/relationships/image" Target="../media/image22.tiff"/><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tiff"/><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tiff"/></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tiff"/><Relationship Id="rId3" Type="http://schemas.openxmlformats.org/officeDocument/2006/relationships/image" Target="../media/image9.png"/><Relationship Id="rId7" Type="http://schemas.openxmlformats.org/officeDocument/2006/relationships/image" Target="../media/image14.jpeg"/><Relationship Id="rId12" Type="http://schemas.openxmlformats.org/officeDocument/2006/relationships/image" Target="../media/image19.jpe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tiff"/><Relationship Id="rId10" Type="http://schemas.openxmlformats.org/officeDocument/2006/relationships/image" Target="../media/image17.png"/><Relationship Id="rId4" Type="http://schemas.openxmlformats.org/officeDocument/2006/relationships/image" Target="../media/image10.png"/><Relationship Id="rId9" Type="http://schemas.openxmlformats.org/officeDocument/2006/relationships/image" Target="../media/image16.jpeg"/><Relationship Id="rId14" Type="http://schemas.openxmlformats.org/officeDocument/2006/relationships/image" Target="../media/image21.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24"/>
            <a:ext cx="9333439" cy="5143500"/>
          </a:xfrm>
          <a:prstGeom prst="rect">
            <a:avLst/>
          </a:prstGeom>
        </p:spPr>
      </p:pic>
      <p:sp>
        <p:nvSpPr>
          <p:cNvPr id="6" name="文本框 5"/>
          <p:cNvSpPr txBox="1"/>
          <p:nvPr/>
        </p:nvSpPr>
        <p:spPr>
          <a:xfrm>
            <a:off x="2819400" y="2800350"/>
            <a:ext cx="3886200" cy="627864"/>
          </a:xfrm>
          <a:prstGeom prst="rect">
            <a:avLst/>
          </a:prstGeom>
          <a:noFill/>
        </p:spPr>
        <p:txBody>
          <a:bodyPr wrap="square" lIns="91440" tIns="91440" rIns="91440" bIns="91440" rtlCol="0">
            <a:spAutoFit/>
          </a:bodyPr>
          <a:lstStyle/>
          <a:p>
            <a:pPr>
              <a:lnSpc>
                <a:spcPct val="90000"/>
              </a:lnSpc>
              <a:spcBef>
                <a:spcPct val="20000"/>
              </a:spcBef>
              <a:buSzPct val="90000"/>
            </a:pPr>
            <a:r>
              <a:rPr kumimoji="1" lang="en-US" altLang="zh-CN" sz="3200" dirty="0">
                <a:solidFill>
                  <a:schemeClr val="tx1">
                    <a:alpha val="99000"/>
                  </a:schemeClr>
                </a:solidFill>
              </a:rPr>
              <a:t>Infinity</a:t>
            </a:r>
            <a:r>
              <a:rPr kumimoji="1" lang="zh-CN" altLang="en-US" sz="3200" dirty="0">
                <a:solidFill>
                  <a:schemeClr val="tx1">
                    <a:alpha val="99000"/>
                  </a:schemeClr>
                </a:solidFill>
              </a:rPr>
              <a:t> </a:t>
            </a:r>
            <a:r>
              <a:rPr kumimoji="1" lang="en-US" altLang="zh-CN" sz="3200" dirty="0">
                <a:solidFill>
                  <a:schemeClr val="tx1">
                    <a:alpha val="99000"/>
                  </a:schemeClr>
                </a:solidFill>
              </a:rPr>
              <a:t>v2</a:t>
            </a:r>
            <a:r>
              <a:rPr kumimoji="1" lang="zh-CN" altLang="en-US" sz="3200" dirty="0">
                <a:solidFill>
                  <a:schemeClr val="tx1">
                    <a:alpha val="99000"/>
                  </a:schemeClr>
                </a:solidFill>
              </a:rPr>
              <a:t> 产品介绍</a:t>
            </a:r>
          </a:p>
        </p:txBody>
      </p:sp>
      <p:sp>
        <p:nvSpPr>
          <p:cNvPr id="7" name="文本框 6"/>
          <p:cNvSpPr txBox="1"/>
          <p:nvPr/>
        </p:nvSpPr>
        <p:spPr>
          <a:xfrm>
            <a:off x="913736" y="4220449"/>
            <a:ext cx="1143000" cy="378565"/>
          </a:xfrm>
          <a:prstGeom prst="rect">
            <a:avLst/>
          </a:prstGeom>
          <a:noFill/>
        </p:spPr>
        <p:txBody>
          <a:bodyPr wrap="square" lIns="91440" tIns="91440" rIns="91440" bIns="91440" rtlCol="0">
            <a:spAutoFit/>
          </a:bodyPr>
          <a:lstStyle/>
          <a:p>
            <a:pPr>
              <a:lnSpc>
                <a:spcPct val="90000"/>
              </a:lnSpc>
              <a:spcBef>
                <a:spcPct val="20000"/>
              </a:spcBef>
              <a:buSzPct val="90000"/>
            </a:pPr>
            <a:r>
              <a:rPr kumimoji="1" lang="zh-CN" altLang="en-US" dirty="0">
                <a:solidFill>
                  <a:schemeClr val="tx1">
                    <a:alpha val="99000"/>
                  </a:schemeClr>
                </a:solidFill>
              </a:rPr>
              <a:t>刘勇</a:t>
            </a:r>
          </a:p>
        </p:txBody>
      </p:sp>
      <p:sp>
        <p:nvSpPr>
          <p:cNvPr id="8" name="文本框 7"/>
          <p:cNvSpPr txBox="1"/>
          <p:nvPr/>
        </p:nvSpPr>
        <p:spPr>
          <a:xfrm>
            <a:off x="890546" y="4492692"/>
            <a:ext cx="1676400" cy="378565"/>
          </a:xfrm>
          <a:prstGeom prst="rect">
            <a:avLst/>
          </a:prstGeom>
          <a:noFill/>
        </p:spPr>
        <p:txBody>
          <a:bodyPr wrap="square" lIns="91440" tIns="91440" rIns="91440" bIns="91440" rtlCol="0">
            <a:spAutoFit/>
          </a:bodyPr>
          <a:lstStyle/>
          <a:p>
            <a:pPr>
              <a:lnSpc>
                <a:spcPct val="90000"/>
              </a:lnSpc>
              <a:spcBef>
                <a:spcPct val="20000"/>
              </a:spcBef>
              <a:buSzPct val="90000"/>
            </a:pPr>
            <a:r>
              <a:rPr kumimoji="1" lang="en-US" altLang="zh-CN" dirty="0">
                <a:solidFill>
                  <a:schemeClr val="tx1">
                    <a:alpha val="99000"/>
                  </a:schemeClr>
                </a:solidFill>
              </a:rPr>
              <a:t>+86</a:t>
            </a:r>
            <a:r>
              <a:rPr kumimoji="1" lang="zh-CN" altLang="en-US" dirty="0">
                <a:solidFill>
                  <a:schemeClr val="tx1">
                    <a:alpha val="99000"/>
                  </a:schemeClr>
                </a:solidFill>
              </a:rPr>
              <a:t> </a:t>
            </a:r>
            <a:r>
              <a:rPr kumimoji="1" lang="en-US" altLang="zh-CN" dirty="0">
                <a:solidFill>
                  <a:schemeClr val="tx1">
                    <a:alpha val="99000"/>
                  </a:schemeClr>
                </a:solidFill>
              </a:rPr>
              <a:t>18980724182</a:t>
            </a:r>
            <a:endParaRPr kumimoji="1" lang="zh-CN" altLang="en-US" dirty="0" err="1">
              <a:solidFill>
                <a:schemeClr val="tx1">
                  <a:alpha val="99000"/>
                </a:schemeClr>
              </a:solidFill>
            </a:endParaRPr>
          </a:p>
        </p:txBody>
      </p:sp>
      <p:sp>
        <p:nvSpPr>
          <p:cNvPr id="9" name="文本框 8"/>
          <p:cNvSpPr txBox="1"/>
          <p:nvPr/>
        </p:nvSpPr>
        <p:spPr>
          <a:xfrm>
            <a:off x="880606" y="4764935"/>
            <a:ext cx="1938793" cy="378565"/>
          </a:xfrm>
          <a:prstGeom prst="rect">
            <a:avLst/>
          </a:prstGeom>
          <a:noFill/>
        </p:spPr>
        <p:txBody>
          <a:bodyPr wrap="square" lIns="91440" tIns="91440" rIns="91440" bIns="91440" rtlCol="0">
            <a:spAutoFit/>
          </a:bodyPr>
          <a:lstStyle/>
          <a:p>
            <a:pPr>
              <a:lnSpc>
                <a:spcPct val="90000"/>
              </a:lnSpc>
              <a:spcBef>
                <a:spcPct val="20000"/>
              </a:spcBef>
              <a:buSzPct val="90000"/>
            </a:pPr>
            <a:r>
              <a:rPr kumimoji="1" lang="en-US" altLang="zh-CN" dirty="0" err="1">
                <a:solidFill>
                  <a:schemeClr val="tx1">
                    <a:alpha val="99000"/>
                  </a:schemeClr>
                </a:solidFill>
              </a:rPr>
              <a:t>liu.yong@datatom.com</a:t>
            </a:r>
            <a:endParaRPr kumimoji="1" lang="zh-CN" altLang="en-US" dirty="0" err="1">
              <a:solidFill>
                <a:schemeClr val="tx1">
                  <a:alpha val="99000"/>
                </a:schemeClr>
              </a:solidFill>
            </a:endParaRPr>
          </a:p>
        </p:txBody>
      </p:sp>
    </p:spTree>
    <p:extLst>
      <p:ext uri="{BB962C8B-B14F-4D97-AF65-F5344CB8AC3E}">
        <p14:creationId xmlns:p14="http://schemas.microsoft.com/office/powerpoint/2010/main" val="185666917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Infinity</a:t>
            </a:r>
            <a:r>
              <a:rPr kumimoji="1" lang="zh-CN" altLang="en-US" dirty="0"/>
              <a:t> </a:t>
            </a:r>
            <a:r>
              <a:rPr kumimoji="1" lang="en-US" altLang="zh-CN" dirty="0"/>
              <a:t>v2</a:t>
            </a:r>
            <a:r>
              <a:rPr kumimoji="1" lang="zh-CN" altLang="en-US" dirty="0"/>
              <a:t>软件架构</a:t>
            </a:r>
          </a:p>
        </p:txBody>
      </p:sp>
      <p:graphicFrame>
        <p:nvGraphicFramePr>
          <p:cNvPr id="4" name="对象 3"/>
          <p:cNvGraphicFramePr>
            <a:graphicFrameLocks noChangeAspect="1"/>
          </p:cNvGraphicFramePr>
          <p:nvPr>
            <p:extLst>
              <p:ext uri="{D42A27DB-BD31-4B8C-83A1-F6EECF244321}">
                <p14:modId xmlns:p14="http://schemas.microsoft.com/office/powerpoint/2010/main" val="1875335928"/>
              </p:ext>
            </p:extLst>
          </p:nvPr>
        </p:nvGraphicFramePr>
        <p:xfrm>
          <a:off x="445135" y="876505"/>
          <a:ext cx="6854825" cy="3707934"/>
        </p:xfrm>
        <a:graphic>
          <a:graphicData uri="http://schemas.openxmlformats.org/presentationml/2006/ole">
            <mc:AlternateContent xmlns:mc="http://schemas.openxmlformats.org/markup-compatibility/2006">
              <mc:Choice xmlns:v="urn:schemas-microsoft-com:vml" Requires="v">
                <p:oleObj spid="_x0000_s1135" r:id="rId3" imgW="7353300" imgH="4064000" progId="Visio.Drawing.15">
                  <p:embed/>
                </p:oleObj>
              </mc:Choice>
              <mc:Fallback>
                <p:oleObj r:id="rId3" imgW="7353300" imgH="4064000"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135" y="876505"/>
                        <a:ext cx="6854825" cy="3707934"/>
                      </a:xfrm>
                      <a:prstGeom prst="rect">
                        <a:avLst/>
                      </a:prstGeom>
                      <a:noFill/>
                    </p:spPr>
                  </p:pic>
                </p:oleObj>
              </mc:Fallback>
            </mc:AlternateContent>
          </a:graphicData>
        </a:graphic>
      </p:graphicFrame>
    </p:spTree>
    <p:extLst>
      <p:ext uri="{BB962C8B-B14F-4D97-AF65-F5344CB8AC3E}">
        <p14:creationId xmlns:p14="http://schemas.microsoft.com/office/powerpoint/2010/main" val="3709179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Share-Nothing</a:t>
            </a:r>
            <a:r>
              <a:rPr kumimoji="1" lang="zh-CN" altLang="en-US" dirty="0"/>
              <a:t>设计</a:t>
            </a:r>
          </a:p>
        </p:txBody>
      </p:sp>
      <p:sp>
        <p:nvSpPr>
          <p:cNvPr id="188" name="文本框 187"/>
          <p:cNvSpPr txBox="1"/>
          <p:nvPr/>
        </p:nvSpPr>
        <p:spPr>
          <a:xfrm>
            <a:off x="304799" y="784132"/>
            <a:ext cx="5091955" cy="3785652"/>
          </a:xfrm>
          <a:prstGeom prst="rect">
            <a:avLst/>
          </a:prstGeom>
          <a:noFill/>
        </p:spPr>
        <p:txBody>
          <a:bodyPr wrap="square" lIns="91440" tIns="91440" rIns="91440" bIns="91440" rtlCol="0">
            <a:spAutoFit/>
          </a:bodyPr>
          <a:lstStyle/>
          <a:p>
            <a:pPr marL="285750" indent="-285750">
              <a:lnSpc>
                <a:spcPct val="150000"/>
              </a:lnSpc>
              <a:spcBef>
                <a:spcPct val="20000"/>
              </a:spcBef>
              <a:buSzPct val="90000"/>
              <a:buFont typeface="Wingdings" charset="2"/>
              <a:buChar char="Ø"/>
            </a:pPr>
            <a:r>
              <a:rPr kumimoji="1" lang="zh-CN" altLang="en-US" sz="1800" dirty="0">
                <a:solidFill>
                  <a:schemeClr val="tx1">
                    <a:alpha val="99000"/>
                  </a:schemeClr>
                </a:solidFill>
              </a:rPr>
              <a:t>去中心化设计，存储系统的扩展性不受限制</a:t>
            </a:r>
          </a:p>
          <a:p>
            <a:pPr marL="285750" indent="-285750">
              <a:lnSpc>
                <a:spcPct val="150000"/>
              </a:lnSpc>
              <a:spcBef>
                <a:spcPct val="20000"/>
              </a:spcBef>
              <a:buSzPct val="90000"/>
              <a:buFont typeface="Wingdings" charset="2"/>
              <a:buChar char="Ø"/>
            </a:pPr>
            <a:r>
              <a:rPr kumimoji="1" lang="zh-CN" altLang="en-US" sz="1800" dirty="0">
                <a:solidFill>
                  <a:schemeClr val="tx1">
                    <a:alpha val="99000"/>
                  </a:schemeClr>
                </a:solidFill>
              </a:rPr>
              <a:t>采用分布式哈希技术（</a:t>
            </a:r>
            <a:r>
              <a:rPr kumimoji="1" lang="en-US" altLang="zh-CN" sz="1800" dirty="0">
                <a:solidFill>
                  <a:schemeClr val="tx1">
                    <a:alpha val="99000"/>
                  </a:schemeClr>
                </a:solidFill>
              </a:rPr>
              <a:t>DHT</a:t>
            </a:r>
            <a:r>
              <a:rPr kumimoji="1" lang="zh-CN" altLang="en-US" sz="1800" dirty="0">
                <a:solidFill>
                  <a:schemeClr val="tx1">
                    <a:alpha val="99000"/>
                  </a:schemeClr>
                </a:solidFill>
              </a:rPr>
              <a:t>），资源动态可伸缩</a:t>
            </a:r>
          </a:p>
          <a:p>
            <a:pPr marL="285750" indent="-285750">
              <a:lnSpc>
                <a:spcPct val="150000"/>
              </a:lnSpc>
              <a:spcBef>
                <a:spcPct val="20000"/>
              </a:spcBef>
              <a:buSzPct val="90000"/>
              <a:buFont typeface="Wingdings" charset="2"/>
              <a:buChar char="Ø"/>
            </a:pPr>
            <a:r>
              <a:rPr kumimoji="1" lang="zh-CN" altLang="en-US" sz="1800" dirty="0">
                <a:solidFill>
                  <a:schemeClr val="tx1">
                    <a:alpha val="99000"/>
                  </a:schemeClr>
                </a:solidFill>
              </a:rPr>
              <a:t>存储规模可以按需扩展，动态匹配业务规模</a:t>
            </a:r>
          </a:p>
          <a:p>
            <a:pPr marL="285750" indent="-285750">
              <a:lnSpc>
                <a:spcPct val="150000"/>
              </a:lnSpc>
              <a:spcBef>
                <a:spcPct val="20000"/>
              </a:spcBef>
              <a:buSzPct val="90000"/>
              <a:buFont typeface="Wingdings" charset="2"/>
              <a:buChar char="Ø"/>
            </a:pPr>
            <a:r>
              <a:rPr kumimoji="1" lang="zh-CN" altLang="en-US" sz="1800" dirty="0">
                <a:solidFill>
                  <a:schemeClr val="tx1">
                    <a:alpha val="99000"/>
                  </a:schemeClr>
                </a:solidFill>
              </a:rPr>
              <a:t>通过动态哈希算法，节点扩展进行最优数据迁移，最大程度保证性能</a:t>
            </a:r>
          </a:p>
          <a:p>
            <a:pPr marL="285750" indent="-285750">
              <a:lnSpc>
                <a:spcPct val="150000"/>
              </a:lnSpc>
              <a:spcBef>
                <a:spcPct val="20000"/>
              </a:spcBef>
              <a:buSzPct val="90000"/>
              <a:buFont typeface="Wingdings" charset="2"/>
              <a:buChar char="Ø"/>
            </a:pPr>
            <a:r>
              <a:rPr kumimoji="1" lang="zh-CN" altLang="en-US" sz="1800" dirty="0">
                <a:solidFill>
                  <a:schemeClr val="tx1">
                    <a:alpha val="99000"/>
                  </a:schemeClr>
                </a:solidFill>
              </a:rPr>
              <a:t>存储节点支持</a:t>
            </a:r>
            <a:r>
              <a:rPr kumimoji="1" lang="en-US" altLang="zh-CN" sz="1800" dirty="0">
                <a:solidFill>
                  <a:schemeClr val="tx1">
                    <a:alpha val="99000"/>
                  </a:schemeClr>
                </a:solidFill>
              </a:rPr>
              <a:t>3</a:t>
            </a:r>
            <a:r>
              <a:rPr kumimoji="1" lang="zh-CN" altLang="en-US" sz="1800" dirty="0">
                <a:solidFill>
                  <a:schemeClr val="tx1">
                    <a:alpha val="99000"/>
                  </a:schemeClr>
                </a:solidFill>
              </a:rPr>
              <a:t>节点扩展到</a:t>
            </a:r>
            <a:r>
              <a:rPr kumimoji="1" lang="en-US" altLang="zh-CN" sz="1800" dirty="0">
                <a:solidFill>
                  <a:schemeClr val="tx1">
                    <a:alpha val="99000"/>
                  </a:schemeClr>
                </a:solidFill>
              </a:rPr>
              <a:t>1024</a:t>
            </a:r>
            <a:r>
              <a:rPr kumimoji="1" lang="zh-CN" altLang="en-US" sz="1800" dirty="0">
                <a:solidFill>
                  <a:schemeClr val="tx1">
                    <a:alpha val="99000"/>
                  </a:schemeClr>
                </a:solidFill>
              </a:rPr>
              <a:t>节点</a:t>
            </a:r>
          </a:p>
          <a:p>
            <a:pPr marL="285750" indent="-285750">
              <a:lnSpc>
                <a:spcPct val="150000"/>
              </a:lnSpc>
              <a:spcBef>
                <a:spcPct val="20000"/>
              </a:spcBef>
              <a:buSzPct val="90000"/>
              <a:buFont typeface="Wingdings" charset="2"/>
              <a:buChar char="Ø"/>
            </a:pPr>
            <a:r>
              <a:rPr kumimoji="1" lang="zh-CN" altLang="en-US" sz="1800" dirty="0">
                <a:solidFill>
                  <a:schemeClr val="tx1">
                    <a:alpha val="99000"/>
                  </a:schemeClr>
                </a:solidFill>
              </a:rPr>
              <a:t>存储容量最大支持</a:t>
            </a:r>
            <a:r>
              <a:rPr kumimoji="1" lang="en-US" altLang="zh-CN" sz="1800" dirty="0">
                <a:solidFill>
                  <a:schemeClr val="tx1">
                    <a:alpha val="99000"/>
                  </a:schemeClr>
                </a:solidFill>
              </a:rPr>
              <a:t>100PB</a:t>
            </a:r>
            <a:endParaRPr kumimoji="1" lang="zh-CN" altLang="en-US" sz="1800" dirty="0">
              <a:solidFill>
                <a:schemeClr val="tx1">
                  <a:alpha val="99000"/>
                </a:schemeClr>
              </a:solidFill>
            </a:endParaRPr>
          </a:p>
        </p:txBody>
      </p:sp>
      <p:sp>
        <p:nvSpPr>
          <p:cNvPr id="186" name="矩形 185"/>
          <p:cNvSpPr/>
          <p:nvPr/>
        </p:nvSpPr>
        <p:spPr>
          <a:xfrm>
            <a:off x="7010400" y="2412745"/>
            <a:ext cx="1067907" cy="438563"/>
          </a:xfrm>
          <a:prstGeom prst="rect">
            <a:avLst/>
          </a:prstGeom>
        </p:spPr>
        <p:txBody>
          <a:bodyPr wrap="square" lIns="68562" tIns="34281" rIns="68562" bIns="34281">
            <a:spAutoFit/>
          </a:bodyPr>
          <a:lstStyle/>
          <a:p>
            <a:pPr algn="ctr" fontAlgn="auto">
              <a:spcBef>
                <a:spcPts val="0"/>
              </a:spcBef>
              <a:spcAft>
                <a:spcPts val="0"/>
              </a:spcAft>
              <a:buClr>
                <a:srgbClr val="FFFFFF"/>
              </a:buClr>
              <a:defRPr/>
            </a:pPr>
            <a:r>
              <a:rPr lang="zh-CN" altLang="en-US" sz="1200" b="1" kern="0" dirty="0">
                <a:solidFill>
                  <a:schemeClr val="bg2">
                    <a:lumMod val="60000"/>
                    <a:lumOff val="40000"/>
                  </a:schemeClr>
                </a:solidFill>
                <a:latin typeface="Arial" pitchFamily="34" charset="0"/>
                <a:ea typeface="黑体" pitchFamily="2" charset="-122"/>
                <a:cs typeface="Arial" pitchFamily="34" charset="0"/>
                <a:sym typeface="Lucida Grande"/>
              </a:rPr>
              <a:t>分布式哈希（</a:t>
            </a:r>
            <a:r>
              <a:rPr lang="en-US" altLang="zh-CN" sz="1200" b="1" kern="0" dirty="0">
                <a:solidFill>
                  <a:schemeClr val="bg2">
                    <a:lumMod val="60000"/>
                    <a:lumOff val="40000"/>
                  </a:schemeClr>
                </a:solidFill>
                <a:latin typeface="Arial" pitchFamily="34" charset="0"/>
                <a:ea typeface="黑体" pitchFamily="2" charset="-122"/>
                <a:cs typeface="Arial" pitchFamily="34" charset="0"/>
                <a:sym typeface="Lucida Grande"/>
              </a:rPr>
              <a:t>DHT</a:t>
            </a:r>
            <a:r>
              <a:rPr lang="zh-CN" altLang="en-US" sz="1200" b="1" kern="0" dirty="0">
                <a:solidFill>
                  <a:schemeClr val="bg2">
                    <a:lumMod val="60000"/>
                    <a:lumOff val="40000"/>
                  </a:schemeClr>
                </a:solidFill>
                <a:latin typeface="Arial" pitchFamily="34" charset="0"/>
                <a:ea typeface="黑体" pitchFamily="2" charset="-122"/>
                <a:cs typeface="Arial" pitchFamily="34" charset="0"/>
                <a:sym typeface="Lucida Grande"/>
              </a:rPr>
              <a:t>）</a:t>
            </a:r>
            <a:endParaRPr lang="en-US" altLang="zh-CN" sz="1200" b="1" kern="0" dirty="0">
              <a:solidFill>
                <a:schemeClr val="bg2">
                  <a:lumMod val="60000"/>
                  <a:lumOff val="40000"/>
                </a:schemeClr>
              </a:solidFill>
              <a:latin typeface="Arial" pitchFamily="34" charset="0"/>
              <a:ea typeface="黑体" pitchFamily="2" charset="-122"/>
              <a:cs typeface="Arial" pitchFamily="34" charset="0"/>
              <a:sym typeface="Lucida Grande"/>
            </a:endParaRPr>
          </a:p>
        </p:txBody>
      </p:sp>
      <p:grpSp>
        <p:nvGrpSpPr>
          <p:cNvPr id="189" name="组合 280"/>
          <p:cNvGrpSpPr/>
          <p:nvPr/>
        </p:nvGrpSpPr>
        <p:grpSpPr>
          <a:xfrm>
            <a:off x="6847379" y="1871072"/>
            <a:ext cx="1382785" cy="1383146"/>
            <a:chOff x="3684716" y="2557455"/>
            <a:chExt cx="1844194" cy="1844194"/>
          </a:xfrm>
        </p:grpSpPr>
        <p:grpSp>
          <p:nvGrpSpPr>
            <p:cNvPr id="190" name="组合 174"/>
            <p:cNvGrpSpPr/>
            <p:nvPr/>
          </p:nvGrpSpPr>
          <p:grpSpPr>
            <a:xfrm>
              <a:off x="3790683" y="2703559"/>
              <a:ext cx="1636893" cy="1590406"/>
              <a:chOff x="3790683" y="2703559"/>
              <a:chExt cx="1636893" cy="1590406"/>
            </a:xfrm>
          </p:grpSpPr>
          <p:sp>
            <p:nvSpPr>
              <p:cNvPr id="192" name="同心圆 191"/>
              <p:cNvSpPr/>
              <p:nvPr/>
            </p:nvSpPr>
            <p:spPr bwMode="auto">
              <a:xfrm>
                <a:off x="3833772" y="2703559"/>
                <a:ext cx="1543136" cy="1543136"/>
              </a:xfrm>
              <a:prstGeom prst="donut">
                <a:avLst>
                  <a:gd name="adj" fmla="val 4494"/>
                </a:avLst>
              </a:prstGeom>
              <a:solidFill>
                <a:srgbClr val="99CCFF"/>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defTabSz="601106"/>
                <a:endParaRPr lang="zh-CN" altLang="en-US" sz="1000" dirty="0">
                  <a:solidFill>
                    <a:schemeClr val="bg1"/>
                  </a:solidFill>
                  <a:latin typeface="Arial" charset="0"/>
                  <a:ea typeface="华文细黑" pitchFamily="2" charset="-122"/>
                </a:endParaRPr>
              </a:p>
            </p:txBody>
          </p:sp>
          <p:grpSp>
            <p:nvGrpSpPr>
              <p:cNvPr id="193" name="组合 165"/>
              <p:cNvGrpSpPr/>
              <p:nvPr/>
            </p:nvGrpSpPr>
            <p:grpSpPr>
              <a:xfrm>
                <a:off x="3790683" y="3533969"/>
                <a:ext cx="209439" cy="213540"/>
                <a:chOff x="3826660" y="3529456"/>
                <a:chExt cx="209439" cy="213540"/>
              </a:xfrm>
            </p:grpSpPr>
            <p:sp>
              <p:nvSpPr>
                <p:cNvPr id="206" name="椭圆 15"/>
                <p:cNvSpPr>
                  <a:spLocks noChangeArrowheads="1"/>
                </p:cNvSpPr>
                <p:nvPr/>
              </p:nvSpPr>
              <p:spPr bwMode="auto">
                <a:xfrm rot="6173090">
                  <a:off x="3824610" y="3531506"/>
                  <a:ext cx="213540" cy="209439"/>
                </a:xfrm>
                <a:prstGeom prst="ellipse">
                  <a:avLst/>
                </a:prstGeom>
                <a:solidFill>
                  <a:srgbClr val="00B0F0"/>
                </a:solidFill>
                <a:ln w="9525" algn="ctr">
                  <a:solidFill>
                    <a:srgbClr val="000000"/>
                  </a:solidFill>
                  <a:round/>
                  <a:headEnd/>
                  <a:tailEnd/>
                </a:ln>
              </p:spPr>
              <p:txBody>
                <a:bodyPr wrap="square" lIns="0" tIns="39598" rIns="0"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07" name="AutoShape 49"/>
                <p:cNvSpPr>
                  <a:spLocks noChangeArrowheads="1"/>
                </p:cNvSpPr>
                <p:nvPr/>
              </p:nvSpPr>
              <p:spPr bwMode="auto">
                <a:xfrm rot="6173090">
                  <a:off x="3859876" y="3565006"/>
                  <a:ext cx="146915" cy="144590"/>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194" name="组合 159"/>
              <p:cNvGrpSpPr/>
              <p:nvPr/>
            </p:nvGrpSpPr>
            <p:grpSpPr>
              <a:xfrm>
                <a:off x="4032508" y="2800531"/>
                <a:ext cx="209439" cy="213540"/>
                <a:chOff x="4130275" y="2763886"/>
                <a:chExt cx="209439" cy="213540"/>
              </a:xfrm>
            </p:grpSpPr>
            <p:sp>
              <p:nvSpPr>
                <p:cNvPr id="204" name="椭圆 16"/>
                <p:cNvSpPr>
                  <a:spLocks noChangeArrowheads="1"/>
                </p:cNvSpPr>
                <p:nvPr/>
              </p:nvSpPr>
              <p:spPr bwMode="auto">
                <a:xfrm rot="6173090">
                  <a:off x="4128225" y="2765936"/>
                  <a:ext cx="213540" cy="209439"/>
                </a:xfrm>
                <a:prstGeom prst="ellipse">
                  <a:avLst/>
                </a:prstGeom>
                <a:solidFill>
                  <a:srgbClr val="FFC00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05" name="AutoShape 49"/>
                <p:cNvSpPr>
                  <a:spLocks noChangeArrowheads="1"/>
                </p:cNvSpPr>
                <p:nvPr/>
              </p:nvSpPr>
              <p:spPr bwMode="auto">
                <a:xfrm rot="6173090">
                  <a:off x="4161798" y="2794640"/>
                  <a:ext cx="146915" cy="144590"/>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195" name="组合 164"/>
              <p:cNvGrpSpPr/>
              <p:nvPr/>
            </p:nvGrpSpPr>
            <p:grpSpPr>
              <a:xfrm>
                <a:off x="4505380" y="4080425"/>
                <a:ext cx="209439" cy="213540"/>
                <a:chOff x="4426880" y="4081175"/>
                <a:chExt cx="209439" cy="213540"/>
              </a:xfrm>
            </p:grpSpPr>
            <p:sp>
              <p:nvSpPr>
                <p:cNvPr id="202" name="椭圆 201"/>
                <p:cNvSpPr>
                  <a:spLocks noChangeArrowheads="1"/>
                </p:cNvSpPr>
                <p:nvPr/>
              </p:nvSpPr>
              <p:spPr bwMode="auto">
                <a:xfrm rot="6173090">
                  <a:off x="4424830" y="4083225"/>
                  <a:ext cx="213540" cy="209439"/>
                </a:xfrm>
                <a:prstGeom prst="ellipse">
                  <a:avLst/>
                </a:prstGeom>
                <a:solidFill>
                  <a:srgbClr val="92D05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03" name="AutoShape 49"/>
                <p:cNvSpPr>
                  <a:spLocks noChangeArrowheads="1"/>
                </p:cNvSpPr>
                <p:nvPr/>
              </p:nvSpPr>
              <p:spPr bwMode="auto">
                <a:xfrm rot="6173090">
                  <a:off x="4459715" y="4112480"/>
                  <a:ext cx="146915" cy="144590"/>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196" name="组合 160"/>
              <p:cNvGrpSpPr/>
              <p:nvPr/>
            </p:nvGrpSpPr>
            <p:grpSpPr>
              <a:xfrm>
                <a:off x="4974182" y="2800531"/>
                <a:ext cx="209439" cy="213540"/>
                <a:chOff x="5027104" y="2817054"/>
                <a:chExt cx="209439" cy="213540"/>
              </a:xfrm>
            </p:grpSpPr>
            <p:sp>
              <p:nvSpPr>
                <p:cNvPr id="200" name="椭圆 39"/>
                <p:cNvSpPr>
                  <a:spLocks noChangeArrowheads="1"/>
                </p:cNvSpPr>
                <p:nvPr/>
              </p:nvSpPr>
              <p:spPr bwMode="auto">
                <a:xfrm rot="6173090">
                  <a:off x="5025054" y="2819104"/>
                  <a:ext cx="213540" cy="209439"/>
                </a:xfrm>
                <a:prstGeom prst="ellipse">
                  <a:avLst/>
                </a:prstGeom>
                <a:solidFill>
                  <a:srgbClr val="00B0F0"/>
                </a:solidFill>
                <a:ln w="9525" algn="ctr">
                  <a:solidFill>
                    <a:srgbClr val="000000"/>
                  </a:solidFill>
                  <a:prstDash val="dash"/>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01" name="AutoShape 49"/>
                <p:cNvSpPr>
                  <a:spLocks noChangeArrowheads="1"/>
                </p:cNvSpPr>
                <p:nvPr/>
              </p:nvSpPr>
              <p:spPr bwMode="auto">
                <a:xfrm rot="6173090">
                  <a:off x="5056305" y="2849450"/>
                  <a:ext cx="146915" cy="144590"/>
                </a:xfrm>
                <a:prstGeom prst="cube">
                  <a:avLst>
                    <a:gd name="adj" fmla="val 21408"/>
                  </a:avLst>
                </a:prstGeom>
                <a:solidFill>
                  <a:srgbClr val="006699">
                    <a:alpha val="50000"/>
                  </a:srgbClr>
                </a:solidFill>
                <a:ln w="3175">
                  <a:solidFill>
                    <a:srgbClr val="33CCCC"/>
                  </a:solidFill>
                  <a:prstDash val="dash"/>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197" name="组合 161"/>
              <p:cNvGrpSpPr/>
              <p:nvPr/>
            </p:nvGrpSpPr>
            <p:grpSpPr>
              <a:xfrm>
                <a:off x="5218137" y="3533969"/>
                <a:ext cx="209439" cy="213540"/>
                <a:chOff x="5199369" y="3692393"/>
                <a:chExt cx="209439" cy="213540"/>
              </a:xfrm>
            </p:grpSpPr>
            <p:sp>
              <p:nvSpPr>
                <p:cNvPr id="198" name="椭圆 41"/>
                <p:cNvSpPr>
                  <a:spLocks noChangeArrowheads="1"/>
                </p:cNvSpPr>
                <p:nvPr/>
              </p:nvSpPr>
              <p:spPr bwMode="auto">
                <a:xfrm rot="6173090">
                  <a:off x="5197319" y="3694443"/>
                  <a:ext cx="213540" cy="209439"/>
                </a:xfrm>
                <a:prstGeom prst="ellipse">
                  <a:avLst/>
                </a:prstGeom>
                <a:solidFill>
                  <a:srgbClr val="FFC00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199" name="AutoShape 49"/>
                <p:cNvSpPr>
                  <a:spLocks noChangeArrowheads="1"/>
                </p:cNvSpPr>
                <p:nvPr/>
              </p:nvSpPr>
              <p:spPr bwMode="auto">
                <a:xfrm rot="6173090">
                  <a:off x="5228178" y="3726500"/>
                  <a:ext cx="146915" cy="144590"/>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sp>
          <p:nvSpPr>
            <p:cNvPr id="191" name="矩形 190"/>
            <p:cNvSpPr/>
            <p:nvPr/>
          </p:nvSpPr>
          <p:spPr bwMode="auto">
            <a:xfrm>
              <a:off x="3684716" y="2557455"/>
              <a:ext cx="1844194" cy="1844194"/>
            </a:xfrm>
            <a:prstGeom prst="rect">
              <a:avLst/>
            </a:prstGeom>
            <a:no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defTabSz="601106"/>
              <a:endParaRPr lang="zh-CN" altLang="en-US" sz="1000" dirty="0">
                <a:solidFill>
                  <a:schemeClr val="bg1"/>
                </a:solidFill>
                <a:latin typeface="Arial" charset="0"/>
                <a:ea typeface="华文细黑" pitchFamily="2" charset="-122"/>
              </a:endParaRPr>
            </a:p>
          </p:txBody>
        </p:sp>
      </p:grpSp>
      <p:grpSp>
        <p:nvGrpSpPr>
          <p:cNvPr id="208" name="组合 299"/>
          <p:cNvGrpSpPr/>
          <p:nvPr/>
        </p:nvGrpSpPr>
        <p:grpSpPr>
          <a:xfrm>
            <a:off x="6360669" y="1385939"/>
            <a:ext cx="2356206" cy="2356820"/>
            <a:chOff x="3035600" y="1910611"/>
            <a:chExt cx="3142426" cy="3142426"/>
          </a:xfrm>
        </p:grpSpPr>
        <p:grpSp>
          <p:nvGrpSpPr>
            <p:cNvPr id="209" name="组合 204"/>
            <p:cNvGrpSpPr/>
            <p:nvPr/>
          </p:nvGrpSpPr>
          <p:grpSpPr>
            <a:xfrm>
              <a:off x="3108123" y="2006601"/>
              <a:ext cx="2986009" cy="2890666"/>
              <a:chOff x="3108123" y="2006601"/>
              <a:chExt cx="2986009" cy="2890666"/>
            </a:xfrm>
          </p:grpSpPr>
          <p:sp>
            <p:nvSpPr>
              <p:cNvPr id="211" name="同心圆 210"/>
              <p:cNvSpPr/>
              <p:nvPr/>
            </p:nvSpPr>
            <p:spPr bwMode="auto">
              <a:xfrm>
                <a:off x="3199556" y="2069343"/>
                <a:ext cx="2811568" cy="2811568"/>
              </a:xfrm>
              <a:prstGeom prst="donut">
                <a:avLst>
                  <a:gd name="adj" fmla="val 4494"/>
                </a:avLst>
              </a:prstGeom>
              <a:solidFill>
                <a:srgbClr val="99CCFF"/>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defTabSz="601106"/>
                <a:endParaRPr lang="zh-CN" altLang="en-US" sz="1000" dirty="0">
                  <a:solidFill>
                    <a:schemeClr val="bg1"/>
                  </a:solidFill>
                  <a:latin typeface="Arial" charset="0"/>
                  <a:ea typeface="华文细黑" pitchFamily="2" charset="-122"/>
                </a:endParaRPr>
              </a:p>
            </p:txBody>
          </p:sp>
          <p:grpSp>
            <p:nvGrpSpPr>
              <p:cNvPr id="212" name="组合 132"/>
              <p:cNvGrpSpPr/>
              <p:nvPr/>
            </p:nvGrpSpPr>
            <p:grpSpPr>
              <a:xfrm>
                <a:off x="5380968" y="2342921"/>
                <a:ext cx="333644" cy="327234"/>
                <a:chOff x="5353144" y="1680630"/>
                <a:chExt cx="389292" cy="381815"/>
              </a:xfrm>
            </p:grpSpPr>
            <p:sp>
              <p:nvSpPr>
                <p:cNvPr id="240" name="椭圆 239"/>
                <p:cNvSpPr>
                  <a:spLocks noChangeArrowheads="1"/>
                </p:cNvSpPr>
                <p:nvPr/>
              </p:nvSpPr>
              <p:spPr bwMode="auto">
                <a:xfrm rot="21405377">
                  <a:off x="5353144" y="1680630"/>
                  <a:ext cx="389292" cy="381815"/>
                </a:xfrm>
                <a:prstGeom prst="ellipse">
                  <a:avLst/>
                </a:prstGeom>
                <a:solidFill>
                  <a:srgbClr val="00B0F0"/>
                </a:solidFill>
                <a:ln w="9525" algn="ctr">
                  <a:solidFill>
                    <a:srgbClr val="000000"/>
                  </a:solidFill>
                  <a:round/>
                  <a:headEnd/>
                  <a:tailEnd/>
                </a:ln>
              </p:spPr>
              <p:txBody>
                <a:bodyPr wrap="square" lIns="0" tIns="39598" rIns="0"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41" name="AutoShape 49"/>
                <p:cNvSpPr>
                  <a:spLocks noChangeArrowheads="1"/>
                </p:cNvSpPr>
                <p:nvPr/>
              </p:nvSpPr>
              <p:spPr bwMode="auto">
                <a:xfrm rot="21405377">
                  <a:off x="5414769" y="1735774"/>
                  <a:ext cx="267833" cy="26359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13" name="组合 133"/>
              <p:cNvGrpSpPr/>
              <p:nvPr/>
            </p:nvGrpSpPr>
            <p:grpSpPr>
              <a:xfrm>
                <a:off x="5760488" y="3119732"/>
                <a:ext cx="333644" cy="327234"/>
                <a:chOff x="5732664" y="2457441"/>
                <a:chExt cx="389292" cy="381815"/>
              </a:xfrm>
            </p:grpSpPr>
            <p:sp>
              <p:nvSpPr>
                <p:cNvPr id="238" name="椭圆 237"/>
                <p:cNvSpPr>
                  <a:spLocks noChangeArrowheads="1"/>
                </p:cNvSpPr>
                <p:nvPr/>
              </p:nvSpPr>
              <p:spPr bwMode="auto">
                <a:xfrm rot="21405377">
                  <a:off x="5732664" y="2457441"/>
                  <a:ext cx="389292" cy="381815"/>
                </a:xfrm>
                <a:prstGeom prst="ellipse">
                  <a:avLst/>
                </a:prstGeom>
                <a:solidFill>
                  <a:srgbClr val="FFC00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39" name="AutoShape 49"/>
                <p:cNvSpPr>
                  <a:spLocks noChangeArrowheads="1"/>
                </p:cNvSpPr>
                <p:nvPr/>
              </p:nvSpPr>
              <p:spPr bwMode="auto">
                <a:xfrm rot="21405377">
                  <a:off x="5786745" y="2517979"/>
                  <a:ext cx="267833" cy="26359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14" name="组合 134"/>
              <p:cNvGrpSpPr/>
              <p:nvPr/>
            </p:nvGrpSpPr>
            <p:grpSpPr>
              <a:xfrm>
                <a:off x="5618523" y="3968690"/>
                <a:ext cx="333644" cy="327234"/>
                <a:chOff x="5590699" y="3306399"/>
                <a:chExt cx="389292" cy="381815"/>
              </a:xfrm>
            </p:grpSpPr>
            <p:sp>
              <p:nvSpPr>
                <p:cNvPr id="236" name="椭圆 235"/>
                <p:cNvSpPr>
                  <a:spLocks noChangeArrowheads="1"/>
                </p:cNvSpPr>
                <p:nvPr/>
              </p:nvSpPr>
              <p:spPr bwMode="auto">
                <a:xfrm rot="21405377">
                  <a:off x="5590699" y="3306399"/>
                  <a:ext cx="389292" cy="381815"/>
                </a:xfrm>
                <a:prstGeom prst="ellipse">
                  <a:avLst/>
                </a:prstGeom>
                <a:solidFill>
                  <a:srgbClr val="92D05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37" name="AutoShape 49"/>
                <p:cNvSpPr>
                  <a:spLocks noChangeArrowheads="1"/>
                </p:cNvSpPr>
                <p:nvPr/>
              </p:nvSpPr>
              <p:spPr bwMode="auto">
                <a:xfrm rot="21405377">
                  <a:off x="5647892" y="3363088"/>
                  <a:ext cx="267833" cy="26359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15" name="组合 135"/>
              <p:cNvGrpSpPr/>
              <p:nvPr/>
            </p:nvGrpSpPr>
            <p:grpSpPr>
              <a:xfrm>
                <a:off x="4984572" y="4502751"/>
                <a:ext cx="333644" cy="327234"/>
                <a:chOff x="4956748" y="3840460"/>
                <a:chExt cx="389292" cy="381815"/>
              </a:xfrm>
            </p:grpSpPr>
            <p:sp>
              <p:nvSpPr>
                <p:cNvPr id="234" name="椭圆 233"/>
                <p:cNvSpPr>
                  <a:spLocks noChangeArrowheads="1"/>
                </p:cNvSpPr>
                <p:nvPr/>
              </p:nvSpPr>
              <p:spPr bwMode="auto">
                <a:xfrm rot="21405377">
                  <a:off x="4956748" y="3840460"/>
                  <a:ext cx="389292" cy="381815"/>
                </a:xfrm>
                <a:prstGeom prst="ellipse">
                  <a:avLst/>
                </a:prstGeom>
                <a:solidFill>
                  <a:srgbClr val="00B0F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35" name="AutoShape 49"/>
                <p:cNvSpPr>
                  <a:spLocks noChangeArrowheads="1"/>
                </p:cNvSpPr>
                <p:nvPr/>
              </p:nvSpPr>
              <p:spPr bwMode="auto">
                <a:xfrm rot="21405377">
                  <a:off x="5014732" y="3903169"/>
                  <a:ext cx="267833" cy="26359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16" name="组合 136"/>
              <p:cNvGrpSpPr/>
              <p:nvPr/>
            </p:nvGrpSpPr>
            <p:grpSpPr>
              <a:xfrm>
                <a:off x="4090872" y="4570033"/>
                <a:ext cx="333644" cy="327234"/>
                <a:chOff x="4063048" y="3907742"/>
                <a:chExt cx="389292" cy="381815"/>
              </a:xfrm>
            </p:grpSpPr>
            <p:sp>
              <p:nvSpPr>
                <p:cNvPr id="232" name="椭圆 231"/>
                <p:cNvSpPr>
                  <a:spLocks noChangeArrowheads="1"/>
                </p:cNvSpPr>
                <p:nvPr/>
              </p:nvSpPr>
              <p:spPr bwMode="auto">
                <a:xfrm rot="21405377">
                  <a:off x="4063048" y="3907742"/>
                  <a:ext cx="389292" cy="381815"/>
                </a:xfrm>
                <a:prstGeom prst="ellipse">
                  <a:avLst/>
                </a:prstGeom>
                <a:solidFill>
                  <a:srgbClr val="FFC00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33" name="AutoShape 49"/>
                <p:cNvSpPr>
                  <a:spLocks noChangeArrowheads="1"/>
                </p:cNvSpPr>
                <p:nvPr/>
              </p:nvSpPr>
              <p:spPr bwMode="auto">
                <a:xfrm rot="21405377">
                  <a:off x="4124379" y="3971331"/>
                  <a:ext cx="267833" cy="26359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17" name="组合 137"/>
              <p:cNvGrpSpPr/>
              <p:nvPr/>
            </p:nvGrpSpPr>
            <p:grpSpPr>
              <a:xfrm>
                <a:off x="3412773" y="4162234"/>
                <a:ext cx="333644" cy="327234"/>
                <a:chOff x="3384949" y="3499943"/>
                <a:chExt cx="389292" cy="381815"/>
              </a:xfrm>
            </p:grpSpPr>
            <p:sp>
              <p:nvSpPr>
                <p:cNvPr id="230" name="椭圆 229"/>
                <p:cNvSpPr>
                  <a:spLocks noChangeArrowheads="1"/>
                </p:cNvSpPr>
                <p:nvPr/>
              </p:nvSpPr>
              <p:spPr bwMode="auto">
                <a:xfrm rot="21405377">
                  <a:off x="3384949" y="3499943"/>
                  <a:ext cx="389292" cy="381815"/>
                </a:xfrm>
                <a:prstGeom prst="ellipse">
                  <a:avLst/>
                </a:prstGeom>
                <a:solidFill>
                  <a:srgbClr val="92D05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31" name="AutoShape 49"/>
                <p:cNvSpPr>
                  <a:spLocks noChangeArrowheads="1"/>
                </p:cNvSpPr>
                <p:nvPr/>
              </p:nvSpPr>
              <p:spPr bwMode="auto">
                <a:xfrm rot="21405377">
                  <a:off x="3448891" y="3562572"/>
                  <a:ext cx="267833" cy="26359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18" name="组合 138"/>
              <p:cNvGrpSpPr/>
              <p:nvPr/>
            </p:nvGrpSpPr>
            <p:grpSpPr>
              <a:xfrm>
                <a:off x="3108123" y="3474380"/>
                <a:ext cx="333644" cy="327234"/>
                <a:chOff x="3099349" y="2812089"/>
                <a:chExt cx="389292" cy="381815"/>
              </a:xfrm>
            </p:grpSpPr>
            <p:sp>
              <p:nvSpPr>
                <p:cNvPr id="228" name="椭圆 227"/>
                <p:cNvSpPr>
                  <a:spLocks noChangeArrowheads="1"/>
                </p:cNvSpPr>
                <p:nvPr/>
              </p:nvSpPr>
              <p:spPr bwMode="auto">
                <a:xfrm rot="21405377">
                  <a:off x="3099349" y="2812089"/>
                  <a:ext cx="389292" cy="381815"/>
                </a:xfrm>
                <a:prstGeom prst="ellipse">
                  <a:avLst/>
                </a:prstGeom>
                <a:solidFill>
                  <a:srgbClr val="00B0F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29" name="AutoShape 49"/>
                <p:cNvSpPr>
                  <a:spLocks noChangeArrowheads="1"/>
                </p:cNvSpPr>
                <p:nvPr/>
              </p:nvSpPr>
              <p:spPr bwMode="auto">
                <a:xfrm rot="21405377">
                  <a:off x="3160531" y="2874615"/>
                  <a:ext cx="267833" cy="26359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19" name="组合 131"/>
              <p:cNvGrpSpPr/>
              <p:nvPr/>
            </p:nvGrpSpPr>
            <p:grpSpPr>
              <a:xfrm>
                <a:off x="4671027" y="2006601"/>
                <a:ext cx="333644" cy="327234"/>
                <a:chOff x="4643203" y="1344310"/>
                <a:chExt cx="389292" cy="381815"/>
              </a:xfrm>
            </p:grpSpPr>
            <p:sp>
              <p:nvSpPr>
                <p:cNvPr id="226" name="椭圆 225"/>
                <p:cNvSpPr>
                  <a:spLocks noChangeArrowheads="1"/>
                </p:cNvSpPr>
                <p:nvPr/>
              </p:nvSpPr>
              <p:spPr bwMode="auto">
                <a:xfrm rot="21405377">
                  <a:off x="4643203" y="1344310"/>
                  <a:ext cx="389292" cy="381815"/>
                </a:xfrm>
                <a:prstGeom prst="ellipse">
                  <a:avLst/>
                </a:prstGeom>
                <a:solidFill>
                  <a:srgbClr val="92D05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27" name="AutoShape 49"/>
                <p:cNvSpPr>
                  <a:spLocks noChangeArrowheads="1"/>
                </p:cNvSpPr>
                <p:nvPr/>
              </p:nvSpPr>
              <p:spPr bwMode="auto">
                <a:xfrm rot="21405377">
                  <a:off x="4697586" y="1402271"/>
                  <a:ext cx="267833" cy="26359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20" name="组合 139"/>
              <p:cNvGrpSpPr/>
              <p:nvPr/>
            </p:nvGrpSpPr>
            <p:grpSpPr>
              <a:xfrm>
                <a:off x="3247557" y="2731329"/>
                <a:ext cx="333644" cy="327234"/>
                <a:chOff x="3219733" y="2069038"/>
                <a:chExt cx="389292" cy="381815"/>
              </a:xfrm>
            </p:grpSpPr>
            <p:sp>
              <p:nvSpPr>
                <p:cNvPr id="224" name="椭圆 223"/>
                <p:cNvSpPr>
                  <a:spLocks noChangeArrowheads="1"/>
                </p:cNvSpPr>
                <p:nvPr/>
              </p:nvSpPr>
              <p:spPr bwMode="auto">
                <a:xfrm rot="21405377">
                  <a:off x="3219733" y="2069038"/>
                  <a:ext cx="389292" cy="381815"/>
                </a:xfrm>
                <a:prstGeom prst="ellipse">
                  <a:avLst/>
                </a:prstGeom>
                <a:solidFill>
                  <a:srgbClr val="00B0F0"/>
                </a:solidFill>
                <a:ln w="9525" algn="ctr">
                  <a:solidFill>
                    <a:srgbClr val="000000"/>
                  </a:solidFill>
                  <a:prstDash val="dash"/>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25" name="AutoShape 49"/>
                <p:cNvSpPr>
                  <a:spLocks noChangeArrowheads="1"/>
                </p:cNvSpPr>
                <p:nvPr/>
              </p:nvSpPr>
              <p:spPr bwMode="auto">
                <a:xfrm rot="21405377">
                  <a:off x="3277867" y="2132811"/>
                  <a:ext cx="267833" cy="263594"/>
                </a:xfrm>
                <a:prstGeom prst="cube">
                  <a:avLst>
                    <a:gd name="adj" fmla="val 21408"/>
                  </a:avLst>
                </a:prstGeom>
                <a:solidFill>
                  <a:srgbClr val="006699">
                    <a:alpha val="50000"/>
                  </a:srgbClr>
                </a:solidFill>
                <a:ln w="3175">
                  <a:solidFill>
                    <a:srgbClr val="33CCCC"/>
                  </a:solidFill>
                  <a:prstDash val="dash"/>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21" name="组合 130"/>
              <p:cNvGrpSpPr/>
              <p:nvPr/>
            </p:nvGrpSpPr>
            <p:grpSpPr>
              <a:xfrm>
                <a:off x="3837549" y="2113885"/>
                <a:ext cx="333644" cy="327234"/>
                <a:chOff x="3809725" y="1451594"/>
                <a:chExt cx="389292" cy="381815"/>
              </a:xfrm>
            </p:grpSpPr>
            <p:sp>
              <p:nvSpPr>
                <p:cNvPr id="222" name="椭圆 72"/>
                <p:cNvSpPr>
                  <a:spLocks noChangeArrowheads="1"/>
                </p:cNvSpPr>
                <p:nvPr/>
              </p:nvSpPr>
              <p:spPr bwMode="auto">
                <a:xfrm rot="21405377">
                  <a:off x="3809725" y="1451594"/>
                  <a:ext cx="389292" cy="381815"/>
                </a:xfrm>
                <a:prstGeom prst="ellipse">
                  <a:avLst/>
                </a:prstGeom>
                <a:solidFill>
                  <a:srgbClr val="FFC00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23" name="AutoShape 49"/>
                <p:cNvSpPr>
                  <a:spLocks noChangeArrowheads="1"/>
                </p:cNvSpPr>
                <p:nvPr/>
              </p:nvSpPr>
              <p:spPr bwMode="auto">
                <a:xfrm rot="21405377">
                  <a:off x="3871053" y="1515186"/>
                  <a:ext cx="267833" cy="26359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sp>
          <p:nvSpPr>
            <p:cNvPr id="210" name="矩形 209"/>
            <p:cNvSpPr/>
            <p:nvPr/>
          </p:nvSpPr>
          <p:spPr bwMode="auto">
            <a:xfrm>
              <a:off x="3035600" y="1910611"/>
              <a:ext cx="3142426" cy="3142426"/>
            </a:xfrm>
            <a:prstGeom prst="rect">
              <a:avLst/>
            </a:prstGeom>
            <a:no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defTabSz="601106"/>
              <a:endParaRPr lang="zh-CN" altLang="en-US" sz="1000" dirty="0">
                <a:solidFill>
                  <a:schemeClr val="bg1"/>
                </a:solidFill>
                <a:latin typeface="Arial" charset="0"/>
                <a:ea typeface="华文细黑" pitchFamily="2" charset="-122"/>
              </a:endParaRPr>
            </a:p>
          </p:txBody>
        </p:sp>
      </p:grpSp>
      <p:grpSp>
        <p:nvGrpSpPr>
          <p:cNvPr id="242" name="组合 333"/>
          <p:cNvGrpSpPr/>
          <p:nvPr/>
        </p:nvGrpSpPr>
        <p:grpSpPr>
          <a:xfrm>
            <a:off x="5727783" y="792986"/>
            <a:ext cx="3626906" cy="3627851"/>
            <a:chOff x="2191533" y="1064224"/>
            <a:chExt cx="4837134" cy="4837134"/>
          </a:xfrm>
        </p:grpSpPr>
        <p:grpSp>
          <p:nvGrpSpPr>
            <p:cNvPr id="243" name="组合 242"/>
            <p:cNvGrpSpPr/>
            <p:nvPr/>
          </p:nvGrpSpPr>
          <p:grpSpPr>
            <a:xfrm>
              <a:off x="2265884" y="1136930"/>
              <a:ext cx="4658557" cy="4653712"/>
              <a:chOff x="2265884" y="1136930"/>
              <a:chExt cx="4658557" cy="4653712"/>
            </a:xfrm>
          </p:grpSpPr>
          <p:sp>
            <p:nvSpPr>
              <p:cNvPr id="245" name="同心圆 244"/>
              <p:cNvSpPr/>
              <p:nvPr/>
            </p:nvSpPr>
            <p:spPr bwMode="auto">
              <a:xfrm>
                <a:off x="2398469" y="1268256"/>
                <a:ext cx="4413742" cy="4413742"/>
              </a:xfrm>
              <a:prstGeom prst="donut">
                <a:avLst>
                  <a:gd name="adj" fmla="val 3705"/>
                </a:avLst>
              </a:prstGeom>
              <a:solidFill>
                <a:srgbClr val="99CCFF"/>
              </a:solid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defTabSz="601106"/>
                <a:endParaRPr lang="zh-CN" altLang="en-US" sz="1000" dirty="0">
                  <a:solidFill>
                    <a:schemeClr val="bg1"/>
                  </a:solidFill>
                  <a:latin typeface="Arial" charset="0"/>
                  <a:ea typeface="华文细黑" pitchFamily="2" charset="-122"/>
                </a:endParaRPr>
              </a:p>
            </p:txBody>
          </p:sp>
          <p:grpSp>
            <p:nvGrpSpPr>
              <p:cNvPr id="246" name="组合 120"/>
              <p:cNvGrpSpPr/>
              <p:nvPr/>
            </p:nvGrpSpPr>
            <p:grpSpPr>
              <a:xfrm>
                <a:off x="4967025" y="1235075"/>
                <a:ext cx="445676" cy="436958"/>
                <a:chOff x="5889872" y="1197471"/>
                <a:chExt cx="606582" cy="594716"/>
              </a:xfrm>
            </p:grpSpPr>
            <p:sp>
              <p:nvSpPr>
                <p:cNvPr id="304" name="椭圆 303"/>
                <p:cNvSpPr>
                  <a:spLocks noChangeArrowheads="1"/>
                </p:cNvSpPr>
                <p:nvPr/>
              </p:nvSpPr>
              <p:spPr bwMode="auto">
                <a:xfrm rot="1468999">
                  <a:off x="5889872" y="1197471"/>
                  <a:ext cx="606582" cy="594716"/>
                </a:xfrm>
                <a:prstGeom prst="ellipse">
                  <a:avLst/>
                </a:prstGeom>
                <a:solidFill>
                  <a:srgbClr val="00B0F0"/>
                </a:solidFill>
                <a:ln w="9525" algn="ctr">
                  <a:solidFill>
                    <a:srgbClr val="000000"/>
                  </a:solidFill>
                  <a:round/>
                  <a:headEnd/>
                  <a:tailEnd/>
                </a:ln>
              </p:spPr>
              <p:txBody>
                <a:bodyPr wrap="square" lIns="0" tIns="39598" rIns="0"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305" name="AutoShape 49"/>
                <p:cNvSpPr>
                  <a:spLocks noChangeArrowheads="1"/>
                </p:cNvSpPr>
                <p:nvPr/>
              </p:nvSpPr>
              <p:spPr bwMode="auto">
                <a:xfrm rot="1468999">
                  <a:off x="5988607" y="1284721"/>
                  <a:ext cx="417328" cy="41057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47" name="组合 121"/>
              <p:cNvGrpSpPr/>
              <p:nvPr/>
            </p:nvGrpSpPr>
            <p:grpSpPr>
              <a:xfrm>
                <a:off x="5542193" y="1495473"/>
                <a:ext cx="445676" cy="436958"/>
                <a:chOff x="6299940" y="1975394"/>
                <a:chExt cx="606582" cy="594716"/>
              </a:xfrm>
            </p:grpSpPr>
            <p:sp>
              <p:nvSpPr>
                <p:cNvPr id="302" name="椭圆 301"/>
                <p:cNvSpPr>
                  <a:spLocks noChangeArrowheads="1"/>
                </p:cNvSpPr>
                <p:nvPr/>
              </p:nvSpPr>
              <p:spPr bwMode="auto">
                <a:xfrm rot="1468999">
                  <a:off x="6299940" y="1975394"/>
                  <a:ext cx="606582" cy="594716"/>
                </a:xfrm>
                <a:prstGeom prst="ellipse">
                  <a:avLst/>
                </a:prstGeom>
                <a:solidFill>
                  <a:srgbClr val="FFC00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303" name="AutoShape 49"/>
                <p:cNvSpPr>
                  <a:spLocks noChangeArrowheads="1"/>
                </p:cNvSpPr>
                <p:nvPr/>
              </p:nvSpPr>
              <p:spPr bwMode="auto">
                <a:xfrm rot="1468999">
                  <a:off x="6384362" y="2064614"/>
                  <a:ext cx="417328" cy="41057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48" name="组合 122"/>
              <p:cNvGrpSpPr/>
              <p:nvPr/>
            </p:nvGrpSpPr>
            <p:grpSpPr>
              <a:xfrm>
                <a:off x="5991581" y="1898054"/>
                <a:ext cx="445676" cy="436958"/>
                <a:chOff x="6349278" y="2841525"/>
                <a:chExt cx="606582" cy="594716"/>
              </a:xfrm>
            </p:grpSpPr>
            <p:sp>
              <p:nvSpPr>
                <p:cNvPr id="300" name="椭圆 299"/>
                <p:cNvSpPr>
                  <a:spLocks noChangeArrowheads="1"/>
                </p:cNvSpPr>
                <p:nvPr/>
              </p:nvSpPr>
              <p:spPr bwMode="auto">
                <a:xfrm rot="1468999">
                  <a:off x="6349278" y="2841525"/>
                  <a:ext cx="606582" cy="594716"/>
                </a:xfrm>
                <a:prstGeom prst="ellipse">
                  <a:avLst/>
                </a:prstGeom>
                <a:solidFill>
                  <a:srgbClr val="92D05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301" name="AutoShape 49"/>
                <p:cNvSpPr>
                  <a:spLocks noChangeArrowheads="1"/>
                </p:cNvSpPr>
                <p:nvPr/>
              </p:nvSpPr>
              <p:spPr bwMode="auto">
                <a:xfrm rot="1468999">
                  <a:off x="6440783" y="2927693"/>
                  <a:ext cx="417328" cy="41057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49" name="组合 123"/>
              <p:cNvGrpSpPr/>
              <p:nvPr/>
            </p:nvGrpSpPr>
            <p:grpSpPr>
              <a:xfrm>
                <a:off x="6324599" y="2430211"/>
                <a:ext cx="445676" cy="436958"/>
                <a:chOff x="6012371" y="3688007"/>
                <a:chExt cx="606582" cy="594716"/>
              </a:xfrm>
            </p:grpSpPr>
            <p:sp>
              <p:nvSpPr>
                <p:cNvPr id="298" name="椭圆 297"/>
                <p:cNvSpPr>
                  <a:spLocks noChangeArrowheads="1"/>
                </p:cNvSpPr>
                <p:nvPr/>
              </p:nvSpPr>
              <p:spPr bwMode="auto">
                <a:xfrm rot="1468999">
                  <a:off x="6012371" y="3688007"/>
                  <a:ext cx="606582" cy="594716"/>
                </a:xfrm>
                <a:prstGeom prst="ellipse">
                  <a:avLst/>
                </a:prstGeom>
                <a:solidFill>
                  <a:srgbClr val="00B0F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99" name="AutoShape 49"/>
                <p:cNvSpPr>
                  <a:spLocks noChangeArrowheads="1"/>
                </p:cNvSpPr>
                <p:nvPr/>
              </p:nvSpPr>
              <p:spPr bwMode="auto">
                <a:xfrm rot="1468999">
                  <a:off x="6100604" y="3783049"/>
                  <a:ext cx="417328" cy="41057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50" name="组合 124"/>
              <p:cNvGrpSpPr/>
              <p:nvPr/>
            </p:nvGrpSpPr>
            <p:grpSpPr>
              <a:xfrm>
                <a:off x="6478765" y="3029254"/>
                <a:ext cx="445676" cy="436958"/>
                <a:chOff x="5391837" y="4268000"/>
                <a:chExt cx="606582" cy="594716"/>
              </a:xfrm>
            </p:grpSpPr>
            <p:sp>
              <p:nvSpPr>
                <p:cNvPr id="296" name="椭圆 295"/>
                <p:cNvSpPr>
                  <a:spLocks noChangeArrowheads="1"/>
                </p:cNvSpPr>
                <p:nvPr/>
              </p:nvSpPr>
              <p:spPr bwMode="auto">
                <a:xfrm rot="1468999">
                  <a:off x="5391837" y="4268000"/>
                  <a:ext cx="606582" cy="594716"/>
                </a:xfrm>
                <a:prstGeom prst="ellipse">
                  <a:avLst/>
                </a:prstGeom>
                <a:solidFill>
                  <a:srgbClr val="FFC00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97" name="AutoShape 49"/>
                <p:cNvSpPr>
                  <a:spLocks noChangeArrowheads="1"/>
                </p:cNvSpPr>
                <p:nvPr/>
              </p:nvSpPr>
              <p:spPr bwMode="auto">
                <a:xfrm rot="1468999">
                  <a:off x="5484047" y="4366682"/>
                  <a:ext cx="417328" cy="41057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51" name="组合 125"/>
              <p:cNvGrpSpPr/>
              <p:nvPr/>
            </p:nvGrpSpPr>
            <p:grpSpPr>
              <a:xfrm>
                <a:off x="6464881" y="3655864"/>
                <a:ext cx="445676" cy="436958"/>
                <a:chOff x="4558803" y="4570760"/>
                <a:chExt cx="606582" cy="594716"/>
              </a:xfrm>
            </p:grpSpPr>
            <p:sp>
              <p:nvSpPr>
                <p:cNvPr id="294" name="椭圆 293"/>
                <p:cNvSpPr>
                  <a:spLocks noChangeArrowheads="1"/>
                </p:cNvSpPr>
                <p:nvPr/>
              </p:nvSpPr>
              <p:spPr bwMode="auto">
                <a:xfrm rot="1468999">
                  <a:off x="4558803" y="4570760"/>
                  <a:ext cx="606582" cy="594716"/>
                </a:xfrm>
                <a:prstGeom prst="ellipse">
                  <a:avLst/>
                </a:prstGeom>
                <a:solidFill>
                  <a:srgbClr val="92D05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95" name="AutoShape 49"/>
                <p:cNvSpPr>
                  <a:spLocks noChangeArrowheads="1"/>
                </p:cNvSpPr>
                <p:nvPr/>
              </p:nvSpPr>
              <p:spPr bwMode="auto">
                <a:xfrm rot="1468999">
                  <a:off x="4655311" y="4670011"/>
                  <a:ext cx="417328" cy="41057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52" name="组合 126"/>
              <p:cNvGrpSpPr/>
              <p:nvPr/>
            </p:nvGrpSpPr>
            <p:grpSpPr>
              <a:xfrm>
                <a:off x="6245213" y="4260660"/>
                <a:ext cx="445676" cy="436958"/>
                <a:chOff x="3666035" y="4483406"/>
                <a:chExt cx="606582" cy="594716"/>
              </a:xfrm>
            </p:grpSpPr>
            <p:sp>
              <p:nvSpPr>
                <p:cNvPr id="292" name="椭圆 83"/>
                <p:cNvSpPr>
                  <a:spLocks noChangeArrowheads="1"/>
                </p:cNvSpPr>
                <p:nvPr/>
              </p:nvSpPr>
              <p:spPr bwMode="auto">
                <a:xfrm rot="1468999">
                  <a:off x="3666035" y="4483406"/>
                  <a:ext cx="606582" cy="594716"/>
                </a:xfrm>
                <a:prstGeom prst="ellipse">
                  <a:avLst/>
                </a:prstGeom>
                <a:solidFill>
                  <a:srgbClr val="00B0F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93" name="AutoShape 49"/>
                <p:cNvSpPr>
                  <a:spLocks noChangeArrowheads="1"/>
                </p:cNvSpPr>
                <p:nvPr/>
              </p:nvSpPr>
              <p:spPr bwMode="auto">
                <a:xfrm rot="1468999">
                  <a:off x="3758810" y="4580514"/>
                  <a:ext cx="417328" cy="41057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53" name="组合 127"/>
              <p:cNvGrpSpPr/>
              <p:nvPr/>
            </p:nvGrpSpPr>
            <p:grpSpPr>
              <a:xfrm>
                <a:off x="5852689" y="4789964"/>
                <a:ext cx="445676" cy="436958"/>
                <a:chOff x="2895686" y="4044335"/>
                <a:chExt cx="606582" cy="594716"/>
              </a:xfrm>
            </p:grpSpPr>
            <p:sp>
              <p:nvSpPr>
                <p:cNvPr id="290" name="椭圆 84"/>
                <p:cNvSpPr>
                  <a:spLocks noChangeArrowheads="1"/>
                </p:cNvSpPr>
                <p:nvPr/>
              </p:nvSpPr>
              <p:spPr bwMode="auto">
                <a:xfrm rot="1468999">
                  <a:off x="2895686" y="4044335"/>
                  <a:ext cx="606582" cy="594716"/>
                </a:xfrm>
                <a:prstGeom prst="ellipse">
                  <a:avLst/>
                </a:prstGeom>
                <a:solidFill>
                  <a:srgbClr val="FFC00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91" name="AutoShape 49"/>
                <p:cNvSpPr>
                  <a:spLocks noChangeArrowheads="1"/>
                </p:cNvSpPr>
                <p:nvPr/>
              </p:nvSpPr>
              <p:spPr bwMode="auto">
                <a:xfrm rot="1468999">
                  <a:off x="2987891" y="4143019"/>
                  <a:ext cx="417328" cy="41057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54" name="组合 128"/>
              <p:cNvGrpSpPr/>
              <p:nvPr/>
            </p:nvGrpSpPr>
            <p:grpSpPr>
              <a:xfrm>
                <a:off x="5298009" y="5160483"/>
                <a:ext cx="445676" cy="436958"/>
                <a:chOff x="2366406" y="3367104"/>
                <a:chExt cx="606582" cy="594716"/>
              </a:xfrm>
            </p:grpSpPr>
            <p:sp>
              <p:nvSpPr>
                <p:cNvPr id="288" name="椭圆 85"/>
                <p:cNvSpPr>
                  <a:spLocks noChangeArrowheads="1"/>
                </p:cNvSpPr>
                <p:nvPr/>
              </p:nvSpPr>
              <p:spPr bwMode="auto">
                <a:xfrm rot="1468999">
                  <a:off x="2366406" y="3367104"/>
                  <a:ext cx="606582" cy="594716"/>
                </a:xfrm>
                <a:prstGeom prst="ellipse">
                  <a:avLst/>
                </a:prstGeom>
                <a:solidFill>
                  <a:srgbClr val="92D05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89" name="AutoShape 49"/>
                <p:cNvSpPr>
                  <a:spLocks noChangeArrowheads="1"/>
                </p:cNvSpPr>
                <p:nvPr/>
              </p:nvSpPr>
              <p:spPr bwMode="auto">
                <a:xfrm rot="1468999">
                  <a:off x="2458372" y="3464288"/>
                  <a:ext cx="417328" cy="41057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55" name="组合 129"/>
              <p:cNvGrpSpPr/>
              <p:nvPr/>
            </p:nvGrpSpPr>
            <p:grpSpPr>
              <a:xfrm>
                <a:off x="4645878" y="5353684"/>
                <a:ext cx="445676" cy="436958"/>
                <a:chOff x="2200050" y="2503030"/>
                <a:chExt cx="606582" cy="594716"/>
              </a:xfrm>
            </p:grpSpPr>
            <p:sp>
              <p:nvSpPr>
                <p:cNvPr id="286" name="椭圆 86"/>
                <p:cNvSpPr>
                  <a:spLocks noChangeArrowheads="1"/>
                </p:cNvSpPr>
                <p:nvPr/>
              </p:nvSpPr>
              <p:spPr bwMode="auto">
                <a:xfrm rot="1468999">
                  <a:off x="2200050" y="2503030"/>
                  <a:ext cx="606582" cy="594716"/>
                </a:xfrm>
                <a:prstGeom prst="ellipse">
                  <a:avLst/>
                </a:prstGeom>
                <a:solidFill>
                  <a:srgbClr val="00B0F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87" name="AutoShape 49"/>
                <p:cNvSpPr>
                  <a:spLocks noChangeArrowheads="1"/>
                </p:cNvSpPr>
                <p:nvPr/>
              </p:nvSpPr>
              <p:spPr bwMode="auto">
                <a:xfrm rot="1468999">
                  <a:off x="2292357" y="2589121"/>
                  <a:ext cx="417328" cy="41057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56" name="组合 116"/>
              <p:cNvGrpSpPr/>
              <p:nvPr/>
            </p:nvGrpSpPr>
            <p:grpSpPr>
              <a:xfrm>
                <a:off x="3952627" y="5318874"/>
                <a:ext cx="445676" cy="436958"/>
                <a:chOff x="2408499" y="1623670"/>
                <a:chExt cx="606582" cy="594716"/>
              </a:xfrm>
            </p:grpSpPr>
            <p:sp>
              <p:nvSpPr>
                <p:cNvPr id="284" name="椭圆 87"/>
                <p:cNvSpPr>
                  <a:spLocks noChangeArrowheads="1"/>
                </p:cNvSpPr>
                <p:nvPr/>
              </p:nvSpPr>
              <p:spPr bwMode="auto">
                <a:xfrm rot="1468999">
                  <a:off x="2408499" y="1623670"/>
                  <a:ext cx="606582" cy="594716"/>
                </a:xfrm>
                <a:prstGeom prst="ellipse">
                  <a:avLst/>
                </a:prstGeom>
                <a:solidFill>
                  <a:srgbClr val="FFC00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85" name="AutoShape 49"/>
                <p:cNvSpPr>
                  <a:spLocks noChangeArrowheads="1"/>
                </p:cNvSpPr>
                <p:nvPr/>
              </p:nvSpPr>
              <p:spPr bwMode="auto">
                <a:xfrm rot="1468999">
                  <a:off x="2496168" y="1720286"/>
                  <a:ext cx="417328" cy="41057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57" name="组合 119"/>
              <p:cNvGrpSpPr/>
              <p:nvPr/>
            </p:nvGrpSpPr>
            <p:grpSpPr>
              <a:xfrm>
                <a:off x="4338397" y="1136930"/>
                <a:ext cx="445676" cy="436958"/>
                <a:chOff x="5153294" y="604026"/>
                <a:chExt cx="606582" cy="594716"/>
              </a:xfrm>
            </p:grpSpPr>
            <p:sp>
              <p:nvSpPr>
                <p:cNvPr id="282" name="椭圆 80"/>
                <p:cNvSpPr>
                  <a:spLocks noChangeArrowheads="1"/>
                </p:cNvSpPr>
                <p:nvPr/>
              </p:nvSpPr>
              <p:spPr bwMode="auto">
                <a:xfrm rot="1468999">
                  <a:off x="5153294" y="604026"/>
                  <a:ext cx="606582" cy="594716"/>
                </a:xfrm>
                <a:prstGeom prst="ellipse">
                  <a:avLst/>
                </a:prstGeom>
                <a:solidFill>
                  <a:srgbClr val="92D05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83" name="AutoShape 49"/>
                <p:cNvSpPr>
                  <a:spLocks noChangeArrowheads="1"/>
                </p:cNvSpPr>
                <p:nvPr/>
              </p:nvSpPr>
              <p:spPr bwMode="auto">
                <a:xfrm rot="1468999">
                  <a:off x="5240000" y="689910"/>
                  <a:ext cx="417328" cy="41057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58" name="组合 117"/>
              <p:cNvGrpSpPr/>
              <p:nvPr/>
            </p:nvGrpSpPr>
            <p:grpSpPr>
              <a:xfrm>
                <a:off x="3106107" y="1559679"/>
                <a:ext cx="445676" cy="436958"/>
                <a:chOff x="3063754" y="864850"/>
                <a:chExt cx="606582" cy="594716"/>
              </a:xfrm>
            </p:grpSpPr>
            <p:sp>
              <p:nvSpPr>
                <p:cNvPr id="280" name="椭圆 99"/>
                <p:cNvSpPr>
                  <a:spLocks noChangeArrowheads="1"/>
                </p:cNvSpPr>
                <p:nvPr/>
              </p:nvSpPr>
              <p:spPr bwMode="auto">
                <a:xfrm rot="1468999">
                  <a:off x="3063754" y="864850"/>
                  <a:ext cx="606582" cy="594716"/>
                </a:xfrm>
                <a:prstGeom prst="ellipse">
                  <a:avLst/>
                </a:prstGeom>
                <a:solidFill>
                  <a:srgbClr val="00B0F0"/>
                </a:solidFill>
                <a:ln w="9525" algn="ctr">
                  <a:solidFill>
                    <a:srgbClr val="000000"/>
                  </a:solidFill>
                  <a:prstDash val="dash"/>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81" name="AutoShape 49"/>
                <p:cNvSpPr>
                  <a:spLocks noChangeArrowheads="1"/>
                </p:cNvSpPr>
                <p:nvPr/>
              </p:nvSpPr>
              <p:spPr bwMode="auto">
                <a:xfrm rot="1468999">
                  <a:off x="3151422" y="961468"/>
                  <a:ext cx="417328" cy="410574"/>
                </a:xfrm>
                <a:prstGeom prst="cube">
                  <a:avLst>
                    <a:gd name="adj" fmla="val 21408"/>
                  </a:avLst>
                </a:prstGeom>
                <a:solidFill>
                  <a:srgbClr val="006699">
                    <a:alpha val="50000"/>
                  </a:srgbClr>
                </a:solidFill>
                <a:ln w="3175">
                  <a:solidFill>
                    <a:srgbClr val="33CCCC"/>
                  </a:solidFill>
                  <a:prstDash val="dash"/>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59" name="组合 118"/>
              <p:cNvGrpSpPr/>
              <p:nvPr/>
            </p:nvGrpSpPr>
            <p:grpSpPr>
              <a:xfrm>
                <a:off x="3672270" y="1271852"/>
                <a:ext cx="445676" cy="436958"/>
                <a:chOff x="3991867" y="500823"/>
                <a:chExt cx="606582" cy="594716"/>
              </a:xfrm>
            </p:grpSpPr>
            <p:sp>
              <p:nvSpPr>
                <p:cNvPr id="278" name="椭圆 277"/>
                <p:cNvSpPr>
                  <a:spLocks noChangeArrowheads="1"/>
                </p:cNvSpPr>
                <p:nvPr/>
              </p:nvSpPr>
              <p:spPr bwMode="auto">
                <a:xfrm rot="1468999">
                  <a:off x="3991867" y="500823"/>
                  <a:ext cx="606582" cy="594716"/>
                </a:xfrm>
                <a:prstGeom prst="ellipse">
                  <a:avLst/>
                </a:prstGeom>
                <a:solidFill>
                  <a:srgbClr val="FFC00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79" name="AutoShape 49"/>
                <p:cNvSpPr>
                  <a:spLocks noChangeArrowheads="1"/>
                </p:cNvSpPr>
                <p:nvPr/>
              </p:nvSpPr>
              <p:spPr bwMode="auto">
                <a:xfrm rot="1468999">
                  <a:off x="4084072" y="599507"/>
                  <a:ext cx="417328" cy="41057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60" name="组合 140"/>
              <p:cNvGrpSpPr/>
              <p:nvPr/>
            </p:nvGrpSpPr>
            <p:grpSpPr>
              <a:xfrm>
                <a:off x="3285059" y="5036658"/>
                <a:ext cx="445676" cy="436958"/>
                <a:chOff x="2366406" y="3367104"/>
                <a:chExt cx="606582" cy="594716"/>
              </a:xfrm>
            </p:grpSpPr>
            <p:sp>
              <p:nvSpPr>
                <p:cNvPr id="276" name="椭圆 141"/>
                <p:cNvSpPr>
                  <a:spLocks noChangeArrowheads="1"/>
                </p:cNvSpPr>
                <p:nvPr/>
              </p:nvSpPr>
              <p:spPr bwMode="auto">
                <a:xfrm rot="1468999">
                  <a:off x="2366406" y="3367104"/>
                  <a:ext cx="606582" cy="594716"/>
                </a:xfrm>
                <a:prstGeom prst="ellipse">
                  <a:avLst/>
                </a:prstGeom>
                <a:solidFill>
                  <a:srgbClr val="92D05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77" name="AutoShape 49"/>
                <p:cNvSpPr>
                  <a:spLocks noChangeArrowheads="1"/>
                </p:cNvSpPr>
                <p:nvPr/>
              </p:nvSpPr>
              <p:spPr bwMode="auto">
                <a:xfrm rot="1468999">
                  <a:off x="2458372" y="3464288"/>
                  <a:ext cx="417328" cy="41057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61" name="组合 143"/>
              <p:cNvGrpSpPr/>
              <p:nvPr/>
            </p:nvGrpSpPr>
            <p:grpSpPr>
              <a:xfrm>
                <a:off x="2728178" y="4572634"/>
                <a:ext cx="445676" cy="436958"/>
                <a:chOff x="2200050" y="2503030"/>
                <a:chExt cx="606582" cy="594716"/>
              </a:xfrm>
            </p:grpSpPr>
            <p:sp>
              <p:nvSpPr>
                <p:cNvPr id="274" name="椭圆 144"/>
                <p:cNvSpPr>
                  <a:spLocks noChangeArrowheads="1"/>
                </p:cNvSpPr>
                <p:nvPr/>
              </p:nvSpPr>
              <p:spPr bwMode="auto">
                <a:xfrm rot="1468999">
                  <a:off x="2200050" y="2503030"/>
                  <a:ext cx="606582" cy="594716"/>
                </a:xfrm>
                <a:prstGeom prst="ellipse">
                  <a:avLst/>
                </a:prstGeom>
                <a:solidFill>
                  <a:srgbClr val="00B0F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75" name="AutoShape 49"/>
                <p:cNvSpPr>
                  <a:spLocks noChangeArrowheads="1"/>
                </p:cNvSpPr>
                <p:nvPr/>
              </p:nvSpPr>
              <p:spPr bwMode="auto">
                <a:xfrm rot="1468999">
                  <a:off x="2292357" y="2589121"/>
                  <a:ext cx="417328" cy="41057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62" name="组合 146"/>
              <p:cNvGrpSpPr/>
              <p:nvPr/>
            </p:nvGrpSpPr>
            <p:grpSpPr>
              <a:xfrm>
                <a:off x="2381002" y="3979024"/>
                <a:ext cx="445676" cy="436958"/>
                <a:chOff x="2408499" y="1623670"/>
                <a:chExt cx="606582" cy="594716"/>
              </a:xfrm>
            </p:grpSpPr>
            <p:sp>
              <p:nvSpPr>
                <p:cNvPr id="272" name="椭圆 147"/>
                <p:cNvSpPr>
                  <a:spLocks noChangeArrowheads="1"/>
                </p:cNvSpPr>
                <p:nvPr/>
              </p:nvSpPr>
              <p:spPr bwMode="auto">
                <a:xfrm rot="1468999">
                  <a:off x="2408499" y="1623670"/>
                  <a:ext cx="606582" cy="594716"/>
                </a:xfrm>
                <a:prstGeom prst="ellipse">
                  <a:avLst/>
                </a:prstGeom>
                <a:solidFill>
                  <a:srgbClr val="FFC00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73" name="AutoShape 49"/>
                <p:cNvSpPr>
                  <a:spLocks noChangeArrowheads="1"/>
                </p:cNvSpPr>
                <p:nvPr/>
              </p:nvSpPr>
              <p:spPr bwMode="auto">
                <a:xfrm rot="1468999">
                  <a:off x="2496168" y="1720286"/>
                  <a:ext cx="417328" cy="41057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63" name="组合 149"/>
              <p:cNvGrpSpPr/>
              <p:nvPr/>
            </p:nvGrpSpPr>
            <p:grpSpPr>
              <a:xfrm>
                <a:off x="2265884" y="3309458"/>
                <a:ext cx="445676" cy="436958"/>
                <a:chOff x="2366406" y="3367104"/>
                <a:chExt cx="606582" cy="594716"/>
              </a:xfrm>
            </p:grpSpPr>
            <p:sp>
              <p:nvSpPr>
                <p:cNvPr id="270" name="椭圆 150"/>
                <p:cNvSpPr>
                  <a:spLocks noChangeArrowheads="1"/>
                </p:cNvSpPr>
                <p:nvPr/>
              </p:nvSpPr>
              <p:spPr bwMode="auto">
                <a:xfrm rot="1468999">
                  <a:off x="2366406" y="3367104"/>
                  <a:ext cx="606582" cy="594716"/>
                </a:xfrm>
                <a:prstGeom prst="ellipse">
                  <a:avLst/>
                </a:prstGeom>
                <a:solidFill>
                  <a:srgbClr val="92D05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71" name="AutoShape 49"/>
                <p:cNvSpPr>
                  <a:spLocks noChangeArrowheads="1"/>
                </p:cNvSpPr>
                <p:nvPr/>
              </p:nvSpPr>
              <p:spPr bwMode="auto">
                <a:xfrm rot="1468999">
                  <a:off x="2458372" y="3464288"/>
                  <a:ext cx="417328" cy="41057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64" name="组合 152"/>
              <p:cNvGrpSpPr/>
              <p:nvPr/>
            </p:nvGrpSpPr>
            <p:grpSpPr>
              <a:xfrm>
                <a:off x="2356703" y="2597784"/>
                <a:ext cx="445676" cy="436958"/>
                <a:chOff x="2200050" y="2503030"/>
                <a:chExt cx="606582" cy="594716"/>
              </a:xfrm>
            </p:grpSpPr>
            <p:sp>
              <p:nvSpPr>
                <p:cNvPr id="268" name="椭圆 153"/>
                <p:cNvSpPr>
                  <a:spLocks noChangeArrowheads="1"/>
                </p:cNvSpPr>
                <p:nvPr/>
              </p:nvSpPr>
              <p:spPr bwMode="auto">
                <a:xfrm rot="1468999">
                  <a:off x="2200050" y="2503030"/>
                  <a:ext cx="606582" cy="594716"/>
                </a:xfrm>
                <a:prstGeom prst="ellipse">
                  <a:avLst/>
                </a:prstGeom>
                <a:solidFill>
                  <a:srgbClr val="00B0F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69" name="AutoShape 49"/>
                <p:cNvSpPr>
                  <a:spLocks noChangeArrowheads="1"/>
                </p:cNvSpPr>
                <p:nvPr/>
              </p:nvSpPr>
              <p:spPr bwMode="auto">
                <a:xfrm rot="1468999">
                  <a:off x="2292357" y="2589121"/>
                  <a:ext cx="417328" cy="41057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nvGrpSpPr>
              <p:cNvPr id="265" name="组合 356"/>
              <p:cNvGrpSpPr/>
              <p:nvPr/>
            </p:nvGrpSpPr>
            <p:grpSpPr>
              <a:xfrm>
                <a:off x="2650877" y="2032749"/>
                <a:ext cx="445676" cy="436958"/>
                <a:chOff x="2408499" y="1623670"/>
                <a:chExt cx="606582" cy="594716"/>
              </a:xfrm>
            </p:grpSpPr>
            <p:sp>
              <p:nvSpPr>
                <p:cNvPr id="266" name="椭圆 265"/>
                <p:cNvSpPr>
                  <a:spLocks noChangeArrowheads="1"/>
                </p:cNvSpPr>
                <p:nvPr/>
              </p:nvSpPr>
              <p:spPr bwMode="auto">
                <a:xfrm rot="1468999">
                  <a:off x="2408499" y="1623670"/>
                  <a:ext cx="606582" cy="594716"/>
                </a:xfrm>
                <a:prstGeom prst="ellipse">
                  <a:avLst/>
                </a:prstGeom>
                <a:solidFill>
                  <a:srgbClr val="FFC000"/>
                </a:solidFill>
                <a:ln w="9525" algn="ctr">
                  <a:solidFill>
                    <a:srgbClr val="000000"/>
                  </a:solidFill>
                  <a:round/>
                  <a:headEnd/>
                  <a:tailEnd/>
                </a:ln>
              </p:spPr>
              <p:txBody>
                <a:bodyPr wrap="square" lIns="79195" tIns="39598" rIns="79195" bIns="39598" anchor="ctr" anchorCtr="1">
                  <a:noAutofit/>
                </a:bodyPr>
                <a:lstStyle>
                  <a:defPPr>
                    <a:defRPr lang="en-US"/>
                  </a:defPPr>
                  <a:lvl1pPr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1pPr>
                  <a:lvl2pPr marL="4572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2pPr>
                  <a:lvl3pPr marL="9144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3pPr>
                  <a:lvl4pPr marL="13716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4pPr>
                  <a:lvl5pPr marL="1828800" algn="l" rtl="0" fontAlgn="base">
                    <a:spcBef>
                      <a:spcPct val="0"/>
                    </a:spcBef>
                    <a:spcAft>
                      <a:spcPct val="0"/>
                    </a:spcAft>
                    <a:defRPr sz="1400" kern="1200">
                      <a:solidFill>
                        <a:schemeClr val="bg1"/>
                      </a:solidFill>
                      <a:latin typeface="FrutigerNext LT Regular" pitchFamily="34" charset="0"/>
                      <a:ea typeface="ＭＳ Ｐゴシック" pitchFamily="34" charset="-128"/>
                      <a:cs typeface="+mn-cs"/>
                    </a:defRPr>
                  </a:lvl5pPr>
                  <a:lvl6pPr marL="2286000" algn="l" defTabSz="914400" rtl="0" eaLnBrk="1" latinLnBrk="0" hangingPunct="1">
                    <a:defRPr sz="1400" kern="1200">
                      <a:solidFill>
                        <a:schemeClr val="bg1"/>
                      </a:solidFill>
                      <a:latin typeface="FrutigerNext LT Regular" pitchFamily="34" charset="0"/>
                      <a:ea typeface="ＭＳ Ｐゴシック" pitchFamily="34" charset="-128"/>
                      <a:cs typeface="+mn-cs"/>
                    </a:defRPr>
                  </a:lvl6pPr>
                  <a:lvl7pPr marL="2743200" algn="l" defTabSz="914400" rtl="0" eaLnBrk="1" latinLnBrk="0" hangingPunct="1">
                    <a:defRPr sz="1400" kern="1200">
                      <a:solidFill>
                        <a:schemeClr val="bg1"/>
                      </a:solidFill>
                      <a:latin typeface="FrutigerNext LT Regular" pitchFamily="34" charset="0"/>
                      <a:ea typeface="ＭＳ Ｐゴシック" pitchFamily="34" charset="-128"/>
                      <a:cs typeface="+mn-cs"/>
                    </a:defRPr>
                  </a:lvl7pPr>
                  <a:lvl8pPr marL="3200400" algn="l" defTabSz="914400" rtl="0" eaLnBrk="1" latinLnBrk="0" hangingPunct="1">
                    <a:defRPr sz="1400" kern="1200">
                      <a:solidFill>
                        <a:schemeClr val="bg1"/>
                      </a:solidFill>
                      <a:latin typeface="FrutigerNext LT Regular" pitchFamily="34" charset="0"/>
                      <a:ea typeface="ＭＳ Ｐゴシック" pitchFamily="34" charset="-128"/>
                      <a:cs typeface="+mn-cs"/>
                    </a:defRPr>
                  </a:lvl8pPr>
                  <a:lvl9pPr marL="3657600" algn="l" defTabSz="914400" rtl="0" eaLnBrk="1" latinLnBrk="0" hangingPunct="1">
                    <a:defRPr sz="1400" kern="1200">
                      <a:solidFill>
                        <a:schemeClr val="bg1"/>
                      </a:solidFill>
                      <a:latin typeface="FrutigerNext LT Regular" pitchFamily="34" charset="0"/>
                      <a:ea typeface="ＭＳ Ｐゴシック" pitchFamily="34" charset="-128"/>
                      <a:cs typeface="+mn-cs"/>
                    </a:defRPr>
                  </a:lvl9pPr>
                </a:lstStyle>
                <a:p>
                  <a:pPr defTabSz="600989">
                    <a:defRPr/>
                  </a:pPr>
                  <a:endParaRPr lang="zh-CN" altLang="en-US" sz="900" dirty="0">
                    <a:solidFill>
                      <a:srgbClr val="000000"/>
                    </a:solidFill>
                  </a:endParaRPr>
                </a:p>
              </p:txBody>
            </p:sp>
            <p:sp>
              <p:nvSpPr>
                <p:cNvPr id="267" name="AutoShape 49"/>
                <p:cNvSpPr>
                  <a:spLocks noChangeArrowheads="1"/>
                </p:cNvSpPr>
                <p:nvPr/>
              </p:nvSpPr>
              <p:spPr bwMode="auto">
                <a:xfrm rot="1468999">
                  <a:off x="2496168" y="1720286"/>
                  <a:ext cx="417328" cy="410574"/>
                </a:xfrm>
                <a:prstGeom prst="cube">
                  <a:avLst>
                    <a:gd name="adj" fmla="val 21408"/>
                  </a:avLst>
                </a:prstGeom>
                <a:solidFill>
                  <a:srgbClr val="006699">
                    <a:alpha val="50000"/>
                  </a:srgbClr>
                </a:solidFill>
                <a:ln w="3175">
                  <a:solidFill>
                    <a:srgbClr val="33CCCC"/>
                  </a:solidFill>
                  <a:miter lim="800000"/>
                  <a:headEnd/>
                  <a:tailEnd/>
                </a:ln>
                <a:effectLst/>
              </p:spPr>
              <p:txBody>
                <a:bodyPr wrap="none" lIns="0" tIns="0" rIns="0" bIns="0" anchor="ctr" anchorCtr="1"/>
                <a:lstStyle/>
                <a:p>
                  <a:pPr fontAlgn="base" latinLnBrk="1">
                    <a:spcBef>
                      <a:spcPct val="0"/>
                    </a:spcBef>
                    <a:spcAft>
                      <a:spcPct val="0"/>
                    </a:spcAft>
                  </a:pPr>
                  <a:endParaRPr kumimoji="1" lang="zh-CN" altLang="en-US" sz="400" b="1" dirty="0">
                    <a:solidFill>
                      <a:schemeClr val="bg1"/>
                    </a:solidFill>
                    <a:latin typeface="Arial Narrow" pitchFamily="34" charset="0"/>
                    <a:ea typeface="Gulim" pitchFamily="34" charset="-127"/>
                  </a:endParaRPr>
                </a:p>
              </p:txBody>
            </p:sp>
          </p:grpSp>
        </p:grpSp>
        <p:sp>
          <p:nvSpPr>
            <p:cNvPr id="244" name="矩形 243"/>
            <p:cNvSpPr/>
            <p:nvPr/>
          </p:nvSpPr>
          <p:spPr bwMode="auto">
            <a:xfrm>
              <a:off x="2191533" y="1064224"/>
              <a:ext cx="4837134" cy="4837134"/>
            </a:xfrm>
            <a:prstGeom prst="rect">
              <a:avLst/>
            </a:prstGeom>
            <a:no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defTabSz="601106"/>
              <a:endParaRPr lang="zh-CN" altLang="en-US" sz="1000" dirty="0">
                <a:solidFill>
                  <a:schemeClr val="bg1"/>
                </a:solidFill>
                <a:latin typeface="Arial" charset="0"/>
                <a:ea typeface="华文细黑" pitchFamily="2" charset="-122"/>
              </a:endParaRPr>
            </a:p>
          </p:txBody>
        </p:sp>
      </p:grpSp>
    </p:spTree>
    <p:extLst>
      <p:ext uri="{BB962C8B-B14F-4D97-AF65-F5344CB8AC3E}">
        <p14:creationId xmlns:p14="http://schemas.microsoft.com/office/powerpoint/2010/main" val="384370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100"/>
                                  </p:stCondLst>
                                  <p:childTnLst>
                                    <p:animRot by="21600000">
                                      <p:cBhvr>
                                        <p:cTn id="6" dur="1900" fill="hold"/>
                                        <p:tgtEl>
                                          <p:spTgt spid="189"/>
                                        </p:tgtEl>
                                        <p:attrNameLst>
                                          <p:attrName>r</p:attrName>
                                        </p:attrNameLst>
                                      </p:cBhvr>
                                    </p:animRot>
                                  </p:childTnLst>
                                </p:cTn>
                              </p:par>
                              <p:par>
                                <p:cTn id="7" presetID="6" presetClass="emph" presetSubtype="0" fill="hold" nodeType="withEffect">
                                  <p:stCondLst>
                                    <p:cond delay="0"/>
                                  </p:stCondLst>
                                  <p:childTnLst>
                                    <p:animScale>
                                      <p:cBhvr>
                                        <p:cTn id="8" dur="2000" fill="hold"/>
                                        <p:tgtEl>
                                          <p:spTgt spid="189"/>
                                        </p:tgtEl>
                                      </p:cBhvr>
                                      <p:by x="180000" y="180000"/>
                                    </p:animScale>
                                  </p:childTnLst>
                                  <p:subTnLst>
                                    <p:set>
                                      <p:cBhvr override="childStyle">
                                        <p:cTn dur="1" fill="hold" display="0" masterRel="sameClick" afterEffect="1">
                                          <p:stCondLst>
                                            <p:cond evt="end" delay="0">
                                              <p:tn val="7"/>
                                            </p:cond>
                                          </p:stCondLst>
                                        </p:cTn>
                                        <p:tgtEl>
                                          <p:spTgt spid="189"/>
                                        </p:tgtEl>
                                        <p:attrNameLst>
                                          <p:attrName>style.visibility</p:attrName>
                                        </p:attrNameLst>
                                      </p:cBhvr>
                                      <p:to>
                                        <p:strVal val="hidden"/>
                                      </p:to>
                                    </p:set>
                                  </p:subTnLst>
                                </p:cTn>
                              </p:par>
                            </p:childTnLst>
                          </p:cTn>
                        </p:par>
                        <p:par>
                          <p:cTn id="9" fill="hold">
                            <p:stCondLst>
                              <p:cond delay="2000"/>
                            </p:stCondLst>
                            <p:childTnLst>
                              <p:par>
                                <p:cTn id="10" presetID="1" presetClass="entr" presetSubtype="0" fill="hold" nodeType="afterEffect">
                                  <p:stCondLst>
                                    <p:cond delay="0"/>
                                  </p:stCondLst>
                                  <p:childTnLst>
                                    <p:set>
                                      <p:cBhvr>
                                        <p:cTn id="11" dur="1" fill="hold">
                                          <p:stCondLst>
                                            <p:cond delay="0"/>
                                          </p:stCondLst>
                                        </p:cTn>
                                        <p:tgtEl>
                                          <p:spTgt spid="20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8"/>
                                        </p:tgtEl>
                                        <p:attrNameLst>
                                          <p:attrName>style.visibility</p:attrName>
                                        </p:attrNameLst>
                                      </p:cBhvr>
                                      <p:to>
                                        <p:strVal val="visible"/>
                                      </p:to>
                                    </p:set>
                                  </p:childTnLst>
                                </p:cTn>
                              </p:par>
                              <p:par>
                                <p:cTn id="16" presetID="8" presetClass="emph" presetSubtype="0" fill="hold" nodeType="withEffect">
                                  <p:stCondLst>
                                    <p:cond delay="0"/>
                                  </p:stCondLst>
                                  <p:childTnLst>
                                    <p:animRot by="21600000">
                                      <p:cBhvr>
                                        <p:cTn id="17" dur="2000" fill="hold"/>
                                        <p:tgtEl>
                                          <p:spTgt spid="208"/>
                                        </p:tgtEl>
                                        <p:attrNameLst>
                                          <p:attrName>r</p:attrName>
                                        </p:attrNameLst>
                                      </p:cBhvr>
                                    </p:animRot>
                                  </p:childTnLst>
                                </p:cTn>
                              </p:par>
                              <p:par>
                                <p:cTn id="18" presetID="6" presetClass="emph" presetSubtype="0" fill="hold" nodeType="withEffect">
                                  <p:stCondLst>
                                    <p:cond delay="0"/>
                                  </p:stCondLst>
                                  <p:childTnLst>
                                    <p:animScale>
                                      <p:cBhvr>
                                        <p:cTn id="19" dur="2000" fill="hold"/>
                                        <p:tgtEl>
                                          <p:spTgt spid="208"/>
                                        </p:tgtEl>
                                      </p:cBhvr>
                                      <p:by x="160000" y="160000"/>
                                    </p:animScale>
                                  </p:childTnLst>
                                  <p:subTnLst>
                                    <p:set>
                                      <p:cBhvr override="childStyle">
                                        <p:cTn dur="1" fill="hold" display="0" masterRel="sameClick" afterEffect="1">
                                          <p:stCondLst>
                                            <p:cond evt="end" delay="0">
                                              <p:tn val="18"/>
                                            </p:cond>
                                          </p:stCondLst>
                                        </p:cTn>
                                        <p:tgtEl>
                                          <p:spTgt spid="208"/>
                                        </p:tgtEl>
                                        <p:attrNameLst>
                                          <p:attrName>style.visibility</p:attrName>
                                        </p:attrNameLst>
                                      </p:cBhvr>
                                      <p:to>
                                        <p:strVal val="hidden"/>
                                      </p:to>
                                    </p:set>
                                  </p:sub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副本数据保护策略（</a:t>
            </a:r>
            <a:r>
              <a:rPr kumimoji="1" lang="en-US" altLang="zh-CN" dirty="0"/>
              <a:t>Replicas</a:t>
            </a:r>
            <a:r>
              <a:rPr kumimoji="1" lang="zh-CN" altLang="en-US" dirty="0"/>
              <a:t>）</a:t>
            </a:r>
          </a:p>
        </p:txBody>
      </p:sp>
      <p:pic>
        <p:nvPicPr>
          <p:cNvPr id="4" name="图片 3"/>
          <p:cNvPicPr>
            <a:picLocks noChangeAspect="1"/>
          </p:cNvPicPr>
          <p:nvPr/>
        </p:nvPicPr>
        <p:blipFill>
          <a:blip r:embed="rId2"/>
          <a:stretch>
            <a:fillRect/>
          </a:stretch>
        </p:blipFill>
        <p:spPr>
          <a:xfrm>
            <a:off x="4259235" y="895350"/>
            <a:ext cx="4661640" cy="2971800"/>
          </a:xfrm>
          <a:prstGeom prst="rect">
            <a:avLst/>
          </a:prstGeom>
        </p:spPr>
      </p:pic>
      <p:sp>
        <p:nvSpPr>
          <p:cNvPr id="5" name="矩形 4"/>
          <p:cNvSpPr/>
          <p:nvPr/>
        </p:nvSpPr>
        <p:spPr>
          <a:xfrm>
            <a:off x="228600" y="895350"/>
            <a:ext cx="3581400" cy="3410164"/>
          </a:xfrm>
          <a:prstGeom prst="rect">
            <a:avLst/>
          </a:prstGeom>
        </p:spPr>
        <p:txBody>
          <a:bodyPr wrap="square">
            <a:spAutoFit/>
          </a:bodyPr>
          <a:lstStyle/>
          <a:p>
            <a:pPr>
              <a:lnSpc>
                <a:spcPct val="150000"/>
              </a:lnSpc>
              <a:spcBef>
                <a:spcPct val="20000"/>
              </a:spcBef>
              <a:buSzPct val="90000"/>
            </a:pPr>
            <a:r>
              <a:rPr lang="zh-CN" altLang="en-US" dirty="0">
                <a:solidFill>
                  <a:schemeClr val="tx1">
                    <a:alpha val="99000"/>
                  </a:schemeClr>
                </a:solidFill>
              </a:rPr>
              <a:t>         </a:t>
            </a:r>
            <a:r>
              <a:rPr lang="en-US" altLang="zh-CN" dirty="0">
                <a:solidFill>
                  <a:schemeClr val="tx1">
                    <a:alpha val="99000"/>
                  </a:schemeClr>
                </a:solidFill>
              </a:rPr>
              <a:t>Infinity</a:t>
            </a:r>
            <a:r>
              <a:rPr lang="zh-CN" altLang="en-US" dirty="0">
                <a:solidFill>
                  <a:schemeClr val="tx1">
                    <a:alpha val="99000"/>
                  </a:schemeClr>
                </a:solidFill>
              </a:rPr>
              <a:t> </a:t>
            </a:r>
            <a:r>
              <a:rPr lang="en-US" altLang="zh-CN" dirty="0">
                <a:solidFill>
                  <a:schemeClr val="tx1">
                    <a:alpha val="99000"/>
                  </a:schemeClr>
                </a:solidFill>
              </a:rPr>
              <a:t>v2</a:t>
            </a:r>
            <a:r>
              <a:rPr lang="zh-CN" altLang="en-US" dirty="0">
                <a:solidFill>
                  <a:schemeClr val="tx1">
                    <a:alpha val="99000"/>
                  </a:schemeClr>
                </a:solidFill>
              </a:rPr>
              <a:t>支持采用数据冗余方式实现对数据的有效保护。采用多副本方式，存储可以充分发挥分布式的优势，将不同的副本均匀写入不同的存储结点和硬盘，既提高了数据的安全性，又保障了存储系统的高性能。</a:t>
            </a:r>
          </a:p>
          <a:p>
            <a:pPr>
              <a:lnSpc>
                <a:spcPct val="150000"/>
              </a:lnSpc>
              <a:spcBef>
                <a:spcPct val="20000"/>
              </a:spcBef>
              <a:buSzPct val="90000"/>
            </a:pPr>
            <a:r>
              <a:rPr lang="zh-CN" altLang="en-US" dirty="0">
                <a:solidFill>
                  <a:schemeClr val="tx1">
                    <a:alpha val="99000"/>
                  </a:schemeClr>
                </a:solidFill>
              </a:rPr>
              <a:t>        </a:t>
            </a:r>
            <a:r>
              <a:rPr lang="en-US" altLang="zh-CN" dirty="0">
                <a:solidFill>
                  <a:schemeClr val="tx1">
                    <a:alpha val="99000"/>
                  </a:schemeClr>
                </a:solidFill>
              </a:rPr>
              <a:t>Infinity</a:t>
            </a:r>
            <a:r>
              <a:rPr lang="zh-CN" altLang="en-US" dirty="0">
                <a:solidFill>
                  <a:schemeClr val="tx1">
                    <a:alpha val="99000"/>
                  </a:schemeClr>
                </a:solidFill>
              </a:rPr>
              <a:t> </a:t>
            </a:r>
            <a:r>
              <a:rPr lang="en-US" altLang="zh-CN" dirty="0">
                <a:solidFill>
                  <a:schemeClr val="tx1">
                    <a:alpha val="99000"/>
                  </a:schemeClr>
                </a:solidFill>
              </a:rPr>
              <a:t>v2</a:t>
            </a:r>
            <a:r>
              <a:rPr lang="zh-CN" altLang="en-US" dirty="0">
                <a:solidFill>
                  <a:schemeClr val="tx1">
                    <a:alpha val="99000"/>
                  </a:schemeClr>
                </a:solidFill>
              </a:rPr>
              <a:t>对数据保护副本数没有限制，为了兼顾存储得盘率，通常设置为双副本或者三副本，为了兼顾性能，双副本是大多数应用环境的最佳选择。</a:t>
            </a:r>
          </a:p>
          <a:p>
            <a:pPr>
              <a:lnSpc>
                <a:spcPct val="150000"/>
              </a:lnSpc>
              <a:spcBef>
                <a:spcPct val="20000"/>
              </a:spcBef>
              <a:buSzPct val="90000"/>
            </a:pPr>
            <a:endParaRPr lang="zh-CN" altLang="en-US" dirty="0">
              <a:solidFill>
                <a:schemeClr val="tx1">
                  <a:alpha val="99000"/>
                </a:schemeClr>
              </a:solidFill>
            </a:endParaRPr>
          </a:p>
        </p:txBody>
      </p:sp>
    </p:spTree>
    <p:extLst>
      <p:ext uri="{BB962C8B-B14F-4D97-AF65-F5344CB8AC3E}">
        <p14:creationId xmlns:p14="http://schemas.microsoft.com/office/powerpoint/2010/main" val="7726342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纠删码数据保护（</a:t>
            </a:r>
            <a:r>
              <a:rPr kumimoji="1" lang="en-US" altLang="zh-CN" dirty="0"/>
              <a:t>Erasure</a:t>
            </a:r>
            <a:r>
              <a:rPr kumimoji="1" lang="zh-CN" altLang="en-US" dirty="0"/>
              <a:t> </a:t>
            </a:r>
            <a:r>
              <a:rPr kumimoji="1" lang="en-US" altLang="zh-CN" dirty="0"/>
              <a:t>Code</a:t>
            </a:r>
            <a:r>
              <a:rPr kumimoji="1" lang="zh-CN" altLang="en-US" dirty="0"/>
              <a:t>）</a:t>
            </a:r>
          </a:p>
        </p:txBody>
      </p:sp>
      <p:pic>
        <p:nvPicPr>
          <p:cNvPr id="4" name="图片 3"/>
          <p:cNvPicPr/>
          <p:nvPr/>
        </p:nvPicPr>
        <p:blipFill>
          <a:blip r:embed="rId2"/>
          <a:srcRect/>
          <a:stretch>
            <a:fillRect/>
          </a:stretch>
        </p:blipFill>
        <p:spPr bwMode="auto">
          <a:xfrm>
            <a:off x="5410200" y="1047750"/>
            <a:ext cx="3581400" cy="2819400"/>
          </a:xfrm>
          <a:prstGeom prst="rect">
            <a:avLst/>
          </a:prstGeom>
          <a:noFill/>
          <a:ln w="9525">
            <a:noFill/>
            <a:miter lim="800000"/>
            <a:headEnd/>
            <a:tailEnd/>
          </a:ln>
        </p:spPr>
      </p:pic>
      <p:sp>
        <p:nvSpPr>
          <p:cNvPr id="5" name="矩形 4"/>
          <p:cNvSpPr/>
          <p:nvPr/>
        </p:nvSpPr>
        <p:spPr>
          <a:xfrm>
            <a:off x="304800" y="742950"/>
            <a:ext cx="4572000" cy="3410164"/>
          </a:xfrm>
          <a:prstGeom prst="rect">
            <a:avLst/>
          </a:prstGeom>
        </p:spPr>
        <p:txBody>
          <a:bodyPr>
            <a:spAutoFit/>
          </a:bodyPr>
          <a:lstStyle/>
          <a:p>
            <a:pPr>
              <a:lnSpc>
                <a:spcPct val="150000"/>
              </a:lnSpc>
              <a:spcBef>
                <a:spcPct val="20000"/>
              </a:spcBef>
              <a:buSzPct val="90000"/>
            </a:pPr>
            <a:r>
              <a:rPr lang="en-US" altLang="zh-CN" dirty="0">
                <a:solidFill>
                  <a:schemeClr val="tx1">
                    <a:alpha val="99000"/>
                  </a:schemeClr>
                </a:solidFill>
              </a:rPr>
              <a:t> </a:t>
            </a:r>
            <a:r>
              <a:rPr lang="zh-CN" altLang="en-US" dirty="0">
                <a:solidFill>
                  <a:schemeClr val="tx1">
                    <a:alpha val="99000"/>
                  </a:schemeClr>
                </a:solidFill>
              </a:rPr>
              <a:t>        基于副本的数据保护，能够有效保障数据的安全性和存储的高性能，但由于同一份数据多副本保存，导致存储有效使用容量较低。</a:t>
            </a:r>
          </a:p>
          <a:p>
            <a:pPr>
              <a:lnSpc>
                <a:spcPct val="150000"/>
              </a:lnSpc>
              <a:spcBef>
                <a:spcPct val="20000"/>
              </a:spcBef>
              <a:buSzPct val="90000"/>
            </a:pPr>
            <a:r>
              <a:rPr lang="en-US" altLang="zh-CN" dirty="0">
                <a:solidFill>
                  <a:schemeClr val="tx1">
                    <a:alpha val="99000"/>
                  </a:schemeClr>
                </a:solidFill>
              </a:rPr>
              <a:t>     </a:t>
            </a:r>
            <a:r>
              <a:rPr lang="zh-CN" altLang="en-US" dirty="0">
                <a:solidFill>
                  <a:schemeClr val="tx1">
                    <a:alpha val="99000"/>
                  </a:schemeClr>
                </a:solidFill>
              </a:rPr>
              <a:t>   纠删码采用采用数据分片，并通过纠删算法计算编码块，当有数据块损坏时，通过算法恢复数据，配置策略十分灵活，在损失少量计算性能的情况下，提高存储有效容量，同时降低系统的</a:t>
            </a:r>
            <a:r>
              <a:rPr lang="en-US" altLang="zh-CN" dirty="0">
                <a:solidFill>
                  <a:schemeClr val="tx1">
                    <a:alpha val="99000"/>
                  </a:schemeClr>
                </a:solidFill>
              </a:rPr>
              <a:t>TCO</a:t>
            </a:r>
            <a:r>
              <a:rPr lang="zh-CN" altLang="en-US" dirty="0">
                <a:solidFill>
                  <a:schemeClr val="tx1">
                    <a:alpha val="99000"/>
                  </a:schemeClr>
                </a:solidFill>
              </a:rPr>
              <a:t>（总体拥有成本）。</a:t>
            </a:r>
          </a:p>
          <a:p>
            <a:pPr>
              <a:lnSpc>
                <a:spcPct val="150000"/>
              </a:lnSpc>
              <a:spcBef>
                <a:spcPct val="20000"/>
              </a:spcBef>
              <a:buSzPct val="90000"/>
            </a:pPr>
            <a:r>
              <a:rPr lang="zh-CN" altLang="en-US" dirty="0">
                <a:solidFill>
                  <a:schemeClr val="tx1">
                    <a:alpha val="99000"/>
                  </a:schemeClr>
                </a:solidFill>
              </a:rPr>
              <a:t>        推荐的纠删码策略可以采用</a:t>
            </a:r>
            <a:r>
              <a:rPr lang="en-US" altLang="zh-CN" dirty="0">
                <a:solidFill>
                  <a:schemeClr val="tx1">
                    <a:alpha val="99000"/>
                  </a:schemeClr>
                </a:solidFill>
              </a:rPr>
              <a:t>2+1</a:t>
            </a:r>
            <a:r>
              <a:rPr lang="zh-CN" altLang="en-US" dirty="0">
                <a:solidFill>
                  <a:schemeClr val="tx1">
                    <a:alpha val="99000"/>
                  </a:schemeClr>
                </a:solidFill>
              </a:rPr>
              <a:t>，</a:t>
            </a:r>
            <a:r>
              <a:rPr lang="en-US" altLang="zh-CN" dirty="0">
                <a:solidFill>
                  <a:schemeClr val="tx1">
                    <a:alpha val="99000"/>
                  </a:schemeClr>
                </a:solidFill>
              </a:rPr>
              <a:t>4+1</a:t>
            </a:r>
            <a:r>
              <a:rPr lang="zh-CN" altLang="en-US" dirty="0">
                <a:solidFill>
                  <a:schemeClr val="tx1">
                    <a:alpha val="99000"/>
                  </a:schemeClr>
                </a:solidFill>
              </a:rPr>
              <a:t>，</a:t>
            </a:r>
            <a:r>
              <a:rPr lang="en-US" altLang="zh-CN" dirty="0">
                <a:solidFill>
                  <a:schemeClr val="tx1">
                    <a:alpha val="99000"/>
                  </a:schemeClr>
                </a:solidFill>
              </a:rPr>
              <a:t>6+2</a:t>
            </a:r>
            <a:r>
              <a:rPr lang="zh-CN" altLang="en-US" dirty="0">
                <a:solidFill>
                  <a:schemeClr val="tx1">
                    <a:alpha val="99000"/>
                  </a:schemeClr>
                </a:solidFill>
              </a:rPr>
              <a:t>等，与</a:t>
            </a:r>
            <a:r>
              <a:rPr lang="en-US" altLang="zh-CN" dirty="0">
                <a:solidFill>
                  <a:schemeClr val="tx1">
                    <a:alpha val="99000"/>
                  </a:schemeClr>
                </a:solidFill>
              </a:rPr>
              <a:t>Infinity</a:t>
            </a:r>
            <a:r>
              <a:rPr lang="zh-CN" altLang="en-US" dirty="0">
                <a:solidFill>
                  <a:schemeClr val="tx1">
                    <a:alpha val="99000"/>
                  </a:schemeClr>
                </a:solidFill>
              </a:rPr>
              <a:t> </a:t>
            </a:r>
            <a:r>
              <a:rPr lang="en-US" altLang="zh-CN" dirty="0">
                <a:solidFill>
                  <a:schemeClr val="tx1">
                    <a:alpha val="99000"/>
                  </a:schemeClr>
                </a:solidFill>
              </a:rPr>
              <a:t>v1</a:t>
            </a:r>
            <a:r>
              <a:rPr lang="zh-CN" altLang="en-US" dirty="0">
                <a:solidFill>
                  <a:schemeClr val="tx1">
                    <a:alpha val="99000"/>
                  </a:schemeClr>
                </a:solidFill>
              </a:rPr>
              <a:t>不同，</a:t>
            </a:r>
            <a:r>
              <a:rPr lang="en-US" altLang="zh-CN" dirty="0">
                <a:solidFill>
                  <a:schemeClr val="tx1">
                    <a:alpha val="99000"/>
                  </a:schemeClr>
                </a:solidFill>
              </a:rPr>
              <a:t>Infinity</a:t>
            </a:r>
            <a:r>
              <a:rPr lang="zh-CN" altLang="en-US" dirty="0">
                <a:solidFill>
                  <a:schemeClr val="tx1">
                    <a:alpha val="99000"/>
                  </a:schemeClr>
                </a:solidFill>
              </a:rPr>
              <a:t> </a:t>
            </a:r>
            <a:r>
              <a:rPr lang="en-US" altLang="zh-CN" dirty="0">
                <a:solidFill>
                  <a:schemeClr val="tx1">
                    <a:alpha val="99000"/>
                  </a:schemeClr>
                </a:solidFill>
              </a:rPr>
              <a:t>v2</a:t>
            </a:r>
            <a:r>
              <a:rPr lang="zh-CN" altLang="en-US" dirty="0">
                <a:solidFill>
                  <a:schemeClr val="tx1">
                    <a:alpha val="99000"/>
                  </a:schemeClr>
                </a:solidFill>
              </a:rPr>
              <a:t>可以支持纠错码数据片多于</a:t>
            </a:r>
            <a:r>
              <a:rPr lang="en-US" altLang="zh-CN" dirty="0">
                <a:solidFill>
                  <a:schemeClr val="tx1">
                    <a:alpha val="99000"/>
                  </a:schemeClr>
                </a:solidFill>
              </a:rPr>
              <a:t>1</a:t>
            </a:r>
            <a:r>
              <a:rPr lang="zh-CN" altLang="en-US" dirty="0">
                <a:solidFill>
                  <a:schemeClr val="tx1">
                    <a:alpha val="99000"/>
                  </a:schemeClr>
                </a:solidFill>
              </a:rPr>
              <a:t>，可以实现更高级别的数据保护</a:t>
            </a:r>
            <a:endParaRPr lang="zh-CN" altLang="en-US" dirty="0"/>
          </a:p>
        </p:txBody>
      </p:sp>
    </p:spTree>
    <p:extLst>
      <p:ext uri="{BB962C8B-B14F-4D97-AF65-F5344CB8AC3E}">
        <p14:creationId xmlns:p14="http://schemas.microsoft.com/office/powerpoint/2010/main" val="95142681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统一全局缓存</a:t>
            </a:r>
          </a:p>
        </p:txBody>
      </p:sp>
      <p:sp>
        <p:nvSpPr>
          <p:cNvPr id="4" name="文本框 3"/>
          <p:cNvSpPr txBox="1"/>
          <p:nvPr/>
        </p:nvSpPr>
        <p:spPr>
          <a:xfrm>
            <a:off x="155575" y="819150"/>
            <a:ext cx="4416425" cy="3927229"/>
          </a:xfrm>
          <a:prstGeom prst="rect">
            <a:avLst/>
          </a:prstGeom>
          <a:noFill/>
        </p:spPr>
        <p:txBody>
          <a:bodyPr wrap="square" lIns="91440" tIns="91440" rIns="91440" bIns="91440" rtlCol="0">
            <a:spAutoFit/>
          </a:bodyPr>
          <a:lstStyle/>
          <a:p>
            <a:pPr>
              <a:lnSpc>
                <a:spcPct val="150000"/>
              </a:lnSpc>
              <a:spcBef>
                <a:spcPct val="20000"/>
              </a:spcBef>
              <a:buSzPct val="90000"/>
            </a:pPr>
            <a:r>
              <a:rPr lang="en-US" altLang="zh-CN" sz="1600" dirty="0">
                <a:solidFill>
                  <a:schemeClr val="tx1">
                    <a:alpha val="99000"/>
                  </a:schemeClr>
                </a:solidFill>
              </a:rPr>
              <a:t>    </a:t>
            </a:r>
            <a:r>
              <a:rPr lang="zh-CN" altLang="en-US" sz="1600" dirty="0">
                <a:solidFill>
                  <a:schemeClr val="tx1">
                    <a:alpha val="99000"/>
                  </a:schemeClr>
                </a:solidFill>
              </a:rPr>
              <a:t>分布式存储系统由不同的存储节点组成，数据请求来自不同的客户端，并由不同的存储节点响应。由于存储节点的</a:t>
            </a:r>
            <a:r>
              <a:rPr lang="en-US" altLang="zh-CN" sz="1600" dirty="0">
                <a:solidFill>
                  <a:schemeClr val="tx1">
                    <a:alpha val="99000"/>
                  </a:schemeClr>
                </a:solidFill>
              </a:rPr>
              <a:t>CPU</a:t>
            </a:r>
            <a:r>
              <a:rPr lang="zh-CN" altLang="en-US" sz="1600" dirty="0">
                <a:solidFill>
                  <a:schemeClr val="tx1">
                    <a:alpha val="99000"/>
                  </a:schemeClr>
                </a:solidFill>
              </a:rPr>
              <a:t>，内存和缓存独资源独立，传统的基于单一存储的结点的缓存机制效率较差，大大降低了分布式存储系统的性能。</a:t>
            </a:r>
            <a:endParaRPr lang="en-US" altLang="zh-CN" sz="1600" dirty="0">
              <a:solidFill>
                <a:schemeClr val="tx1">
                  <a:alpha val="99000"/>
                </a:schemeClr>
              </a:solidFill>
            </a:endParaRPr>
          </a:p>
          <a:p>
            <a:pPr>
              <a:lnSpc>
                <a:spcPct val="150000"/>
              </a:lnSpc>
              <a:spcBef>
                <a:spcPct val="20000"/>
              </a:spcBef>
              <a:buSzPct val="90000"/>
            </a:pPr>
            <a:r>
              <a:rPr lang="en-US" altLang="zh-CN" sz="1600" dirty="0">
                <a:solidFill>
                  <a:schemeClr val="tx1">
                    <a:alpha val="99000"/>
                  </a:schemeClr>
                </a:solidFill>
              </a:rPr>
              <a:t>     Infinity</a:t>
            </a:r>
            <a:r>
              <a:rPr lang="zh-CN" altLang="en-US" sz="1600" dirty="0">
                <a:solidFill>
                  <a:schemeClr val="tx1">
                    <a:alpha val="99000"/>
                  </a:schemeClr>
                </a:solidFill>
              </a:rPr>
              <a:t>融合云存储支持全局缓存，所有存储节点的缓存组成了统一的存储缓存，有效提升了系统的缓存效率，大大提升了存储系统的整体性能。</a:t>
            </a:r>
          </a:p>
        </p:txBody>
      </p:sp>
      <p:pic>
        <p:nvPicPr>
          <p:cNvPr id="5" name="图片 4"/>
          <p:cNvPicPr>
            <a:picLocks noChangeAspect="1"/>
          </p:cNvPicPr>
          <p:nvPr/>
        </p:nvPicPr>
        <p:blipFill>
          <a:blip r:embed="rId2"/>
          <a:stretch>
            <a:fillRect/>
          </a:stretch>
        </p:blipFill>
        <p:spPr>
          <a:xfrm>
            <a:off x="4876800" y="738956"/>
            <a:ext cx="4110141" cy="3993705"/>
          </a:xfrm>
          <a:prstGeom prst="rect">
            <a:avLst/>
          </a:prstGeom>
        </p:spPr>
      </p:pic>
    </p:spTree>
    <p:extLst>
      <p:ext uri="{BB962C8B-B14F-4D97-AF65-F5344CB8AC3E}">
        <p14:creationId xmlns:p14="http://schemas.microsoft.com/office/powerpoint/2010/main" val="39573872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数据自动分层</a:t>
            </a:r>
          </a:p>
        </p:txBody>
      </p:sp>
      <p:sp>
        <p:nvSpPr>
          <p:cNvPr id="4" name="矩形 3"/>
          <p:cNvSpPr/>
          <p:nvPr/>
        </p:nvSpPr>
        <p:spPr>
          <a:xfrm>
            <a:off x="228600" y="819150"/>
            <a:ext cx="4572000" cy="3514808"/>
          </a:xfrm>
          <a:prstGeom prst="rect">
            <a:avLst/>
          </a:prstGeom>
        </p:spPr>
        <p:txBody>
          <a:bodyPr>
            <a:spAutoFit/>
          </a:bodyPr>
          <a:lstStyle/>
          <a:p>
            <a:pPr>
              <a:lnSpc>
                <a:spcPct val="150000"/>
              </a:lnSpc>
              <a:spcBef>
                <a:spcPct val="20000"/>
              </a:spcBef>
              <a:buSzPct val="90000"/>
            </a:pPr>
            <a:r>
              <a:rPr lang="zh-CN" altLang="en-US" sz="1600" dirty="0">
                <a:solidFill>
                  <a:schemeClr val="tx1">
                    <a:alpha val="99000"/>
                  </a:schemeClr>
                </a:solidFill>
              </a:rPr>
              <a:t>         针对大部分业务，绝大多数的数据访问都比较少，少量数据的访问却十分频繁，通过对访问频繁的数据访问进行优化，能够大大提升存储的整体性能。</a:t>
            </a:r>
            <a:endParaRPr lang="en-US" altLang="zh-CN" sz="1600" dirty="0">
              <a:solidFill>
                <a:schemeClr val="tx1">
                  <a:alpha val="99000"/>
                </a:schemeClr>
              </a:solidFill>
            </a:endParaRPr>
          </a:p>
          <a:p>
            <a:pPr>
              <a:lnSpc>
                <a:spcPct val="150000"/>
              </a:lnSpc>
              <a:spcBef>
                <a:spcPct val="20000"/>
              </a:spcBef>
              <a:buSzPct val="90000"/>
            </a:pPr>
            <a:r>
              <a:rPr lang="en-US" altLang="zh-CN" sz="1600" dirty="0">
                <a:solidFill>
                  <a:schemeClr val="tx1">
                    <a:alpha val="99000"/>
                  </a:schemeClr>
                </a:solidFill>
              </a:rPr>
              <a:t>        Infinity</a:t>
            </a:r>
            <a:r>
              <a:rPr lang="zh-CN" altLang="en-US" sz="1600" dirty="0">
                <a:solidFill>
                  <a:schemeClr val="tx1">
                    <a:alpha val="99000"/>
                  </a:schemeClr>
                </a:solidFill>
              </a:rPr>
              <a:t> </a:t>
            </a:r>
            <a:r>
              <a:rPr lang="en-US" altLang="zh-CN" sz="1600" dirty="0">
                <a:solidFill>
                  <a:schemeClr val="tx1">
                    <a:alpha val="99000"/>
                  </a:schemeClr>
                </a:solidFill>
              </a:rPr>
              <a:t>v2</a:t>
            </a:r>
            <a:r>
              <a:rPr lang="zh-CN" altLang="en-US" sz="1600" dirty="0">
                <a:solidFill>
                  <a:schemeClr val="tx1">
                    <a:alpha val="99000"/>
                  </a:schemeClr>
                </a:solidFill>
              </a:rPr>
              <a:t>支持数据自动分层，访问频繁的数据能够自动迁移到性能更高的存储层，有效提升存储性能，同时提升了产品的性价比。</a:t>
            </a:r>
          </a:p>
          <a:p>
            <a:pPr>
              <a:lnSpc>
                <a:spcPct val="150000"/>
              </a:lnSpc>
              <a:spcBef>
                <a:spcPct val="20000"/>
              </a:spcBef>
              <a:buSzPct val="90000"/>
            </a:pPr>
            <a:r>
              <a:rPr lang="zh-CN" altLang="en-US" sz="1600" dirty="0">
                <a:solidFill>
                  <a:schemeClr val="tx1">
                    <a:alpha val="99000"/>
                  </a:schemeClr>
                </a:solidFill>
              </a:rPr>
              <a:t>        </a:t>
            </a:r>
            <a:r>
              <a:rPr lang="en-US" altLang="zh-CN" sz="1600" dirty="0">
                <a:solidFill>
                  <a:schemeClr val="tx1">
                    <a:alpha val="99000"/>
                  </a:schemeClr>
                </a:solidFill>
              </a:rPr>
              <a:t>Infinity</a:t>
            </a:r>
            <a:r>
              <a:rPr lang="zh-CN" altLang="en-US" sz="1600" dirty="0">
                <a:solidFill>
                  <a:schemeClr val="tx1">
                    <a:alpha val="99000"/>
                  </a:schemeClr>
                </a:solidFill>
              </a:rPr>
              <a:t> </a:t>
            </a:r>
            <a:r>
              <a:rPr lang="en-US" altLang="zh-CN" sz="1600" dirty="0">
                <a:solidFill>
                  <a:schemeClr val="tx1">
                    <a:alpha val="99000"/>
                  </a:schemeClr>
                </a:solidFill>
              </a:rPr>
              <a:t>v2</a:t>
            </a:r>
            <a:r>
              <a:rPr lang="zh-CN" altLang="en-US" sz="1600" dirty="0">
                <a:solidFill>
                  <a:schemeClr val="tx1">
                    <a:alpha val="99000"/>
                  </a:schemeClr>
                </a:solidFill>
              </a:rPr>
              <a:t>纠删码数据保护策略需要结合数据自动分层才能实现。</a:t>
            </a:r>
          </a:p>
        </p:txBody>
      </p:sp>
      <p:pic>
        <p:nvPicPr>
          <p:cNvPr id="5" name="图片 4"/>
          <p:cNvPicPr>
            <a:picLocks noChangeAspect="1"/>
          </p:cNvPicPr>
          <p:nvPr/>
        </p:nvPicPr>
        <p:blipFill>
          <a:blip r:embed="rId2"/>
          <a:stretch>
            <a:fillRect/>
          </a:stretch>
        </p:blipFill>
        <p:spPr>
          <a:xfrm>
            <a:off x="4800601" y="1047750"/>
            <a:ext cx="4351884" cy="2667000"/>
          </a:xfrm>
          <a:prstGeom prst="rect">
            <a:avLst/>
          </a:prstGeom>
        </p:spPr>
      </p:pic>
    </p:spTree>
    <p:extLst>
      <p:ext uri="{BB962C8B-B14F-4D97-AF65-F5344CB8AC3E}">
        <p14:creationId xmlns:p14="http://schemas.microsoft.com/office/powerpoint/2010/main" val="4074052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文件系统服务</a:t>
            </a:r>
          </a:p>
        </p:txBody>
      </p:sp>
      <p:sp>
        <p:nvSpPr>
          <p:cNvPr id="5" name="矩形 4"/>
          <p:cNvSpPr/>
          <p:nvPr/>
        </p:nvSpPr>
        <p:spPr>
          <a:xfrm>
            <a:off x="228600" y="895350"/>
            <a:ext cx="4572000" cy="3194721"/>
          </a:xfrm>
          <a:prstGeom prst="rect">
            <a:avLst/>
          </a:prstGeom>
        </p:spPr>
        <p:txBody>
          <a:bodyPr wrap="square">
            <a:spAutoFit/>
          </a:bodyPr>
          <a:lstStyle/>
          <a:p>
            <a:pPr>
              <a:lnSpc>
                <a:spcPct val="150000"/>
              </a:lnSpc>
              <a:spcBef>
                <a:spcPct val="20000"/>
              </a:spcBef>
              <a:buSzPct val="90000"/>
            </a:pPr>
            <a:r>
              <a:rPr lang="zh-CN" altLang="en-US" sz="1600" dirty="0">
                <a:solidFill>
                  <a:schemeClr val="tx1">
                    <a:alpha val="99000"/>
                  </a:schemeClr>
                </a:solidFill>
              </a:rPr>
              <a:t>文件系统服务是集群存储的主要业务之一，在</a:t>
            </a:r>
            <a:r>
              <a:rPr lang="en-US" altLang="zh-CN" sz="1600" dirty="0">
                <a:solidFill>
                  <a:schemeClr val="tx1">
                    <a:alpha val="99000"/>
                  </a:schemeClr>
                </a:solidFill>
              </a:rPr>
              <a:t>Infinity</a:t>
            </a:r>
            <a:r>
              <a:rPr lang="zh-CN" altLang="en-US" sz="1600" dirty="0">
                <a:solidFill>
                  <a:schemeClr val="tx1">
                    <a:alpha val="99000"/>
                  </a:schemeClr>
                </a:solidFill>
              </a:rPr>
              <a:t> </a:t>
            </a:r>
            <a:r>
              <a:rPr lang="en-US" altLang="zh-CN" sz="1600" dirty="0">
                <a:solidFill>
                  <a:schemeClr val="tx1">
                    <a:alpha val="99000"/>
                  </a:schemeClr>
                </a:solidFill>
              </a:rPr>
              <a:t>v2</a:t>
            </a:r>
            <a:r>
              <a:rPr lang="zh-CN" altLang="en-US" sz="1600" dirty="0">
                <a:solidFill>
                  <a:schemeClr val="tx1">
                    <a:alpha val="99000"/>
                  </a:schemeClr>
                </a:solidFill>
              </a:rPr>
              <a:t>我们有以下特点：</a:t>
            </a:r>
            <a:endParaRPr lang="en-US" altLang="zh-CN" sz="1600" dirty="0">
              <a:solidFill>
                <a:schemeClr val="tx1">
                  <a:alpha val="99000"/>
                </a:schemeClr>
              </a:solidFill>
            </a:endParaRPr>
          </a:p>
          <a:p>
            <a:pPr marL="285750" indent="-285750">
              <a:lnSpc>
                <a:spcPct val="150000"/>
              </a:lnSpc>
              <a:spcBef>
                <a:spcPct val="20000"/>
              </a:spcBef>
              <a:buSzPct val="90000"/>
              <a:buFont typeface="Wingdings" panose="05000000000000000000" pitchFamily="2" charset="2"/>
              <a:buChar char="Ø"/>
            </a:pPr>
            <a:r>
              <a:rPr lang="zh-CN" altLang="en-US" sz="1600" dirty="0">
                <a:solidFill>
                  <a:schemeClr val="tx1">
                    <a:alpha val="99000"/>
                  </a:schemeClr>
                </a:solidFill>
              </a:rPr>
              <a:t>支持几乎所有的文件系统访问接入，包括</a:t>
            </a:r>
            <a:r>
              <a:rPr lang="en-US" altLang="zh-CN" sz="1600" dirty="0">
                <a:solidFill>
                  <a:schemeClr val="tx1">
                    <a:alpha val="99000"/>
                  </a:schemeClr>
                </a:solidFill>
              </a:rPr>
              <a:t>CIFS,</a:t>
            </a:r>
            <a:r>
              <a:rPr lang="zh-CN" altLang="en-US" sz="1600" dirty="0">
                <a:solidFill>
                  <a:schemeClr val="tx1">
                    <a:alpha val="99000"/>
                  </a:schemeClr>
                </a:solidFill>
              </a:rPr>
              <a:t> </a:t>
            </a:r>
            <a:r>
              <a:rPr lang="en-US" altLang="zh-CN" sz="1600" dirty="0">
                <a:solidFill>
                  <a:schemeClr val="tx1">
                    <a:alpha val="99000"/>
                  </a:schemeClr>
                </a:solidFill>
              </a:rPr>
              <a:t>NFS,</a:t>
            </a:r>
            <a:r>
              <a:rPr lang="zh-CN" altLang="en-US" sz="1600" dirty="0">
                <a:solidFill>
                  <a:schemeClr val="tx1">
                    <a:alpha val="99000"/>
                  </a:schemeClr>
                </a:solidFill>
              </a:rPr>
              <a:t> </a:t>
            </a:r>
            <a:r>
              <a:rPr lang="en-US" altLang="zh-CN" sz="1600" dirty="0">
                <a:solidFill>
                  <a:schemeClr val="tx1">
                    <a:alpha val="99000"/>
                  </a:schemeClr>
                </a:solidFill>
              </a:rPr>
              <a:t>AFP,</a:t>
            </a:r>
            <a:r>
              <a:rPr lang="zh-CN" altLang="en-US" sz="1600" dirty="0">
                <a:solidFill>
                  <a:schemeClr val="tx1">
                    <a:alpha val="99000"/>
                  </a:schemeClr>
                </a:solidFill>
              </a:rPr>
              <a:t> </a:t>
            </a:r>
            <a:r>
              <a:rPr lang="en-US" altLang="zh-CN" sz="1600" dirty="0">
                <a:solidFill>
                  <a:schemeClr val="tx1">
                    <a:alpha val="99000"/>
                  </a:schemeClr>
                </a:solidFill>
              </a:rPr>
              <a:t>FTP,</a:t>
            </a:r>
            <a:r>
              <a:rPr lang="zh-CN" altLang="en-US" sz="1600" dirty="0">
                <a:solidFill>
                  <a:schemeClr val="tx1">
                    <a:alpha val="99000"/>
                  </a:schemeClr>
                </a:solidFill>
              </a:rPr>
              <a:t> </a:t>
            </a:r>
            <a:r>
              <a:rPr lang="en-US" altLang="zh-CN" sz="1600" dirty="0">
                <a:solidFill>
                  <a:schemeClr val="tx1">
                    <a:alpha val="99000"/>
                  </a:schemeClr>
                </a:solidFill>
              </a:rPr>
              <a:t>WEBDAV</a:t>
            </a:r>
            <a:r>
              <a:rPr lang="zh-CN" altLang="en-US" sz="1600" dirty="0">
                <a:solidFill>
                  <a:schemeClr val="tx1">
                    <a:alpha val="99000"/>
                  </a:schemeClr>
                </a:solidFill>
              </a:rPr>
              <a:t>等</a:t>
            </a:r>
            <a:endParaRPr lang="en-US" altLang="zh-CN" sz="1600" dirty="0">
              <a:solidFill>
                <a:schemeClr val="tx1">
                  <a:alpha val="99000"/>
                </a:schemeClr>
              </a:solidFill>
            </a:endParaRPr>
          </a:p>
          <a:p>
            <a:pPr marL="285750" indent="-285750">
              <a:lnSpc>
                <a:spcPct val="150000"/>
              </a:lnSpc>
              <a:spcBef>
                <a:spcPct val="20000"/>
              </a:spcBef>
              <a:buSzPct val="90000"/>
              <a:buFont typeface="Wingdings" panose="05000000000000000000" pitchFamily="2" charset="2"/>
              <a:buChar char="Ø"/>
            </a:pPr>
            <a:r>
              <a:rPr lang="zh-CN" altLang="en-US" sz="1600" dirty="0">
                <a:solidFill>
                  <a:schemeClr val="tx1">
                    <a:alpha val="99000"/>
                  </a:schemeClr>
                </a:solidFill>
              </a:rPr>
              <a:t>支持</a:t>
            </a:r>
            <a:r>
              <a:rPr lang="en-US" altLang="zh-CN" sz="1600" dirty="0">
                <a:solidFill>
                  <a:schemeClr val="tx1">
                    <a:alpha val="99000"/>
                  </a:schemeClr>
                </a:solidFill>
              </a:rPr>
              <a:t>K+M</a:t>
            </a:r>
            <a:r>
              <a:rPr lang="zh-CN" altLang="en-US" sz="1600" dirty="0">
                <a:solidFill>
                  <a:schemeClr val="tx1">
                    <a:alpha val="99000"/>
                  </a:schemeClr>
                </a:solidFill>
              </a:rPr>
              <a:t>的纠删码数据保护，有效提升数据安全，并提高存储有效使用容量</a:t>
            </a:r>
            <a:endParaRPr lang="en-US" altLang="zh-CN" sz="1600" dirty="0">
              <a:solidFill>
                <a:schemeClr val="tx1">
                  <a:alpha val="99000"/>
                </a:schemeClr>
              </a:solidFill>
            </a:endParaRPr>
          </a:p>
          <a:p>
            <a:pPr marL="285750" indent="-285750">
              <a:lnSpc>
                <a:spcPct val="150000"/>
              </a:lnSpc>
              <a:spcBef>
                <a:spcPct val="20000"/>
              </a:spcBef>
              <a:buSzPct val="90000"/>
              <a:buFont typeface="Wingdings" panose="05000000000000000000" pitchFamily="2" charset="2"/>
              <a:buChar char="Ø"/>
            </a:pPr>
            <a:r>
              <a:rPr lang="zh-CN" altLang="en-US" sz="1600" dirty="0">
                <a:solidFill>
                  <a:schemeClr val="tx1">
                    <a:alpha val="99000"/>
                  </a:schemeClr>
                </a:solidFill>
              </a:rPr>
              <a:t>支持</a:t>
            </a:r>
            <a:r>
              <a:rPr lang="en-US" altLang="zh-CN" sz="1600" dirty="0">
                <a:solidFill>
                  <a:schemeClr val="tx1">
                    <a:alpha val="99000"/>
                  </a:schemeClr>
                </a:solidFill>
              </a:rPr>
              <a:t>ACL</a:t>
            </a:r>
            <a:r>
              <a:rPr lang="zh-CN" altLang="en-US" sz="1600" dirty="0">
                <a:solidFill>
                  <a:schemeClr val="tx1">
                    <a:alpha val="99000"/>
                  </a:schemeClr>
                </a:solidFill>
              </a:rPr>
              <a:t>，增加对目录和文件的访问限制，保障数据安全</a:t>
            </a:r>
            <a:endParaRPr lang="zh-CN" altLang="en-US" sz="16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1486" y="1123950"/>
            <a:ext cx="4343400" cy="2520949"/>
          </a:xfrm>
          <a:prstGeom prst="rect">
            <a:avLst/>
          </a:prstGeom>
        </p:spPr>
      </p:pic>
    </p:spTree>
    <p:extLst>
      <p:ext uri="{BB962C8B-B14F-4D97-AF65-F5344CB8AC3E}">
        <p14:creationId xmlns:p14="http://schemas.microsoft.com/office/powerpoint/2010/main" val="129956176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Volume</a:t>
            </a:r>
            <a:r>
              <a:rPr kumimoji="1" lang="zh-CN" altLang="en-US" dirty="0"/>
              <a:t>服务</a:t>
            </a:r>
          </a:p>
        </p:txBody>
      </p:sp>
      <p:sp>
        <p:nvSpPr>
          <p:cNvPr id="4" name="矩形 3"/>
          <p:cNvSpPr/>
          <p:nvPr/>
        </p:nvSpPr>
        <p:spPr>
          <a:xfrm>
            <a:off x="265444" y="895350"/>
            <a:ext cx="4306556" cy="3216265"/>
          </a:xfrm>
          <a:prstGeom prst="rect">
            <a:avLst/>
          </a:prstGeom>
        </p:spPr>
        <p:txBody>
          <a:bodyPr wrap="square">
            <a:spAutoFit/>
          </a:bodyPr>
          <a:lstStyle/>
          <a:p>
            <a:pPr>
              <a:lnSpc>
                <a:spcPct val="150000"/>
              </a:lnSpc>
              <a:spcBef>
                <a:spcPct val="20000"/>
              </a:spcBef>
              <a:buSzPct val="90000"/>
            </a:pPr>
            <a:r>
              <a:rPr lang="zh-CN" altLang="en-US" dirty="0">
                <a:solidFill>
                  <a:schemeClr val="tx1">
                    <a:alpha val="99000"/>
                  </a:schemeClr>
                </a:solidFill>
              </a:rPr>
              <a:t>新一代</a:t>
            </a:r>
            <a:r>
              <a:rPr lang="en-US" altLang="zh-CN" dirty="0">
                <a:solidFill>
                  <a:schemeClr val="tx1">
                    <a:alpha val="99000"/>
                  </a:schemeClr>
                </a:solidFill>
              </a:rPr>
              <a:t>Infinity</a:t>
            </a:r>
            <a:r>
              <a:rPr lang="zh-CN" altLang="en-US" dirty="0">
                <a:solidFill>
                  <a:schemeClr val="tx1">
                    <a:alpha val="99000"/>
                  </a:schemeClr>
                </a:solidFill>
              </a:rPr>
              <a:t> </a:t>
            </a:r>
            <a:r>
              <a:rPr lang="en-US" altLang="zh-CN" dirty="0">
                <a:solidFill>
                  <a:schemeClr val="tx1">
                    <a:alpha val="99000"/>
                  </a:schemeClr>
                </a:solidFill>
              </a:rPr>
              <a:t>v2</a:t>
            </a:r>
            <a:r>
              <a:rPr lang="zh-CN" altLang="en-US" dirty="0">
                <a:solidFill>
                  <a:schemeClr val="tx1">
                    <a:alpha val="99000"/>
                  </a:schemeClr>
                </a:solidFill>
              </a:rPr>
              <a:t>融合云存储将支持</a:t>
            </a:r>
            <a:r>
              <a:rPr lang="en-US" altLang="zh-CN" dirty="0">
                <a:solidFill>
                  <a:schemeClr val="tx1">
                    <a:alpha val="99000"/>
                  </a:schemeClr>
                </a:solidFill>
              </a:rPr>
              <a:t>Volume</a:t>
            </a:r>
            <a:r>
              <a:rPr lang="zh-CN" altLang="en-US" dirty="0">
                <a:solidFill>
                  <a:schemeClr val="tx1">
                    <a:alpha val="99000"/>
                  </a:schemeClr>
                </a:solidFill>
              </a:rPr>
              <a:t>服务（即块存储）</a:t>
            </a:r>
            <a:endParaRPr lang="en-US" altLang="zh-CN" dirty="0">
              <a:solidFill>
                <a:schemeClr val="tx1">
                  <a:alpha val="99000"/>
                </a:schemeClr>
              </a:solidFill>
            </a:endParaRPr>
          </a:p>
          <a:p>
            <a:pPr marL="285750" indent="-285750">
              <a:lnSpc>
                <a:spcPct val="150000"/>
              </a:lnSpc>
              <a:spcBef>
                <a:spcPct val="20000"/>
              </a:spcBef>
              <a:buSzPct val="90000"/>
              <a:buFont typeface="Wingdings" panose="05000000000000000000" pitchFamily="2" charset="2"/>
              <a:buChar char="Ø"/>
            </a:pPr>
            <a:r>
              <a:rPr lang="zh-CN" altLang="en-US" dirty="0">
                <a:solidFill>
                  <a:schemeClr val="tx1">
                    <a:alpha val="99000"/>
                  </a:schemeClr>
                </a:solidFill>
              </a:rPr>
              <a:t>提供块存储服务，方便业务系统直接管理存储</a:t>
            </a:r>
            <a:endParaRPr lang="en-US" altLang="zh-CN" dirty="0">
              <a:solidFill>
                <a:schemeClr val="tx1">
                  <a:alpha val="99000"/>
                </a:schemeClr>
              </a:solidFill>
            </a:endParaRPr>
          </a:p>
          <a:p>
            <a:pPr marL="285750" indent="-285750">
              <a:lnSpc>
                <a:spcPct val="150000"/>
              </a:lnSpc>
              <a:spcBef>
                <a:spcPct val="20000"/>
              </a:spcBef>
              <a:buSzPct val="90000"/>
              <a:buFont typeface="Wingdings" panose="05000000000000000000" pitchFamily="2" charset="2"/>
              <a:buChar char="Ø"/>
            </a:pPr>
            <a:r>
              <a:rPr lang="zh-CN" altLang="en-US" dirty="0">
                <a:solidFill>
                  <a:schemeClr val="tx1">
                    <a:alpha val="99000"/>
                  </a:schemeClr>
                </a:solidFill>
              </a:rPr>
              <a:t>支持</a:t>
            </a:r>
            <a:r>
              <a:rPr lang="en-US" altLang="zh-CN" dirty="0" err="1">
                <a:solidFill>
                  <a:schemeClr val="tx1">
                    <a:alpha val="99000"/>
                  </a:schemeClr>
                </a:solidFill>
              </a:rPr>
              <a:t>OpenStack</a:t>
            </a:r>
            <a:r>
              <a:rPr lang="en-US" altLang="zh-CN" dirty="0">
                <a:solidFill>
                  <a:schemeClr val="tx1">
                    <a:alpha val="99000"/>
                  </a:schemeClr>
                </a:solidFill>
              </a:rPr>
              <a:t> Cinder</a:t>
            </a:r>
            <a:r>
              <a:rPr lang="zh-CN" altLang="en-US" dirty="0">
                <a:solidFill>
                  <a:schemeClr val="tx1">
                    <a:alpha val="99000"/>
                  </a:schemeClr>
                </a:solidFill>
              </a:rPr>
              <a:t>构建云计算平台</a:t>
            </a:r>
            <a:endParaRPr lang="en-US" altLang="zh-CN" dirty="0">
              <a:solidFill>
                <a:schemeClr val="tx1">
                  <a:alpha val="99000"/>
                </a:schemeClr>
              </a:solidFill>
            </a:endParaRPr>
          </a:p>
          <a:p>
            <a:pPr marL="285750" indent="-285750">
              <a:lnSpc>
                <a:spcPct val="150000"/>
              </a:lnSpc>
              <a:spcBef>
                <a:spcPct val="20000"/>
              </a:spcBef>
              <a:buSzPct val="90000"/>
              <a:buFont typeface="Wingdings" panose="05000000000000000000" pitchFamily="2" charset="2"/>
              <a:buChar char="Ø"/>
            </a:pPr>
            <a:r>
              <a:rPr lang="zh-CN" altLang="en-US" dirty="0">
                <a:solidFill>
                  <a:schemeClr val="tx1">
                    <a:alpha val="99000"/>
                  </a:schemeClr>
                </a:solidFill>
              </a:rPr>
              <a:t>支持大多数的虚拟化平台，如</a:t>
            </a:r>
            <a:r>
              <a:rPr lang="en-US" altLang="zh-CN" dirty="0">
                <a:solidFill>
                  <a:schemeClr val="tx1">
                    <a:alpha val="99000"/>
                  </a:schemeClr>
                </a:solidFill>
              </a:rPr>
              <a:t>QEMU/KVM, </a:t>
            </a:r>
            <a:r>
              <a:rPr lang="en-US" altLang="zh-CN" dirty="0" err="1">
                <a:solidFill>
                  <a:schemeClr val="tx1">
                    <a:alpha val="99000"/>
                  </a:schemeClr>
                </a:solidFill>
              </a:rPr>
              <a:t>Vmware</a:t>
            </a:r>
            <a:r>
              <a:rPr lang="zh-CN" altLang="en-US" dirty="0">
                <a:solidFill>
                  <a:schemeClr val="tx1">
                    <a:alpha val="99000"/>
                  </a:schemeClr>
                </a:solidFill>
              </a:rPr>
              <a:t>等</a:t>
            </a:r>
            <a:endParaRPr lang="en-US" altLang="zh-CN" dirty="0">
              <a:solidFill>
                <a:schemeClr val="tx1">
                  <a:alpha val="99000"/>
                </a:schemeClr>
              </a:solidFill>
            </a:endParaRPr>
          </a:p>
          <a:p>
            <a:pPr marL="285750" indent="-285750">
              <a:lnSpc>
                <a:spcPct val="150000"/>
              </a:lnSpc>
              <a:spcBef>
                <a:spcPct val="20000"/>
              </a:spcBef>
              <a:buSzPct val="90000"/>
              <a:buFont typeface="Wingdings" panose="05000000000000000000" pitchFamily="2" charset="2"/>
              <a:buChar char="Ø"/>
            </a:pPr>
            <a:r>
              <a:rPr lang="zh-CN" altLang="en-US" dirty="0">
                <a:solidFill>
                  <a:schemeClr val="tx1">
                    <a:alpha val="99000"/>
                  </a:schemeClr>
                </a:solidFill>
              </a:rPr>
              <a:t>依靠全局缓存和数据自动分层特性，存储系统能够提供极高</a:t>
            </a:r>
            <a:r>
              <a:rPr lang="en-US" altLang="zh-CN" dirty="0">
                <a:solidFill>
                  <a:schemeClr val="tx1">
                    <a:alpha val="99000"/>
                  </a:schemeClr>
                </a:solidFill>
              </a:rPr>
              <a:t>IOPS</a:t>
            </a:r>
            <a:r>
              <a:rPr lang="zh-CN" altLang="en-US" dirty="0">
                <a:solidFill>
                  <a:schemeClr val="tx1">
                    <a:alpha val="99000"/>
                  </a:schemeClr>
                </a:solidFill>
              </a:rPr>
              <a:t>性能，并保障较低的</a:t>
            </a:r>
            <a:r>
              <a:rPr lang="en-US" altLang="zh-CN" dirty="0">
                <a:solidFill>
                  <a:schemeClr val="tx1">
                    <a:alpha val="99000"/>
                  </a:schemeClr>
                </a:solidFill>
              </a:rPr>
              <a:t>IO</a:t>
            </a:r>
            <a:r>
              <a:rPr lang="zh-CN" altLang="en-US" dirty="0">
                <a:solidFill>
                  <a:schemeClr val="tx1">
                    <a:alpha val="99000"/>
                  </a:schemeClr>
                </a:solidFill>
              </a:rPr>
              <a:t>延时</a:t>
            </a:r>
            <a:endParaRPr lang="en-US" altLang="zh-CN" dirty="0">
              <a:solidFill>
                <a:schemeClr val="tx1">
                  <a:alpha val="99000"/>
                </a:schemeClr>
              </a:solidFill>
            </a:endParaRPr>
          </a:p>
          <a:p>
            <a:pPr marL="285750" indent="-285750">
              <a:lnSpc>
                <a:spcPct val="150000"/>
              </a:lnSpc>
              <a:spcBef>
                <a:spcPct val="20000"/>
              </a:spcBef>
              <a:buSzPct val="90000"/>
              <a:buFont typeface="Wingdings" panose="05000000000000000000" pitchFamily="2" charset="2"/>
              <a:buChar char="Ø"/>
            </a:pPr>
            <a:r>
              <a:rPr lang="zh-CN" altLang="en-US" dirty="0">
                <a:solidFill>
                  <a:schemeClr val="tx1">
                    <a:alpha val="99000"/>
                  </a:schemeClr>
                </a:solidFill>
              </a:rPr>
              <a:t>支持快照和克隆</a:t>
            </a:r>
            <a:endParaRPr lang="en-US" altLang="zh-CN" dirty="0">
              <a:solidFill>
                <a:schemeClr val="tx1">
                  <a:alpha val="99000"/>
                </a:schemeClr>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1169982"/>
            <a:ext cx="4470400" cy="2667000"/>
          </a:xfrm>
          <a:prstGeom prst="rect">
            <a:avLst/>
          </a:prstGeom>
        </p:spPr>
      </p:pic>
    </p:spTree>
    <p:extLst>
      <p:ext uri="{BB962C8B-B14F-4D97-AF65-F5344CB8AC3E}">
        <p14:creationId xmlns:p14="http://schemas.microsoft.com/office/powerpoint/2010/main" val="164266319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对象存储服务</a:t>
            </a:r>
          </a:p>
        </p:txBody>
      </p:sp>
      <p:sp>
        <p:nvSpPr>
          <p:cNvPr id="4" name="矩形 3"/>
          <p:cNvSpPr/>
          <p:nvPr/>
        </p:nvSpPr>
        <p:spPr>
          <a:xfrm>
            <a:off x="228600" y="819150"/>
            <a:ext cx="3962400" cy="3276600"/>
          </a:xfrm>
          <a:prstGeom prst="rect">
            <a:avLst/>
          </a:prstGeom>
        </p:spPr>
        <p:txBody>
          <a:bodyPr wrap="square">
            <a:spAutoFit/>
          </a:bodyPr>
          <a:lstStyle/>
          <a:p>
            <a:pPr>
              <a:lnSpc>
                <a:spcPct val="150000"/>
              </a:lnSpc>
              <a:spcBef>
                <a:spcPct val="20000"/>
              </a:spcBef>
              <a:buSzPct val="90000"/>
            </a:pPr>
            <a:r>
              <a:rPr lang="zh-CN" altLang="en-US" dirty="0">
                <a:solidFill>
                  <a:schemeClr val="tx1">
                    <a:alpha val="99000"/>
                  </a:schemeClr>
                </a:solidFill>
              </a:rPr>
              <a:t>新一代</a:t>
            </a:r>
            <a:r>
              <a:rPr lang="en-US" altLang="zh-CN" dirty="0">
                <a:solidFill>
                  <a:schemeClr val="tx1">
                    <a:alpha val="99000"/>
                  </a:schemeClr>
                </a:solidFill>
              </a:rPr>
              <a:t>Infinity</a:t>
            </a:r>
            <a:r>
              <a:rPr lang="zh-CN" altLang="en-US" dirty="0">
                <a:solidFill>
                  <a:schemeClr val="tx1">
                    <a:alpha val="99000"/>
                  </a:schemeClr>
                </a:solidFill>
              </a:rPr>
              <a:t>集群云存储将支持对象存储服务</a:t>
            </a:r>
            <a:endParaRPr lang="en-US" altLang="zh-CN" dirty="0">
              <a:solidFill>
                <a:schemeClr val="tx1">
                  <a:alpha val="99000"/>
                </a:schemeClr>
              </a:solidFill>
            </a:endParaRPr>
          </a:p>
          <a:p>
            <a:pPr marL="285750" indent="-285750">
              <a:lnSpc>
                <a:spcPct val="150000"/>
              </a:lnSpc>
              <a:spcBef>
                <a:spcPct val="20000"/>
              </a:spcBef>
              <a:buSzPct val="90000"/>
              <a:buFont typeface="Wingdings" panose="05000000000000000000" pitchFamily="2" charset="2"/>
              <a:buChar char="Ø"/>
            </a:pPr>
            <a:r>
              <a:rPr lang="zh-CN" altLang="en-US" dirty="0">
                <a:solidFill>
                  <a:schemeClr val="tx1">
                    <a:alpha val="99000"/>
                  </a:schemeClr>
                </a:solidFill>
              </a:rPr>
              <a:t>提供</a:t>
            </a:r>
            <a:r>
              <a:rPr lang="en-US" altLang="zh-CN" dirty="0">
                <a:solidFill>
                  <a:schemeClr val="tx1">
                    <a:alpha val="99000"/>
                  </a:schemeClr>
                </a:solidFill>
              </a:rPr>
              <a:t>Restful API</a:t>
            </a:r>
            <a:r>
              <a:rPr lang="zh-CN" altLang="en-US" dirty="0">
                <a:solidFill>
                  <a:schemeClr val="tx1">
                    <a:alpha val="99000"/>
                  </a:schemeClr>
                </a:solidFill>
              </a:rPr>
              <a:t>存储服务接口</a:t>
            </a:r>
            <a:endParaRPr lang="en-US" altLang="zh-CN" dirty="0">
              <a:solidFill>
                <a:schemeClr val="tx1">
                  <a:alpha val="99000"/>
                </a:schemeClr>
              </a:solidFill>
            </a:endParaRPr>
          </a:p>
          <a:p>
            <a:pPr marL="285750" indent="-285750">
              <a:lnSpc>
                <a:spcPct val="150000"/>
              </a:lnSpc>
              <a:spcBef>
                <a:spcPct val="20000"/>
              </a:spcBef>
              <a:buSzPct val="90000"/>
              <a:buFont typeface="Wingdings" panose="05000000000000000000" pitchFamily="2" charset="2"/>
              <a:buChar char="Ø"/>
            </a:pPr>
            <a:r>
              <a:rPr lang="zh-CN" altLang="en-US" dirty="0">
                <a:solidFill>
                  <a:schemeClr val="tx1">
                    <a:alpha val="99000"/>
                  </a:schemeClr>
                </a:solidFill>
              </a:rPr>
              <a:t>兼容</a:t>
            </a:r>
            <a:r>
              <a:rPr lang="en-US" altLang="zh-CN" dirty="0">
                <a:solidFill>
                  <a:schemeClr val="tx1">
                    <a:alpha val="99000"/>
                  </a:schemeClr>
                </a:solidFill>
              </a:rPr>
              <a:t>Amazon S3</a:t>
            </a:r>
            <a:r>
              <a:rPr lang="zh-CN" altLang="en-US" dirty="0">
                <a:solidFill>
                  <a:schemeClr val="tx1">
                    <a:alpha val="99000"/>
                  </a:schemeClr>
                </a:solidFill>
              </a:rPr>
              <a:t>对象存储服务接口，方便与</a:t>
            </a:r>
            <a:r>
              <a:rPr lang="en-US" altLang="zh-CN" dirty="0">
                <a:solidFill>
                  <a:schemeClr val="tx1">
                    <a:alpha val="99000"/>
                  </a:schemeClr>
                </a:solidFill>
              </a:rPr>
              <a:t>S3</a:t>
            </a:r>
            <a:r>
              <a:rPr lang="zh-CN" altLang="en-US" dirty="0">
                <a:solidFill>
                  <a:schemeClr val="tx1">
                    <a:alpha val="99000"/>
                  </a:schemeClr>
                </a:solidFill>
              </a:rPr>
              <a:t>进行业务对接</a:t>
            </a:r>
            <a:endParaRPr lang="en-US" altLang="zh-CN" dirty="0">
              <a:solidFill>
                <a:schemeClr val="tx1">
                  <a:alpha val="99000"/>
                </a:schemeClr>
              </a:solidFill>
            </a:endParaRPr>
          </a:p>
          <a:p>
            <a:pPr marL="285750" indent="-285750">
              <a:lnSpc>
                <a:spcPct val="150000"/>
              </a:lnSpc>
              <a:spcBef>
                <a:spcPct val="20000"/>
              </a:spcBef>
              <a:buSzPct val="90000"/>
              <a:buFont typeface="Wingdings" panose="05000000000000000000" pitchFamily="2" charset="2"/>
              <a:buChar char="Ø"/>
            </a:pPr>
            <a:r>
              <a:rPr lang="zh-CN" altLang="en-US" dirty="0">
                <a:solidFill>
                  <a:schemeClr val="tx1">
                    <a:alpha val="99000"/>
                  </a:schemeClr>
                </a:solidFill>
              </a:rPr>
              <a:t>支持</a:t>
            </a:r>
            <a:r>
              <a:rPr lang="en-US" altLang="zh-CN" dirty="0" err="1">
                <a:solidFill>
                  <a:schemeClr val="tx1">
                    <a:alpha val="99000"/>
                  </a:schemeClr>
                </a:solidFill>
              </a:rPr>
              <a:t>OpenStack</a:t>
            </a:r>
            <a:r>
              <a:rPr lang="en-US" altLang="zh-CN" dirty="0">
                <a:solidFill>
                  <a:schemeClr val="tx1">
                    <a:alpha val="99000"/>
                  </a:schemeClr>
                </a:solidFill>
              </a:rPr>
              <a:t> Swift</a:t>
            </a:r>
            <a:r>
              <a:rPr lang="zh-CN" altLang="en-US" dirty="0">
                <a:solidFill>
                  <a:schemeClr val="tx1">
                    <a:alpha val="99000"/>
                  </a:schemeClr>
                </a:solidFill>
              </a:rPr>
              <a:t>对象存储接口，支持</a:t>
            </a:r>
            <a:r>
              <a:rPr lang="en-US" altLang="zh-CN" dirty="0" err="1">
                <a:solidFill>
                  <a:schemeClr val="tx1">
                    <a:alpha val="99000"/>
                  </a:schemeClr>
                </a:solidFill>
              </a:rPr>
              <a:t>OpenStack</a:t>
            </a:r>
            <a:r>
              <a:rPr lang="zh-CN" altLang="en-US" dirty="0">
                <a:solidFill>
                  <a:schemeClr val="tx1">
                    <a:alpha val="99000"/>
                  </a:schemeClr>
                </a:solidFill>
              </a:rPr>
              <a:t>云计算平台，快速构建对象存储服务</a:t>
            </a:r>
            <a:endParaRPr lang="en-US" altLang="zh-CN" dirty="0">
              <a:solidFill>
                <a:schemeClr val="tx1">
                  <a:alpha val="99000"/>
                </a:schemeClr>
              </a:solidFill>
            </a:endParaRPr>
          </a:p>
          <a:p>
            <a:pPr marL="285750" indent="-285750">
              <a:lnSpc>
                <a:spcPct val="150000"/>
              </a:lnSpc>
              <a:spcBef>
                <a:spcPct val="20000"/>
              </a:spcBef>
              <a:buSzPct val="90000"/>
              <a:buFont typeface="Wingdings" panose="05000000000000000000" pitchFamily="2" charset="2"/>
              <a:buChar char="Ø"/>
            </a:pPr>
            <a:r>
              <a:rPr lang="zh-CN" altLang="en-US" dirty="0">
                <a:solidFill>
                  <a:schemeClr val="tx1">
                    <a:alpha val="99000"/>
                  </a:schemeClr>
                </a:solidFill>
              </a:rPr>
              <a:t>对象存储服务封装，方便用户采用传统的用户和用户组进行对象存储内容管理</a:t>
            </a:r>
            <a:endParaRPr lang="en-US" altLang="zh-CN" dirty="0">
              <a:solidFill>
                <a:schemeClr val="tx1">
                  <a:alpha val="99000"/>
                </a:schemeClr>
              </a:solidFill>
            </a:endParaRPr>
          </a:p>
        </p:txBody>
      </p:sp>
      <p:grpSp>
        <p:nvGrpSpPr>
          <p:cNvPr id="5" name="组合 674"/>
          <p:cNvGrpSpPr/>
          <p:nvPr/>
        </p:nvGrpSpPr>
        <p:grpSpPr>
          <a:xfrm>
            <a:off x="4267200" y="2215557"/>
            <a:ext cx="4641607" cy="1682052"/>
            <a:chOff x="1285372" y="4228850"/>
            <a:chExt cx="6468086" cy="1720430"/>
          </a:xfrm>
        </p:grpSpPr>
        <p:sp>
          <p:nvSpPr>
            <p:cNvPr id="6" name="椭圆 5"/>
            <p:cNvSpPr/>
            <p:nvPr/>
          </p:nvSpPr>
          <p:spPr>
            <a:xfrm>
              <a:off x="1285372" y="4791892"/>
              <a:ext cx="6468086" cy="290224"/>
            </a:xfrm>
            <a:prstGeom prst="ellipse">
              <a:avLst/>
            </a:prstGeom>
            <a:solidFill>
              <a:schemeClr val="accent1">
                <a:lumMod val="60000"/>
                <a:lumOff val="40000"/>
              </a:schemeClr>
            </a:solidFill>
            <a:ln w="25400" cap="flat" cmpd="sng" algn="ctr">
              <a:solidFill>
                <a:schemeClr val="accent1">
                  <a:lumMod val="60000"/>
                  <a:lumOff val="4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lumMod val="95000"/>
                    </a:schemeClr>
                  </a:solidFill>
                  <a:effectLst/>
                  <a:uLnTx/>
                  <a:uFillTx/>
                  <a:latin typeface="微软雅黑" pitchFamily="34" charset="-122"/>
                  <a:ea typeface="微软雅黑" pitchFamily="34" charset="-122"/>
                </a:rPr>
                <a:t>统一的存储资源池</a:t>
              </a:r>
            </a:p>
          </p:txBody>
        </p:sp>
        <p:grpSp>
          <p:nvGrpSpPr>
            <p:cNvPr id="7" name="组合 673"/>
            <p:cNvGrpSpPr/>
            <p:nvPr/>
          </p:nvGrpSpPr>
          <p:grpSpPr>
            <a:xfrm>
              <a:off x="1331640" y="4228850"/>
              <a:ext cx="6408714" cy="1720430"/>
              <a:chOff x="1331640" y="4228850"/>
              <a:chExt cx="6408714" cy="1720430"/>
            </a:xfrm>
          </p:grpSpPr>
          <p:grpSp>
            <p:nvGrpSpPr>
              <p:cNvPr id="8" name="Group 74"/>
              <p:cNvGrpSpPr>
                <a:grpSpLocks noChangeAspect="1"/>
              </p:cNvGrpSpPr>
              <p:nvPr/>
            </p:nvGrpSpPr>
            <p:grpSpPr bwMode="auto">
              <a:xfrm>
                <a:off x="3919494" y="5454527"/>
                <a:ext cx="1080393" cy="494753"/>
                <a:chOff x="2208" y="2634"/>
                <a:chExt cx="608" cy="276"/>
              </a:xfrm>
            </p:grpSpPr>
            <p:sp>
              <p:nvSpPr>
                <p:cNvPr id="525" name="Freeform 75"/>
                <p:cNvSpPr>
                  <a:spLocks noChangeAspect="1"/>
                </p:cNvSpPr>
                <p:nvPr/>
              </p:nvSpPr>
              <p:spPr bwMode="auto">
                <a:xfrm>
                  <a:off x="2634" y="2669"/>
                  <a:ext cx="182" cy="234"/>
                </a:xfrm>
                <a:custGeom>
                  <a:avLst/>
                  <a:gdLst/>
                  <a:ahLst/>
                  <a:cxnLst>
                    <a:cxn ang="0">
                      <a:pos x="77" y="0"/>
                    </a:cxn>
                    <a:cxn ang="0">
                      <a:pos x="77" y="47"/>
                    </a:cxn>
                    <a:cxn ang="0">
                      <a:pos x="76" y="52"/>
                    </a:cxn>
                    <a:cxn ang="0">
                      <a:pos x="72" y="55"/>
                    </a:cxn>
                    <a:cxn ang="0">
                      <a:pos x="0" y="99"/>
                    </a:cxn>
                    <a:cxn ang="0">
                      <a:pos x="0" y="35"/>
                    </a:cxn>
                    <a:cxn ang="0">
                      <a:pos x="77" y="0"/>
                    </a:cxn>
                  </a:cxnLst>
                  <a:rect l="0" t="0" r="r" b="b"/>
                  <a:pathLst>
                    <a:path w="77" h="99">
                      <a:moveTo>
                        <a:pt x="77" y="0"/>
                      </a:moveTo>
                      <a:cubicBezTo>
                        <a:pt x="77" y="47"/>
                        <a:pt x="77" y="47"/>
                        <a:pt x="77" y="47"/>
                      </a:cubicBezTo>
                      <a:cubicBezTo>
                        <a:pt x="77" y="47"/>
                        <a:pt x="77" y="51"/>
                        <a:pt x="76" y="52"/>
                      </a:cubicBezTo>
                      <a:cubicBezTo>
                        <a:pt x="75" y="53"/>
                        <a:pt x="72" y="55"/>
                        <a:pt x="72" y="55"/>
                      </a:cubicBezTo>
                      <a:cubicBezTo>
                        <a:pt x="0" y="99"/>
                        <a:pt x="0" y="99"/>
                        <a:pt x="0" y="99"/>
                      </a:cubicBezTo>
                      <a:cubicBezTo>
                        <a:pt x="0" y="35"/>
                        <a:pt x="0" y="35"/>
                        <a:pt x="0" y="35"/>
                      </a:cubicBezTo>
                      <a:lnTo>
                        <a:pt x="77" y="0"/>
                      </a:lnTo>
                      <a:close/>
                    </a:path>
                  </a:pathLst>
                </a:custGeom>
                <a:solidFill>
                  <a:srgbClr val="0C3C68"/>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6" name="Freeform 76"/>
                <p:cNvSpPr>
                  <a:spLocks noChangeAspect="1"/>
                </p:cNvSpPr>
                <p:nvPr/>
              </p:nvSpPr>
              <p:spPr bwMode="auto">
                <a:xfrm>
                  <a:off x="2234" y="2634"/>
                  <a:ext cx="579" cy="118"/>
                </a:xfrm>
                <a:custGeom>
                  <a:avLst/>
                  <a:gdLst/>
                  <a:ahLst/>
                  <a:cxnLst>
                    <a:cxn ang="0">
                      <a:pos x="0" y="73"/>
                    </a:cxn>
                    <a:cxn ang="0">
                      <a:pos x="196" y="0"/>
                    </a:cxn>
                    <a:cxn ang="0">
                      <a:pos x="579" y="30"/>
                    </a:cxn>
                    <a:cxn ang="0">
                      <a:pos x="393" y="118"/>
                    </a:cxn>
                    <a:cxn ang="0">
                      <a:pos x="0" y="73"/>
                    </a:cxn>
                  </a:cxnLst>
                  <a:rect l="0" t="0" r="r" b="b"/>
                  <a:pathLst>
                    <a:path w="579" h="118">
                      <a:moveTo>
                        <a:pt x="0" y="73"/>
                      </a:moveTo>
                      <a:lnTo>
                        <a:pt x="196" y="0"/>
                      </a:lnTo>
                      <a:lnTo>
                        <a:pt x="579" y="30"/>
                      </a:lnTo>
                      <a:lnTo>
                        <a:pt x="393" y="118"/>
                      </a:lnTo>
                      <a:lnTo>
                        <a:pt x="0" y="73"/>
                      </a:lnTo>
                      <a:close/>
                    </a:path>
                  </a:pathLst>
                </a:custGeom>
                <a:solidFill>
                  <a:srgbClr val="446487"/>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7" name="Freeform 77"/>
                <p:cNvSpPr>
                  <a:spLocks noChangeAspect="1"/>
                </p:cNvSpPr>
                <p:nvPr/>
              </p:nvSpPr>
              <p:spPr bwMode="auto">
                <a:xfrm>
                  <a:off x="2622" y="2664"/>
                  <a:ext cx="194" cy="95"/>
                </a:xfrm>
                <a:custGeom>
                  <a:avLst/>
                  <a:gdLst/>
                  <a:ahLst/>
                  <a:cxnLst>
                    <a:cxn ang="0">
                      <a:pos x="82" y="2"/>
                    </a:cxn>
                    <a:cxn ang="0">
                      <a:pos x="81" y="0"/>
                    </a:cxn>
                    <a:cxn ang="0">
                      <a:pos x="0" y="37"/>
                    </a:cxn>
                    <a:cxn ang="0">
                      <a:pos x="1" y="40"/>
                    </a:cxn>
                    <a:cxn ang="0">
                      <a:pos x="82" y="2"/>
                    </a:cxn>
                  </a:cxnLst>
                  <a:rect l="0" t="0" r="r" b="b"/>
                  <a:pathLst>
                    <a:path w="82" h="40">
                      <a:moveTo>
                        <a:pt x="82" y="2"/>
                      </a:moveTo>
                      <a:cubicBezTo>
                        <a:pt x="82" y="1"/>
                        <a:pt x="81" y="1"/>
                        <a:pt x="81" y="0"/>
                      </a:cubicBezTo>
                      <a:cubicBezTo>
                        <a:pt x="77" y="0"/>
                        <a:pt x="0" y="37"/>
                        <a:pt x="0" y="37"/>
                      </a:cubicBezTo>
                      <a:cubicBezTo>
                        <a:pt x="1" y="40"/>
                        <a:pt x="1" y="40"/>
                        <a:pt x="1" y="40"/>
                      </a:cubicBezTo>
                      <a:lnTo>
                        <a:pt x="82" y="2"/>
                      </a:lnTo>
                      <a:close/>
                    </a:path>
                  </a:pathLst>
                </a:custGeom>
                <a:solidFill>
                  <a:srgbClr val="5B769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8" name="Freeform 78"/>
                <p:cNvSpPr>
                  <a:spLocks noChangeAspect="1"/>
                </p:cNvSpPr>
                <p:nvPr/>
              </p:nvSpPr>
              <p:spPr bwMode="auto">
                <a:xfrm>
                  <a:off x="2208" y="2700"/>
                  <a:ext cx="449" cy="210"/>
                </a:xfrm>
                <a:custGeom>
                  <a:avLst/>
                  <a:gdLst/>
                  <a:ahLst/>
                  <a:cxnLst>
                    <a:cxn ang="0">
                      <a:pos x="190" y="86"/>
                    </a:cxn>
                    <a:cxn ang="0">
                      <a:pos x="187" y="89"/>
                    </a:cxn>
                    <a:cxn ang="0">
                      <a:pos x="3" y="66"/>
                    </a:cxn>
                    <a:cxn ang="0">
                      <a:pos x="1" y="63"/>
                    </a:cxn>
                    <a:cxn ang="0">
                      <a:pos x="0" y="3"/>
                    </a:cxn>
                    <a:cxn ang="0">
                      <a:pos x="3" y="0"/>
                    </a:cxn>
                    <a:cxn ang="0">
                      <a:pos x="188" y="21"/>
                    </a:cxn>
                    <a:cxn ang="0">
                      <a:pos x="190" y="24"/>
                    </a:cxn>
                    <a:cxn ang="0">
                      <a:pos x="190" y="86"/>
                    </a:cxn>
                  </a:cxnLst>
                  <a:rect l="0" t="0" r="r" b="b"/>
                  <a:pathLst>
                    <a:path w="190" h="89">
                      <a:moveTo>
                        <a:pt x="190" y="86"/>
                      </a:moveTo>
                      <a:cubicBezTo>
                        <a:pt x="190" y="88"/>
                        <a:pt x="188" y="89"/>
                        <a:pt x="187" y="89"/>
                      </a:cubicBezTo>
                      <a:cubicBezTo>
                        <a:pt x="3" y="66"/>
                        <a:pt x="3" y="66"/>
                        <a:pt x="3" y="66"/>
                      </a:cubicBezTo>
                      <a:cubicBezTo>
                        <a:pt x="2" y="66"/>
                        <a:pt x="1" y="65"/>
                        <a:pt x="1" y="63"/>
                      </a:cubicBezTo>
                      <a:cubicBezTo>
                        <a:pt x="0" y="3"/>
                        <a:pt x="0" y="3"/>
                        <a:pt x="0" y="3"/>
                      </a:cubicBezTo>
                      <a:cubicBezTo>
                        <a:pt x="0" y="2"/>
                        <a:pt x="2" y="0"/>
                        <a:pt x="3" y="0"/>
                      </a:cubicBezTo>
                      <a:cubicBezTo>
                        <a:pt x="188" y="21"/>
                        <a:pt x="188" y="21"/>
                        <a:pt x="188" y="21"/>
                      </a:cubicBezTo>
                      <a:cubicBezTo>
                        <a:pt x="189" y="21"/>
                        <a:pt x="190" y="22"/>
                        <a:pt x="190" y="24"/>
                      </a:cubicBezTo>
                      <a:lnTo>
                        <a:pt x="190" y="86"/>
                      </a:lnTo>
                      <a:close/>
                    </a:path>
                  </a:pathLst>
                </a:custGeom>
                <a:solidFill>
                  <a:srgbClr val="6A84A1"/>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9" name="Freeform 79"/>
                <p:cNvSpPr>
                  <a:spLocks noChangeAspect="1"/>
                </p:cNvSpPr>
                <p:nvPr/>
              </p:nvSpPr>
              <p:spPr bwMode="auto">
                <a:xfrm>
                  <a:off x="2208" y="2702"/>
                  <a:ext cx="447" cy="208"/>
                </a:xfrm>
                <a:custGeom>
                  <a:avLst/>
                  <a:gdLst/>
                  <a:ahLst/>
                  <a:cxnLst>
                    <a:cxn ang="0">
                      <a:pos x="189" y="86"/>
                    </a:cxn>
                    <a:cxn ang="0">
                      <a:pos x="186" y="88"/>
                    </a:cxn>
                    <a:cxn ang="0">
                      <a:pos x="2" y="66"/>
                    </a:cxn>
                    <a:cxn ang="0">
                      <a:pos x="0" y="64"/>
                    </a:cxn>
                    <a:cxn ang="0">
                      <a:pos x="0" y="2"/>
                    </a:cxn>
                    <a:cxn ang="0">
                      <a:pos x="2" y="0"/>
                    </a:cxn>
                    <a:cxn ang="0">
                      <a:pos x="186" y="21"/>
                    </a:cxn>
                    <a:cxn ang="0">
                      <a:pos x="189" y="24"/>
                    </a:cxn>
                    <a:cxn ang="0">
                      <a:pos x="189" y="86"/>
                    </a:cxn>
                  </a:cxnLst>
                  <a:rect l="0" t="0" r="r" b="b"/>
                  <a:pathLst>
                    <a:path w="189" h="88">
                      <a:moveTo>
                        <a:pt x="189" y="86"/>
                      </a:moveTo>
                      <a:cubicBezTo>
                        <a:pt x="189" y="87"/>
                        <a:pt x="188" y="88"/>
                        <a:pt x="186" y="88"/>
                      </a:cubicBezTo>
                      <a:cubicBezTo>
                        <a:pt x="2" y="66"/>
                        <a:pt x="2" y="66"/>
                        <a:pt x="2" y="66"/>
                      </a:cubicBezTo>
                      <a:cubicBezTo>
                        <a:pt x="1" y="66"/>
                        <a:pt x="0" y="65"/>
                        <a:pt x="0" y="64"/>
                      </a:cubicBezTo>
                      <a:cubicBezTo>
                        <a:pt x="0" y="2"/>
                        <a:pt x="0" y="2"/>
                        <a:pt x="0" y="2"/>
                      </a:cubicBezTo>
                      <a:cubicBezTo>
                        <a:pt x="0" y="1"/>
                        <a:pt x="1" y="0"/>
                        <a:pt x="2" y="0"/>
                      </a:cubicBezTo>
                      <a:cubicBezTo>
                        <a:pt x="186" y="21"/>
                        <a:pt x="186" y="21"/>
                        <a:pt x="186" y="21"/>
                      </a:cubicBezTo>
                      <a:cubicBezTo>
                        <a:pt x="188" y="22"/>
                        <a:pt x="189" y="23"/>
                        <a:pt x="189" y="24"/>
                      </a:cubicBezTo>
                      <a:lnTo>
                        <a:pt x="189" y="86"/>
                      </a:lnTo>
                      <a:close/>
                    </a:path>
                  </a:pathLst>
                </a:custGeom>
                <a:solidFill>
                  <a:srgbClr val="8AA2B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0" name="Freeform 80"/>
                <p:cNvSpPr>
                  <a:spLocks noChangeAspect="1"/>
                </p:cNvSpPr>
                <p:nvPr/>
              </p:nvSpPr>
              <p:spPr bwMode="auto">
                <a:xfrm>
                  <a:off x="2232" y="2705"/>
                  <a:ext cx="387" cy="200"/>
                </a:xfrm>
                <a:custGeom>
                  <a:avLst/>
                  <a:gdLst/>
                  <a:ahLst/>
                  <a:cxnLst>
                    <a:cxn ang="0">
                      <a:pos x="0" y="156"/>
                    </a:cxn>
                    <a:cxn ang="0">
                      <a:pos x="0" y="0"/>
                    </a:cxn>
                    <a:cxn ang="0">
                      <a:pos x="387" y="45"/>
                    </a:cxn>
                    <a:cxn ang="0">
                      <a:pos x="387" y="200"/>
                    </a:cxn>
                    <a:cxn ang="0">
                      <a:pos x="0" y="156"/>
                    </a:cxn>
                  </a:cxnLst>
                  <a:rect l="0" t="0" r="r" b="b"/>
                  <a:pathLst>
                    <a:path w="387" h="200">
                      <a:moveTo>
                        <a:pt x="0" y="156"/>
                      </a:moveTo>
                      <a:lnTo>
                        <a:pt x="0" y="0"/>
                      </a:lnTo>
                      <a:lnTo>
                        <a:pt x="387" y="45"/>
                      </a:lnTo>
                      <a:lnTo>
                        <a:pt x="387" y="200"/>
                      </a:lnTo>
                      <a:lnTo>
                        <a:pt x="0" y="156"/>
                      </a:lnTo>
                      <a:close/>
                    </a:path>
                  </a:pathLst>
                </a:custGeom>
                <a:solidFill>
                  <a:srgbClr val="0C3C68"/>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1" name="Freeform 81"/>
                <p:cNvSpPr>
                  <a:spLocks noChangeAspect="1"/>
                </p:cNvSpPr>
                <p:nvPr/>
              </p:nvSpPr>
              <p:spPr bwMode="auto">
                <a:xfrm>
                  <a:off x="2523" y="2863"/>
                  <a:ext cx="92" cy="40"/>
                </a:xfrm>
                <a:custGeom>
                  <a:avLst/>
                  <a:gdLst/>
                  <a:ahLst/>
                  <a:cxnLst>
                    <a:cxn ang="0">
                      <a:pos x="0" y="0"/>
                    </a:cxn>
                    <a:cxn ang="0">
                      <a:pos x="92" y="12"/>
                    </a:cxn>
                    <a:cxn ang="0">
                      <a:pos x="92" y="40"/>
                    </a:cxn>
                    <a:cxn ang="0">
                      <a:pos x="0" y="28"/>
                    </a:cxn>
                    <a:cxn ang="0">
                      <a:pos x="0" y="0"/>
                    </a:cxn>
                  </a:cxnLst>
                  <a:rect l="0" t="0" r="r" b="b"/>
                  <a:pathLst>
                    <a:path w="92" h="40">
                      <a:moveTo>
                        <a:pt x="0" y="0"/>
                      </a:moveTo>
                      <a:lnTo>
                        <a:pt x="92" y="12"/>
                      </a:lnTo>
                      <a:lnTo>
                        <a:pt x="92"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2" name="Freeform 82"/>
                <p:cNvSpPr>
                  <a:spLocks noChangeAspect="1"/>
                </p:cNvSpPr>
                <p:nvPr/>
              </p:nvSpPr>
              <p:spPr bwMode="auto">
                <a:xfrm>
                  <a:off x="2523" y="2868"/>
                  <a:ext cx="16" cy="21"/>
                </a:xfrm>
                <a:custGeom>
                  <a:avLst/>
                  <a:gdLst/>
                  <a:ahLst/>
                  <a:cxnLst>
                    <a:cxn ang="0">
                      <a:pos x="0" y="21"/>
                    </a:cxn>
                    <a:cxn ang="0">
                      <a:pos x="16" y="21"/>
                    </a:cxn>
                    <a:cxn ang="0">
                      <a:pos x="16" y="2"/>
                    </a:cxn>
                    <a:cxn ang="0">
                      <a:pos x="0" y="0"/>
                    </a:cxn>
                    <a:cxn ang="0">
                      <a:pos x="0" y="21"/>
                    </a:cxn>
                  </a:cxnLst>
                  <a:rect l="0" t="0" r="r" b="b"/>
                  <a:pathLst>
                    <a:path w="16" h="21">
                      <a:moveTo>
                        <a:pt x="0" y="21"/>
                      </a:moveTo>
                      <a:lnTo>
                        <a:pt x="16" y="21"/>
                      </a:lnTo>
                      <a:lnTo>
                        <a:pt x="16"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3" name="Freeform 83"/>
                <p:cNvSpPr>
                  <a:spLocks noChangeAspect="1"/>
                </p:cNvSpPr>
                <p:nvPr/>
              </p:nvSpPr>
              <p:spPr bwMode="auto">
                <a:xfrm>
                  <a:off x="2539" y="2870"/>
                  <a:ext cx="57" cy="31"/>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4" name="Freeform 84"/>
                <p:cNvSpPr>
                  <a:spLocks noChangeAspect="1"/>
                </p:cNvSpPr>
                <p:nvPr/>
              </p:nvSpPr>
              <p:spPr bwMode="auto">
                <a:xfrm>
                  <a:off x="2523" y="2865"/>
                  <a:ext cx="16" cy="5"/>
                </a:xfrm>
                <a:custGeom>
                  <a:avLst/>
                  <a:gdLst/>
                  <a:ahLst/>
                  <a:cxnLst>
                    <a:cxn ang="0">
                      <a:pos x="0" y="3"/>
                    </a:cxn>
                    <a:cxn ang="0">
                      <a:pos x="0" y="0"/>
                    </a:cxn>
                    <a:cxn ang="0">
                      <a:pos x="16" y="3"/>
                    </a:cxn>
                    <a:cxn ang="0">
                      <a:pos x="16" y="5"/>
                    </a:cxn>
                    <a:cxn ang="0">
                      <a:pos x="0" y="3"/>
                    </a:cxn>
                  </a:cxnLst>
                  <a:rect l="0" t="0" r="r" b="b"/>
                  <a:pathLst>
                    <a:path w="16" h="5">
                      <a:moveTo>
                        <a:pt x="0" y="3"/>
                      </a:moveTo>
                      <a:lnTo>
                        <a:pt x="0" y="0"/>
                      </a:lnTo>
                      <a:lnTo>
                        <a:pt x="16" y="3"/>
                      </a:lnTo>
                      <a:lnTo>
                        <a:pt x="16" y="5"/>
                      </a:lnTo>
                      <a:lnTo>
                        <a:pt x="0" y="3"/>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5" name="Freeform 85"/>
                <p:cNvSpPr>
                  <a:spLocks noChangeAspect="1"/>
                </p:cNvSpPr>
                <p:nvPr/>
              </p:nvSpPr>
              <p:spPr bwMode="auto">
                <a:xfrm>
                  <a:off x="2539" y="2868"/>
                  <a:ext cx="57" cy="11"/>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7" y="5"/>
                        <a:pt x="23" y="4"/>
                      </a:cubicBezTo>
                      <a:cubicBezTo>
                        <a:pt x="24" y="5"/>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6" name="Freeform 86"/>
                <p:cNvSpPr>
                  <a:spLocks noChangeAspect="1"/>
                </p:cNvSpPr>
                <p:nvPr/>
              </p:nvSpPr>
              <p:spPr bwMode="auto">
                <a:xfrm>
                  <a:off x="2596" y="2877"/>
                  <a:ext cx="2" cy="7"/>
                </a:xfrm>
                <a:custGeom>
                  <a:avLst/>
                  <a:gdLst/>
                  <a:ahLst/>
                  <a:cxnLst>
                    <a:cxn ang="0">
                      <a:pos x="2" y="7"/>
                    </a:cxn>
                    <a:cxn ang="0">
                      <a:pos x="0" y="7"/>
                    </a:cxn>
                    <a:cxn ang="0">
                      <a:pos x="0" y="0"/>
                    </a:cxn>
                    <a:cxn ang="0">
                      <a:pos x="2" y="2"/>
                    </a:cxn>
                    <a:cxn ang="0">
                      <a:pos x="2" y="7"/>
                    </a:cxn>
                  </a:cxnLst>
                  <a:rect l="0" t="0" r="r" b="b"/>
                  <a:pathLst>
                    <a:path w="2" h="7">
                      <a:moveTo>
                        <a:pt x="2" y="7"/>
                      </a:moveTo>
                      <a:lnTo>
                        <a:pt x="0" y="7"/>
                      </a:lnTo>
                      <a:lnTo>
                        <a:pt x="0" y="0"/>
                      </a:lnTo>
                      <a:lnTo>
                        <a:pt x="2" y="2"/>
                      </a:lnTo>
                      <a:lnTo>
                        <a:pt x="2" y="7"/>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7" name="Freeform 87"/>
                <p:cNvSpPr>
                  <a:spLocks noChangeAspect="1"/>
                </p:cNvSpPr>
                <p:nvPr/>
              </p:nvSpPr>
              <p:spPr bwMode="auto">
                <a:xfrm>
                  <a:off x="2523" y="2832"/>
                  <a:ext cx="92" cy="40"/>
                </a:xfrm>
                <a:custGeom>
                  <a:avLst/>
                  <a:gdLst/>
                  <a:ahLst/>
                  <a:cxnLst>
                    <a:cxn ang="0">
                      <a:pos x="0" y="0"/>
                    </a:cxn>
                    <a:cxn ang="0">
                      <a:pos x="92" y="12"/>
                    </a:cxn>
                    <a:cxn ang="0">
                      <a:pos x="92" y="40"/>
                    </a:cxn>
                    <a:cxn ang="0">
                      <a:pos x="0" y="29"/>
                    </a:cxn>
                    <a:cxn ang="0">
                      <a:pos x="0" y="0"/>
                    </a:cxn>
                  </a:cxnLst>
                  <a:rect l="0" t="0" r="r" b="b"/>
                  <a:pathLst>
                    <a:path w="92" h="40">
                      <a:moveTo>
                        <a:pt x="0" y="0"/>
                      </a:moveTo>
                      <a:lnTo>
                        <a:pt x="92" y="12"/>
                      </a:lnTo>
                      <a:lnTo>
                        <a:pt x="92" y="40"/>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8" name="Freeform 88"/>
                <p:cNvSpPr>
                  <a:spLocks noChangeAspect="1"/>
                </p:cNvSpPr>
                <p:nvPr/>
              </p:nvSpPr>
              <p:spPr bwMode="auto">
                <a:xfrm>
                  <a:off x="2523" y="2837"/>
                  <a:ext cx="16" cy="24"/>
                </a:xfrm>
                <a:custGeom>
                  <a:avLst/>
                  <a:gdLst/>
                  <a:ahLst/>
                  <a:cxnLst>
                    <a:cxn ang="0">
                      <a:pos x="0" y="21"/>
                    </a:cxn>
                    <a:cxn ang="0">
                      <a:pos x="16" y="24"/>
                    </a:cxn>
                    <a:cxn ang="0">
                      <a:pos x="16" y="2"/>
                    </a:cxn>
                    <a:cxn ang="0">
                      <a:pos x="0" y="0"/>
                    </a:cxn>
                    <a:cxn ang="0">
                      <a:pos x="0" y="21"/>
                    </a:cxn>
                  </a:cxnLst>
                  <a:rect l="0" t="0" r="r" b="b"/>
                  <a:pathLst>
                    <a:path w="16" h="24">
                      <a:moveTo>
                        <a:pt x="0" y="21"/>
                      </a:moveTo>
                      <a:lnTo>
                        <a:pt x="16" y="24"/>
                      </a:lnTo>
                      <a:lnTo>
                        <a:pt x="16"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9" name="Freeform 89"/>
                <p:cNvSpPr>
                  <a:spLocks noChangeAspect="1"/>
                </p:cNvSpPr>
                <p:nvPr/>
              </p:nvSpPr>
              <p:spPr bwMode="auto">
                <a:xfrm>
                  <a:off x="2539" y="2839"/>
                  <a:ext cx="57" cy="31"/>
                </a:xfrm>
                <a:custGeom>
                  <a:avLst/>
                  <a:gdLst/>
                  <a:ahLst/>
                  <a:cxnLst>
                    <a:cxn ang="0">
                      <a:pos x="0" y="9"/>
                    </a:cxn>
                    <a:cxn ang="0">
                      <a:pos x="24" y="7"/>
                    </a:cxn>
                    <a:cxn ang="0">
                      <a:pos x="24" y="3"/>
                    </a:cxn>
                    <a:cxn ang="0">
                      <a:pos x="0" y="0"/>
                    </a:cxn>
                    <a:cxn ang="0">
                      <a:pos x="0" y="9"/>
                    </a:cxn>
                  </a:cxnLst>
                  <a:rect l="0" t="0" r="r" b="b"/>
                  <a:pathLst>
                    <a:path w="24" h="13">
                      <a:moveTo>
                        <a:pt x="0" y="9"/>
                      </a:moveTo>
                      <a:cubicBezTo>
                        <a:pt x="0" y="9"/>
                        <a:pt x="11" y="13"/>
                        <a:pt x="24" y="7"/>
                      </a:cubicBezTo>
                      <a:cubicBezTo>
                        <a:pt x="24" y="3"/>
                        <a:pt x="24" y="3"/>
                        <a:pt x="24" y="3"/>
                      </a:cubicBezTo>
                      <a:cubicBezTo>
                        <a:pt x="24" y="3"/>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0" name="Freeform 90"/>
                <p:cNvSpPr>
                  <a:spLocks noChangeAspect="1"/>
                </p:cNvSpPr>
                <p:nvPr/>
              </p:nvSpPr>
              <p:spPr bwMode="auto">
                <a:xfrm>
                  <a:off x="2523" y="2835"/>
                  <a:ext cx="16" cy="4"/>
                </a:xfrm>
                <a:custGeom>
                  <a:avLst/>
                  <a:gdLst/>
                  <a:ahLst/>
                  <a:cxnLst>
                    <a:cxn ang="0">
                      <a:pos x="0" y="2"/>
                    </a:cxn>
                    <a:cxn ang="0">
                      <a:pos x="0" y="0"/>
                    </a:cxn>
                    <a:cxn ang="0">
                      <a:pos x="16" y="2"/>
                    </a:cxn>
                    <a:cxn ang="0">
                      <a:pos x="16" y="4"/>
                    </a:cxn>
                    <a:cxn ang="0">
                      <a:pos x="0" y="2"/>
                    </a:cxn>
                  </a:cxnLst>
                  <a:rect l="0" t="0" r="r" b="b"/>
                  <a:pathLst>
                    <a:path w="16" h="4">
                      <a:moveTo>
                        <a:pt x="0" y="2"/>
                      </a:moveTo>
                      <a:lnTo>
                        <a:pt x="0" y="0"/>
                      </a:lnTo>
                      <a:lnTo>
                        <a:pt x="16" y="2"/>
                      </a:lnTo>
                      <a:lnTo>
                        <a:pt x="16"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1" name="Freeform 91"/>
                <p:cNvSpPr>
                  <a:spLocks noChangeAspect="1"/>
                </p:cNvSpPr>
                <p:nvPr/>
              </p:nvSpPr>
              <p:spPr bwMode="auto">
                <a:xfrm>
                  <a:off x="2539" y="2837"/>
                  <a:ext cx="57" cy="12"/>
                </a:xfrm>
                <a:custGeom>
                  <a:avLst/>
                  <a:gdLst/>
                  <a:ahLst/>
                  <a:cxnLst>
                    <a:cxn ang="0">
                      <a:pos x="0" y="0"/>
                    </a:cxn>
                    <a:cxn ang="0">
                      <a:pos x="23" y="4"/>
                    </a:cxn>
                    <a:cxn ang="0">
                      <a:pos x="24" y="5"/>
                    </a:cxn>
                    <a:cxn ang="0">
                      <a:pos x="7" y="4"/>
                    </a:cxn>
                    <a:cxn ang="0">
                      <a:pos x="0" y="1"/>
                    </a:cxn>
                    <a:cxn ang="0">
                      <a:pos x="0" y="0"/>
                    </a:cxn>
                  </a:cxnLst>
                  <a:rect l="0" t="0" r="r" b="b"/>
                  <a:pathLst>
                    <a:path w="24" h="5">
                      <a:moveTo>
                        <a:pt x="0" y="0"/>
                      </a:moveTo>
                      <a:cubicBezTo>
                        <a:pt x="0" y="0"/>
                        <a:pt x="7" y="5"/>
                        <a:pt x="23" y="4"/>
                      </a:cubicBezTo>
                      <a:cubicBezTo>
                        <a:pt x="24" y="5"/>
                        <a:pt x="24" y="5"/>
                        <a:pt x="24" y="5"/>
                      </a:cubicBezTo>
                      <a:cubicBezTo>
                        <a:pt x="24" y="5"/>
                        <a:pt x="14" y="5"/>
                        <a:pt x="7"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2" name="Freeform 92"/>
                <p:cNvSpPr>
                  <a:spLocks noChangeAspect="1"/>
                </p:cNvSpPr>
                <p:nvPr/>
              </p:nvSpPr>
              <p:spPr bwMode="auto">
                <a:xfrm>
                  <a:off x="2596" y="2849"/>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3" name="Freeform 93"/>
                <p:cNvSpPr>
                  <a:spLocks noChangeAspect="1"/>
                </p:cNvSpPr>
                <p:nvPr/>
              </p:nvSpPr>
              <p:spPr bwMode="auto">
                <a:xfrm>
                  <a:off x="2523" y="2804"/>
                  <a:ext cx="92" cy="38"/>
                </a:xfrm>
                <a:custGeom>
                  <a:avLst/>
                  <a:gdLst/>
                  <a:ahLst/>
                  <a:cxnLst>
                    <a:cxn ang="0">
                      <a:pos x="0" y="0"/>
                    </a:cxn>
                    <a:cxn ang="0">
                      <a:pos x="92" y="9"/>
                    </a:cxn>
                    <a:cxn ang="0">
                      <a:pos x="92" y="38"/>
                    </a:cxn>
                    <a:cxn ang="0">
                      <a:pos x="0" y="26"/>
                    </a:cxn>
                    <a:cxn ang="0">
                      <a:pos x="0" y="0"/>
                    </a:cxn>
                  </a:cxnLst>
                  <a:rect l="0" t="0" r="r" b="b"/>
                  <a:pathLst>
                    <a:path w="92" h="38">
                      <a:moveTo>
                        <a:pt x="0" y="0"/>
                      </a:moveTo>
                      <a:lnTo>
                        <a:pt x="92" y="9"/>
                      </a:lnTo>
                      <a:lnTo>
                        <a:pt x="92"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4" name="Freeform 94"/>
                <p:cNvSpPr>
                  <a:spLocks noChangeAspect="1"/>
                </p:cNvSpPr>
                <p:nvPr/>
              </p:nvSpPr>
              <p:spPr bwMode="auto">
                <a:xfrm>
                  <a:off x="2523" y="2806"/>
                  <a:ext cx="16" cy="24"/>
                </a:xfrm>
                <a:custGeom>
                  <a:avLst/>
                  <a:gdLst/>
                  <a:ahLst/>
                  <a:cxnLst>
                    <a:cxn ang="0">
                      <a:pos x="0" y="22"/>
                    </a:cxn>
                    <a:cxn ang="0">
                      <a:pos x="16" y="24"/>
                    </a:cxn>
                    <a:cxn ang="0">
                      <a:pos x="16" y="3"/>
                    </a:cxn>
                    <a:cxn ang="0">
                      <a:pos x="0" y="0"/>
                    </a:cxn>
                    <a:cxn ang="0">
                      <a:pos x="0" y="22"/>
                    </a:cxn>
                  </a:cxnLst>
                  <a:rect l="0" t="0" r="r" b="b"/>
                  <a:pathLst>
                    <a:path w="16" h="24">
                      <a:moveTo>
                        <a:pt x="0" y="22"/>
                      </a:moveTo>
                      <a:lnTo>
                        <a:pt x="16" y="24"/>
                      </a:lnTo>
                      <a:lnTo>
                        <a:pt x="16"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5" name="Freeform 95"/>
                <p:cNvSpPr>
                  <a:spLocks noChangeAspect="1"/>
                </p:cNvSpPr>
                <p:nvPr/>
              </p:nvSpPr>
              <p:spPr bwMode="auto">
                <a:xfrm>
                  <a:off x="2539" y="2809"/>
                  <a:ext cx="57" cy="30"/>
                </a:xfrm>
                <a:custGeom>
                  <a:avLst/>
                  <a:gdLst/>
                  <a:ahLst/>
                  <a:cxnLst>
                    <a:cxn ang="0">
                      <a:pos x="0" y="9"/>
                    </a:cxn>
                    <a:cxn ang="0">
                      <a:pos x="24" y="7"/>
                    </a:cxn>
                    <a:cxn ang="0">
                      <a:pos x="24" y="4"/>
                    </a:cxn>
                    <a:cxn ang="0">
                      <a:pos x="0" y="0"/>
                    </a:cxn>
                    <a:cxn ang="0">
                      <a:pos x="0" y="9"/>
                    </a:cxn>
                  </a:cxnLst>
                  <a:rect l="0" t="0" r="r" b="b"/>
                  <a:pathLst>
                    <a:path w="24" h="13">
                      <a:moveTo>
                        <a:pt x="0" y="9"/>
                      </a:moveTo>
                      <a:cubicBezTo>
                        <a:pt x="0" y="9"/>
                        <a:pt x="11" y="13"/>
                        <a:pt x="24" y="7"/>
                      </a:cubicBezTo>
                      <a:cubicBezTo>
                        <a:pt x="24" y="4"/>
                        <a:pt x="24" y="4"/>
                        <a:pt x="24" y="4"/>
                      </a:cubicBezTo>
                      <a:cubicBezTo>
                        <a:pt x="24"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6" name="Freeform 96"/>
                <p:cNvSpPr>
                  <a:spLocks noChangeAspect="1"/>
                </p:cNvSpPr>
                <p:nvPr/>
              </p:nvSpPr>
              <p:spPr bwMode="auto">
                <a:xfrm>
                  <a:off x="2523" y="2804"/>
                  <a:ext cx="16" cy="5"/>
                </a:xfrm>
                <a:custGeom>
                  <a:avLst/>
                  <a:gdLst/>
                  <a:ahLst/>
                  <a:cxnLst>
                    <a:cxn ang="0">
                      <a:pos x="0" y="2"/>
                    </a:cxn>
                    <a:cxn ang="0">
                      <a:pos x="0" y="0"/>
                    </a:cxn>
                    <a:cxn ang="0">
                      <a:pos x="16" y="5"/>
                    </a:cxn>
                    <a:cxn ang="0">
                      <a:pos x="16" y="5"/>
                    </a:cxn>
                    <a:cxn ang="0">
                      <a:pos x="0" y="2"/>
                    </a:cxn>
                  </a:cxnLst>
                  <a:rect l="0" t="0" r="r" b="b"/>
                  <a:pathLst>
                    <a:path w="16" h="5">
                      <a:moveTo>
                        <a:pt x="0" y="2"/>
                      </a:moveTo>
                      <a:lnTo>
                        <a:pt x="0" y="0"/>
                      </a:lnTo>
                      <a:lnTo>
                        <a:pt x="16" y="5"/>
                      </a:lnTo>
                      <a:lnTo>
                        <a:pt x="16"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7" name="Freeform 97"/>
                <p:cNvSpPr>
                  <a:spLocks noChangeAspect="1"/>
                </p:cNvSpPr>
                <p:nvPr/>
              </p:nvSpPr>
              <p:spPr bwMode="auto">
                <a:xfrm>
                  <a:off x="2539" y="2809"/>
                  <a:ext cx="57" cy="9"/>
                </a:xfrm>
                <a:custGeom>
                  <a:avLst/>
                  <a:gdLst/>
                  <a:ahLst/>
                  <a:cxnLst>
                    <a:cxn ang="0">
                      <a:pos x="0" y="0"/>
                    </a:cxn>
                    <a:cxn ang="0">
                      <a:pos x="23" y="3"/>
                    </a:cxn>
                    <a:cxn ang="0">
                      <a:pos x="24" y="4"/>
                    </a:cxn>
                    <a:cxn ang="0">
                      <a:pos x="7" y="3"/>
                    </a:cxn>
                    <a:cxn ang="0">
                      <a:pos x="0" y="0"/>
                    </a:cxn>
                  </a:cxnLst>
                  <a:rect l="0" t="0" r="r" b="b"/>
                  <a:pathLst>
                    <a:path w="24" h="4">
                      <a:moveTo>
                        <a:pt x="0" y="0"/>
                      </a:moveTo>
                      <a:cubicBezTo>
                        <a:pt x="0" y="0"/>
                        <a:pt x="7" y="4"/>
                        <a:pt x="23" y="3"/>
                      </a:cubicBezTo>
                      <a:cubicBezTo>
                        <a:pt x="24" y="4"/>
                        <a:pt x="24" y="4"/>
                        <a:pt x="24" y="4"/>
                      </a:cubicBezTo>
                      <a:cubicBezTo>
                        <a:pt x="24" y="4"/>
                        <a:pt x="14"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8" name="Rectangle 98"/>
                <p:cNvSpPr>
                  <a:spLocks noChangeAspect="1" noChangeArrowheads="1"/>
                </p:cNvSpPr>
                <p:nvPr/>
              </p:nvSpPr>
              <p:spPr bwMode="auto">
                <a:xfrm>
                  <a:off x="2596" y="2818"/>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9" name="Freeform 99"/>
                <p:cNvSpPr>
                  <a:spLocks noChangeAspect="1"/>
                </p:cNvSpPr>
                <p:nvPr/>
              </p:nvSpPr>
              <p:spPr bwMode="auto">
                <a:xfrm>
                  <a:off x="2523" y="2773"/>
                  <a:ext cx="92" cy="38"/>
                </a:xfrm>
                <a:custGeom>
                  <a:avLst/>
                  <a:gdLst/>
                  <a:ahLst/>
                  <a:cxnLst>
                    <a:cxn ang="0">
                      <a:pos x="0" y="0"/>
                    </a:cxn>
                    <a:cxn ang="0">
                      <a:pos x="92" y="10"/>
                    </a:cxn>
                    <a:cxn ang="0">
                      <a:pos x="92" y="38"/>
                    </a:cxn>
                    <a:cxn ang="0">
                      <a:pos x="0" y="29"/>
                    </a:cxn>
                    <a:cxn ang="0">
                      <a:pos x="0" y="0"/>
                    </a:cxn>
                  </a:cxnLst>
                  <a:rect l="0" t="0" r="r" b="b"/>
                  <a:pathLst>
                    <a:path w="92" h="38">
                      <a:moveTo>
                        <a:pt x="0" y="0"/>
                      </a:moveTo>
                      <a:lnTo>
                        <a:pt x="92" y="10"/>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0" name="Freeform 100"/>
                <p:cNvSpPr>
                  <a:spLocks noChangeAspect="1"/>
                </p:cNvSpPr>
                <p:nvPr/>
              </p:nvSpPr>
              <p:spPr bwMode="auto">
                <a:xfrm>
                  <a:off x="2523" y="2776"/>
                  <a:ext cx="16" cy="23"/>
                </a:xfrm>
                <a:custGeom>
                  <a:avLst/>
                  <a:gdLst/>
                  <a:ahLst/>
                  <a:cxnLst>
                    <a:cxn ang="0">
                      <a:pos x="0" y="21"/>
                    </a:cxn>
                    <a:cxn ang="0">
                      <a:pos x="16" y="23"/>
                    </a:cxn>
                    <a:cxn ang="0">
                      <a:pos x="16" y="4"/>
                    </a:cxn>
                    <a:cxn ang="0">
                      <a:pos x="0" y="0"/>
                    </a:cxn>
                    <a:cxn ang="0">
                      <a:pos x="0" y="21"/>
                    </a:cxn>
                  </a:cxnLst>
                  <a:rect l="0" t="0" r="r" b="b"/>
                  <a:pathLst>
                    <a:path w="16" h="23">
                      <a:moveTo>
                        <a:pt x="0" y="21"/>
                      </a:moveTo>
                      <a:lnTo>
                        <a:pt x="16" y="23"/>
                      </a:lnTo>
                      <a:lnTo>
                        <a:pt x="16"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1" name="Freeform 101"/>
                <p:cNvSpPr>
                  <a:spLocks noChangeAspect="1"/>
                </p:cNvSpPr>
                <p:nvPr/>
              </p:nvSpPr>
              <p:spPr bwMode="auto">
                <a:xfrm>
                  <a:off x="2539" y="2780"/>
                  <a:ext cx="57" cy="31"/>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2" name="Freeform 102"/>
                <p:cNvSpPr>
                  <a:spLocks noChangeAspect="1"/>
                </p:cNvSpPr>
                <p:nvPr/>
              </p:nvSpPr>
              <p:spPr bwMode="auto">
                <a:xfrm>
                  <a:off x="2523" y="2776"/>
                  <a:ext cx="16" cy="4"/>
                </a:xfrm>
                <a:custGeom>
                  <a:avLst/>
                  <a:gdLst/>
                  <a:ahLst/>
                  <a:cxnLst>
                    <a:cxn ang="0">
                      <a:pos x="0" y="0"/>
                    </a:cxn>
                    <a:cxn ang="0">
                      <a:pos x="0" y="0"/>
                    </a:cxn>
                    <a:cxn ang="0">
                      <a:pos x="16" y="2"/>
                    </a:cxn>
                    <a:cxn ang="0">
                      <a:pos x="16" y="4"/>
                    </a:cxn>
                    <a:cxn ang="0">
                      <a:pos x="0" y="0"/>
                    </a:cxn>
                  </a:cxnLst>
                  <a:rect l="0" t="0" r="r" b="b"/>
                  <a:pathLst>
                    <a:path w="16" h="4">
                      <a:moveTo>
                        <a:pt x="0" y="0"/>
                      </a:moveTo>
                      <a:lnTo>
                        <a:pt x="0" y="0"/>
                      </a:lnTo>
                      <a:lnTo>
                        <a:pt x="16" y="2"/>
                      </a:lnTo>
                      <a:lnTo>
                        <a:pt x="16"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3" name="Freeform 103"/>
                <p:cNvSpPr>
                  <a:spLocks noChangeAspect="1"/>
                </p:cNvSpPr>
                <p:nvPr/>
              </p:nvSpPr>
              <p:spPr bwMode="auto">
                <a:xfrm>
                  <a:off x="2539" y="2778"/>
                  <a:ext cx="57" cy="12"/>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6" y="5"/>
                        <a:pt x="23" y="4"/>
                      </a:cubicBezTo>
                      <a:cubicBezTo>
                        <a:pt x="24" y="4"/>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4" name="Rectangle 104"/>
                <p:cNvSpPr>
                  <a:spLocks noChangeAspect="1" noChangeArrowheads="1"/>
                </p:cNvSpPr>
                <p:nvPr/>
              </p:nvSpPr>
              <p:spPr bwMode="auto">
                <a:xfrm>
                  <a:off x="2596" y="2787"/>
                  <a:ext cx="1"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5" name="Freeform 105"/>
                <p:cNvSpPr>
                  <a:spLocks noChangeAspect="1"/>
                </p:cNvSpPr>
                <p:nvPr/>
              </p:nvSpPr>
              <p:spPr bwMode="auto">
                <a:xfrm>
                  <a:off x="2523" y="2742"/>
                  <a:ext cx="92" cy="41"/>
                </a:xfrm>
                <a:custGeom>
                  <a:avLst/>
                  <a:gdLst/>
                  <a:ahLst/>
                  <a:cxnLst>
                    <a:cxn ang="0">
                      <a:pos x="0" y="0"/>
                    </a:cxn>
                    <a:cxn ang="0">
                      <a:pos x="92" y="12"/>
                    </a:cxn>
                    <a:cxn ang="0">
                      <a:pos x="92" y="41"/>
                    </a:cxn>
                    <a:cxn ang="0">
                      <a:pos x="0" y="29"/>
                    </a:cxn>
                    <a:cxn ang="0">
                      <a:pos x="0" y="0"/>
                    </a:cxn>
                  </a:cxnLst>
                  <a:rect l="0" t="0" r="r" b="b"/>
                  <a:pathLst>
                    <a:path w="92" h="41">
                      <a:moveTo>
                        <a:pt x="0" y="0"/>
                      </a:moveTo>
                      <a:lnTo>
                        <a:pt x="92" y="12"/>
                      </a:lnTo>
                      <a:lnTo>
                        <a:pt x="92"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6" name="Freeform 106"/>
                <p:cNvSpPr>
                  <a:spLocks noChangeAspect="1"/>
                </p:cNvSpPr>
                <p:nvPr/>
              </p:nvSpPr>
              <p:spPr bwMode="auto">
                <a:xfrm>
                  <a:off x="2523" y="2745"/>
                  <a:ext cx="16" cy="23"/>
                </a:xfrm>
                <a:custGeom>
                  <a:avLst/>
                  <a:gdLst/>
                  <a:ahLst/>
                  <a:cxnLst>
                    <a:cxn ang="0">
                      <a:pos x="0" y="23"/>
                    </a:cxn>
                    <a:cxn ang="0">
                      <a:pos x="16" y="23"/>
                    </a:cxn>
                    <a:cxn ang="0">
                      <a:pos x="16" y="5"/>
                    </a:cxn>
                    <a:cxn ang="0">
                      <a:pos x="0" y="0"/>
                    </a:cxn>
                    <a:cxn ang="0">
                      <a:pos x="0" y="23"/>
                    </a:cxn>
                  </a:cxnLst>
                  <a:rect l="0" t="0" r="r" b="b"/>
                  <a:pathLst>
                    <a:path w="16" h="23">
                      <a:moveTo>
                        <a:pt x="0" y="23"/>
                      </a:moveTo>
                      <a:lnTo>
                        <a:pt x="16" y="23"/>
                      </a:lnTo>
                      <a:lnTo>
                        <a:pt x="16" y="5"/>
                      </a:lnTo>
                      <a:lnTo>
                        <a:pt x="0" y="0"/>
                      </a:lnTo>
                      <a:lnTo>
                        <a:pt x="0" y="23"/>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7" name="Freeform 107"/>
                <p:cNvSpPr>
                  <a:spLocks noChangeAspect="1"/>
                </p:cNvSpPr>
                <p:nvPr/>
              </p:nvSpPr>
              <p:spPr bwMode="auto">
                <a:xfrm>
                  <a:off x="2539" y="2750"/>
                  <a:ext cx="57" cy="30"/>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8" name="Freeform 108"/>
                <p:cNvSpPr>
                  <a:spLocks noChangeAspect="1"/>
                </p:cNvSpPr>
                <p:nvPr/>
              </p:nvSpPr>
              <p:spPr bwMode="auto">
                <a:xfrm>
                  <a:off x="2523" y="2745"/>
                  <a:ext cx="16" cy="5"/>
                </a:xfrm>
                <a:custGeom>
                  <a:avLst/>
                  <a:gdLst/>
                  <a:ahLst/>
                  <a:cxnLst>
                    <a:cxn ang="0">
                      <a:pos x="0" y="0"/>
                    </a:cxn>
                    <a:cxn ang="0">
                      <a:pos x="0" y="0"/>
                    </a:cxn>
                    <a:cxn ang="0">
                      <a:pos x="16" y="2"/>
                    </a:cxn>
                    <a:cxn ang="0">
                      <a:pos x="16" y="5"/>
                    </a:cxn>
                    <a:cxn ang="0">
                      <a:pos x="0" y="0"/>
                    </a:cxn>
                  </a:cxnLst>
                  <a:rect l="0" t="0" r="r" b="b"/>
                  <a:pathLst>
                    <a:path w="16" h="5">
                      <a:moveTo>
                        <a:pt x="0" y="0"/>
                      </a:moveTo>
                      <a:lnTo>
                        <a:pt x="0" y="0"/>
                      </a:lnTo>
                      <a:lnTo>
                        <a:pt x="16" y="2"/>
                      </a:lnTo>
                      <a:lnTo>
                        <a:pt x="16" y="5"/>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9" name="Freeform 109"/>
                <p:cNvSpPr>
                  <a:spLocks noChangeAspect="1"/>
                </p:cNvSpPr>
                <p:nvPr/>
              </p:nvSpPr>
              <p:spPr bwMode="auto">
                <a:xfrm>
                  <a:off x="2539" y="2747"/>
                  <a:ext cx="57" cy="12"/>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6" y="5"/>
                        <a:pt x="23" y="4"/>
                      </a:cubicBezTo>
                      <a:cubicBezTo>
                        <a:pt x="24" y="5"/>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0" name="Rectangle 110"/>
                <p:cNvSpPr>
                  <a:spLocks noChangeAspect="1" noChangeArrowheads="1"/>
                </p:cNvSpPr>
                <p:nvPr/>
              </p:nvSpPr>
              <p:spPr bwMode="auto">
                <a:xfrm>
                  <a:off x="2596" y="2757"/>
                  <a:ext cx="1"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1" name="Freeform 111"/>
                <p:cNvSpPr>
                  <a:spLocks noChangeAspect="1"/>
                </p:cNvSpPr>
                <p:nvPr/>
              </p:nvSpPr>
              <p:spPr bwMode="auto">
                <a:xfrm>
                  <a:off x="2234" y="2830"/>
                  <a:ext cx="95" cy="38"/>
                </a:xfrm>
                <a:custGeom>
                  <a:avLst/>
                  <a:gdLst/>
                  <a:ahLst/>
                  <a:cxnLst>
                    <a:cxn ang="0">
                      <a:pos x="0" y="0"/>
                    </a:cxn>
                    <a:cxn ang="0">
                      <a:pos x="95" y="9"/>
                    </a:cxn>
                    <a:cxn ang="0">
                      <a:pos x="95" y="38"/>
                    </a:cxn>
                    <a:cxn ang="0">
                      <a:pos x="0" y="28"/>
                    </a:cxn>
                    <a:cxn ang="0">
                      <a:pos x="0" y="0"/>
                    </a:cxn>
                  </a:cxnLst>
                  <a:rect l="0" t="0" r="r" b="b"/>
                  <a:pathLst>
                    <a:path w="95" h="38">
                      <a:moveTo>
                        <a:pt x="0" y="0"/>
                      </a:moveTo>
                      <a:lnTo>
                        <a:pt x="95" y="9"/>
                      </a:lnTo>
                      <a:lnTo>
                        <a:pt x="95"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2" name="Freeform 112"/>
                <p:cNvSpPr>
                  <a:spLocks noChangeAspect="1"/>
                </p:cNvSpPr>
                <p:nvPr/>
              </p:nvSpPr>
              <p:spPr bwMode="auto">
                <a:xfrm>
                  <a:off x="2234" y="2832"/>
                  <a:ext cx="19" cy="24"/>
                </a:xfrm>
                <a:custGeom>
                  <a:avLst/>
                  <a:gdLst/>
                  <a:ahLst/>
                  <a:cxnLst>
                    <a:cxn ang="0">
                      <a:pos x="0" y="22"/>
                    </a:cxn>
                    <a:cxn ang="0">
                      <a:pos x="19" y="24"/>
                    </a:cxn>
                    <a:cxn ang="0">
                      <a:pos x="19" y="3"/>
                    </a:cxn>
                    <a:cxn ang="0">
                      <a:pos x="0" y="0"/>
                    </a:cxn>
                    <a:cxn ang="0">
                      <a:pos x="0" y="22"/>
                    </a:cxn>
                  </a:cxnLst>
                  <a:rect l="0" t="0" r="r" b="b"/>
                  <a:pathLst>
                    <a:path w="19" h="24">
                      <a:moveTo>
                        <a:pt x="0" y="22"/>
                      </a:moveTo>
                      <a:lnTo>
                        <a:pt x="19" y="24"/>
                      </a:lnTo>
                      <a:lnTo>
                        <a:pt x="19"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3" name="Freeform 113"/>
                <p:cNvSpPr>
                  <a:spLocks noChangeAspect="1"/>
                </p:cNvSpPr>
                <p:nvPr/>
              </p:nvSpPr>
              <p:spPr bwMode="auto">
                <a:xfrm>
                  <a:off x="2253" y="2835"/>
                  <a:ext cx="55" cy="33"/>
                </a:xfrm>
                <a:custGeom>
                  <a:avLst/>
                  <a:gdLst/>
                  <a:ahLst/>
                  <a:cxnLst>
                    <a:cxn ang="0">
                      <a:pos x="0" y="9"/>
                    </a:cxn>
                    <a:cxn ang="0">
                      <a:pos x="23" y="7"/>
                    </a:cxn>
                    <a:cxn ang="0">
                      <a:pos x="23" y="4"/>
                    </a:cxn>
                    <a:cxn ang="0">
                      <a:pos x="0" y="0"/>
                    </a:cxn>
                    <a:cxn ang="0">
                      <a:pos x="0" y="9"/>
                    </a:cxn>
                  </a:cxnLst>
                  <a:rect l="0" t="0" r="r" b="b"/>
                  <a:pathLst>
                    <a:path w="23" h="14">
                      <a:moveTo>
                        <a:pt x="0" y="9"/>
                      </a:moveTo>
                      <a:cubicBezTo>
                        <a:pt x="0" y="9"/>
                        <a:pt x="10" y="14"/>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4" name="Freeform 114"/>
                <p:cNvSpPr>
                  <a:spLocks noChangeAspect="1"/>
                </p:cNvSpPr>
                <p:nvPr/>
              </p:nvSpPr>
              <p:spPr bwMode="auto">
                <a:xfrm>
                  <a:off x="2234" y="2832"/>
                  <a:ext cx="19" cy="3"/>
                </a:xfrm>
                <a:custGeom>
                  <a:avLst/>
                  <a:gdLst/>
                  <a:ahLst/>
                  <a:cxnLst>
                    <a:cxn ang="0">
                      <a:pos x="0" y="0"/>
                    </a:cxn>
                    <a:cxn ang="0">
                      <a:pos x="0" y="0"/>
                    </a:cxn>
                    <a:cxn ang="0">
                      <a:pos x="19" y="3"/>
                    </a:cxn>
                    <a:cxn ang="0">
                      <a:pos x="19" y="3"/>
                    </a:cxn>
                    <a:cxn ang="0">
                      <a:pos x="0" y="0"/>
                    </a:cxn>
                  </a:cxnLst>
                  <a:rect l="0" t="0" r="r" b="b"/>
                  <a:pathLst>
                    <a:path w="19" h="3">
                      <a:moveTo>
                        <a:pt x="0" y="0"/>
                      </a:moveTo>
                      <a:lnTo>
                        <a:pt x="0" y="0"/>
                      </a:lnTo>
                      <a:lnTo>
                        <a:pt x="19" y="3"/>
                      </a:lnTo>
                      <a:lnTo>
                        <a:pt x="19" y="3"/>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5" name="Freeform 115"/>
                <p:cNvSpPr>
                  <a:spLocks noChangeAspect="1"/>
                </p:cNvSpPr>
                <p:nvPr/>
              </p:nvSpPr>
              <p:spPr bwMode="auto">
                <a:xfrm>
                  <a:off x="2253" y="2835"/>
                  <a:ext cx="55" cy="11"/>
                </a:xfrm>
                <a:custGeom>
                  <a:avLst/>
                  <a:gdLst/>
                  <a:ahLst/>
                  <a:cxnLst>
                    <a:cxn ang="0">
                      <a:pos x="0" y="0"/>
                    </a:cxn>
                    <a:cxn ang="0">
                      <a:pos x="23" y="4"/>
                    </a:cxn>
                    <a:cxn ang="0">
                      <a:pos x="23" y="4"/>
                    </a:cxn>
                    <a:cxn ang="0">
                      <a:pos x="6" y="3"/>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6" name="Rectangle 116"/>
                <p:cNvSpPr>
                  <a:spLocks noChangeAspect="1" noChangeArrowheads="1"/>
                </p:cNvSpPr>
                <p:nvPr/>
              </p:nvSpPr>
              <p:spPr bwMode="auto">
                <a:xfrm>
                  <a:off x="2308" y="2844"/>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7" name="Freeform 117"/>
                <p:cNvSpPr>
                  <a:spLocks noChangeAspect="1"/>
                </p:cNvSpPr>
                <p:nvPr/>
              </p:nvSpPr>
              <p:spPr bwMode="auto">
                <a:xfrm>
                  <a:off x="2234" y="2799"/>
                  <a:ext cx="95" cy="38"/>
                </a:xfrm>
                <a:custGeom>
                  <a:avLst/>
                  <a:gdLst/>
                  <a:ahLst/>
                  <a:cxnLst>
                    <a:cxn ang="0">
                      <a:pos x="0" y="0"/>
                    </a:cxn>
                    <a:cxn ang="0">
                      <a:pos x="95" y="12"/>
                    </a:cxn>
                    <a:cxn ang="0">
                      <a:pos x="95" y="38"/>
                    </a:cxn>
                    <a:cxn ang="0">
                      <a:pos x="0" y="29"/>
                    </a:cxn>
                    <a:cxn ang="0">
                      <a:pos x="0" y="0"/>
                    </a:cxn>
                  </a:cxnLst>
                  <a:rect l="0" t="0" r="r" b="b"/>
                  <a:pathLst>
                    <a:path w="95" h="38">
                      <a:moveTo>
                        <a:pt x="0" y="0"/>
                      </a:moveTo>
                      <a:lnTo>
                        <a:pt x="95" y="12"/>
                      </a:lnTo>
                      <a:lnTo>
                        <a:pt x="95"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8" name="Freeform 118"/>
                <p:cNvSpPr>
                  <a:spLocks noChangeAspect="1"/>
                </p:cNvSpPr>
                <p:nvPr/>
              </p:nvSpPr>
              <p:spPr bwMode="auto">
                <a:xfrm>
                  <a:off x="2234" y="2802"/>
                  <a:ext cx="19" cy="23"/>
                </a:xfrm>
                <a:custGeom>
                  <a:avLst/>
                  <a:gdLst/>
                  <a:ahLst/>
                  <a:cxnLst>
                    <a:cxn ang="0">
                      <a:pos x="0" y="21"/>
                    </a:cxn>
                    <a:cxn ang="0">
                      <a:pos x="19" y="23"/>
                    </a:cxn>
                    <a:cxn ang="0">
                      <a:pos x="19" y="4"/>
                    </a:cxn>
                    <a:cxn ang="0">
                      <a:pos x="0" y="0"/>
                    </a:cxn>
                    <a:cxn ang="0">
                      <a:pos x="0" y="21"/>
                    </a:cxn>
                  </a:cxnLst>
                  <a:rect l="0" t="0" r="r" b="b"/>
                  <a:pathLst>
                    <a:path w="19" h="23">
                      <a:moveTo>
                        <a:pt x="0" y="21"/>
                      </a:moveTo>
                      <a:lnTo>
                        <a:pt x="19" y="23"/>
                      </a:lnTo>
                      <a:lnTo>
                        <a:pt x="19"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9" name="Freeform 119"/>
                <p:cNvSpPr>
                  <a:spLocks noChangeAspect="1"/>
                </p:cNvSpPr>
                <p:nvPr/>
              </p:nvSpPr>
              <p:spPr bwMode="auto">
                <a:xfrm>
                  <a:off x="2253" y="2806"/>
                  <a:ext cx="55"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0" name="Freeform 120"/>
                <p:cNvSpPr>
                  <a:spLocks noChangeAspect="1"/>
                </p:cNvSpPr>
                <p:nvPr/>
              </p:nvSpPr>
              <p:spPr bwMode="auto">
                <a:xfrm>
                  <a:off x="2234" y="2802"/>
                  <a:ext cx="19" cy="4"/>
                </a:xfrm>
                <a:custGeom>
                  <a:avLst/>
                  <a:gdLst/>
                  <a:ahLst/>
                  <a:cxnLst>
                    <a:cxn ang="0">
                      <a:pos x="0" y="0"/>
                    </a:cxn>
                    <a:cxn ang="0">
                      <a:pos x="0" y="0"/>
                    </a:cxn>
                    <a:cxn ang="0">
                      <a:pos x="19" y="2"/>
                    </a:cxn>
                    <a:cxn ang="0">
                      <a:pos x="19" y="4"/>
                    </a:cxn>
                    <a:cxn ang="0">
                      <a:pos x="0" y="0"/>
                    </a:cxn>
                  </a:cxnLst>
                  <a:rect l="0" t="0" r="r" b="b"/>
                  <a:pathLst>
                    <a:path w="19" h="4">
                      <a:moveTo>
                        <a:pt x="0" y="0"/>
                      </a:moveTo>
                      <a:lnTo>
                        <a:pt x="0" y="0"/>
                      </a:lnTo>
                      <a:lnTo>
                        <a:pt x="19" y="2"/>
                      </a:lnTo>
                      <a:lnTo>
                        <a:pt x="19"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1" name="Freeform 121"/>
                <p:cNvSpPr>
                  <a:spLocks noChangeAspect="1"/>
                </p:cNvSpPr>
                <p:nvPr/>
              </p:nvSpPr>
              <p:spPr bwMode="auto">
                <a:xfrm>
                  <a:off x="2253" y="2804"/>
                  <a:ext cx="55"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2" name="Rectangle 122"/>
                <p:cNvSpPr>
                  <a:spLocks noChangeAspect="1" noChangeArrowheads="1"/>
                </p:cNvSpPr>
                <p:nvPr/>
              </p:nvSpPr>
              <p:spPr bwMode="auto">
                <a:xfrm>
                  <a:off x="2308" y="2813"/>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3" name="Freeform 123"/>
                <p:cNvSpPr>
                  <a:spLocks noChangeAspect="1"/>
                </p:cNvSpPr>
                <p:nvPr/>
              </p:nvSpPr>
              <p:spPr bwMode="auto">
                <a:xfrm>
                  <a:off x="2234" y="2768"/>
                  <a:ext cx="95" cy="41"/>
                </a:xfrm>
                <a:custGeom>
                  <a:avLst/>
                  <a:gdLst/>
                  <a:ahLst/>
                  <a:cxnLst>
                    <a:cxn ang="0">
                      <a:pos x="0" y="0"/>
                    </a:cxn>
                    <a:cxn ang="0">
                      <a:pos x="95" y="12"/>
                    </a:cxn>
                    <a:cxn ang="0">
                      <a:pos x="95" y="41"/>
                    </a:cxn>
                    <a:cxn ang="0">
                      <a:pos x="0" y="29"/>
                    </a:cxn>
                    <a:cxn ang="0">
                      <a:pos x="0" y="0"/>
                    </a:cxn>
                  </a:cxnLst>
                  <a:rect l="0" t="0" r="r" b="b"/>
                  <a:pathLst>
                    <a:path w="95" h="41">
                      <a:moveTo>
                        <a:pt x="0" y="0"/>
                      </a:moveTo>
                      <a:lnTo>
                        <a:pt x="95" y="12"/>
                      </a:lnTo>
                      <a:lnTo>
                        <a:pt x="95"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4" name="Freeform 124"/>
                <p:cNvSpPr>
                  <a:spLocks noChangeAspect="1"/>
                </p:cNvSpPr>
                <p:nvPr/>
              </p:nvSpPr>
              <p:spPr bwMode="auto">
                <a:xfrm>
                  <a:off x="2234" y="2773"/>
                  <a:ext cx="19" cy="21"/>
                </a:xfrm>
                <a:custGeom>
                  <a:avLst/>
                  <a:gdLst/>
                  <a:ahLst/>
                  <a:cxnLst>
                    <a:cxn ang="0">
                      <a:pos x="0" y="21"/>
                    </a:cxn>
                    <a:cxn ang="0">
                      <a:pos x="19" y="21"/>
                    </a:cxn>
                    <a:cxn ang="0">
                      <a:pos x="19" y="3"/>
                    </a:cxn>
                    <a:cxn ang="0">
                      <a:pos x="0" y="0"/>
                    </a:cxn>
                    <a:cxn ang="0">
                      <a:pos x="0" y="21"/>
                    </a:cxn>
                  </a:cxnLst>
                  <a:rect l="0" t="0" r="r" b="b"/>
                  <a:pathLst>
                    <a:path w="19" h="21">
                      <a:moveTo>
                        <a:pt x="0" y="21"/>
                      </a:moveTo>
                      <a:lnTo>
                        <a:pt x="19" y="21"/>
                      </a:lnTo>
                      <a:lnTo>
                        <a:pt x="19" y="3"/>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5" name="Freeform 125"/>
                <p:cNvSpPr>
                  <a:spLocks noChangeAspect="1"/>
                </p:cNvSpPr>
                <p:nvPr/>
              </p:nvSpPr>
              <p:spPr bwMode="auto">
                <a:xfrm>
                  <a:off x="2253" y="2776"/>
                  <a:ext cx="55" cy="30"/>
                </a:xfrm>
                <a:custGeom>
                  <a:avLst/>
                  <a:gdLst/>
                  <a:ahLst/>
                  <a:cxnLst>
                    <a:cxn ang="0">
                      <a:pos x="0" y="8"/>
                    </a:cxn>
                    <a:cxn ang="0">
                      <a:pos x="23" y="7"/>
                    </a:cxn>
                    <a:cxn ang="0">
                      <a:pos x="23" y="3"/>
                    </a:cxn>
                    <a:cxn ang="0">
                      <a:pos x="0" y="0"/>
                    </a:cxn>
                    <a:cxn ang="0">
                      <a:pos x="0" y="8"/>
                    </a:cxn>
                  </a:cxnLst>
                  <a:rect l="0" t="0" r="r" b="b"/>
                  <a:pathLst>
                    <a:path w="23" h="13">
                      <a:moveTo>
                        <a:pt x="0" y="8"/>
                      </a:moveTo>
                      <a:cubicBezTo>
                        <a:pt x="0" y="8"/>
                        <a:pt x="10" y="13"/>
                        <a:pt x="23" y="7"/>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6" name="Freeform 126"/>
                <p:cNvSpPr>
                  <a:spLocks noChangeAspect="1"/>
                </p:cNvSpPr>
                <p:nvPr/>
              </p:nvSpPr>
              <p:spPr bwMode="auto">
                <a:xfrm>
                  <a:off x="2234" y="2771"/>
                  <a:ext cx="19" cy="5"/>
                </a:xfrm>
                <a:custGeom>
                  <a:avLst/>
                  <a:gdLst/>
                  <a:ahLst/>
                  <a:cxnLst>
                    <a:cxn ang="0">
                      <a:pos x="0" y="2"/>
                    </a:cxn>
                    <a:cxn ang="0">
                      <a:pos x="0" y="0"/>
                    </a:cxn>
                    <a:cxn ang="0">
                      <a:pos x="19" y="2"/>
                    </a:cxn>
                    <a:cxn ang="0">
                      <a:pos x="19" y="5"/>
                    </a:cxn>
                    <a:cxn ang="0">
                      <a:pos x="0" y="2"/>
                    </a:cxn>
                  </a:cxnLst>
                  <a:rect l="0" t="0" r="r" b="b"/>
                  <a:pathLst>
                    <a:path w="19" h="5">
                      <a:moveTo>
                        <a:pt x="0" y="2"/>
                      </a:moveTo>
                      <a:lnTo>
                        <a:pt x="0" y="0"/>
                      </a:lnTo>
                      <a:lnTo>
                        <a:pt x="19" y="2"/>
                      </a:lnTo>
                      <a:lnTo>
                        <a:pt x="19"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7" name="Freeform 127"/>
                <p:cNvSpPr>
                  <a:spLocks noChangeAspect="1"/>
                </p:cNvSpPr>
                <p:nvPr/>
              </p:nvSpPr>
              <p:spPr bwMode="auto">
                <a:xfrm>
                  <a:off x="2253" y="2773"/>
                  <a:ext cx="55" cy="12"/>
                </a:xfrm>
                <a:custGeom>
                  <a:avLst/>
                  <a:gdLst/>
                  <a:ahLst/>
                  <a:cxnLst>
                    <a:cxn ang="0">
                      <a:pos x="0" y="0"/>
                    </a:cxn>
                    <a:cxn ang="0">
                      <a:pos x="23" y="4"/>
                    </a:cxn>
                    <a:cxn ang="0">
                      <a:pos x="23" y="4"/>
                    </a:cxn>
                    <a:cxn ang="0">
                      <a:pos x="6" y="4"/>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6"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8" name="Freeform 128"/>
                <p:cNvSpPr>
                  <a:spLocks noChangeAspect="1"/>
                </p:cNvSpPr>
                <p:nvPr/>
              </p:nvSpPr>
              <p:spPr bwMode="auto">
                <a:xfrm>
                  <a:off x="2308" y="2785"/>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9" name="Freeform 129"/>
                <p:cNvSpPr>
                  <a:spLocks noChangeAspect="1"/>
                </p:cNvSpPr>
                <p:nvPr/>
              </p:nvSpPr>
              <p:spPr bwMode="auto">
                <a:xfrm>
                  <a:off x="2234" y="2740"/>
                  <a:ext cx="95" cy="38"/>
                </a:xfrm>
                <a:custGeom>
                  <a:avLst/>
                  <a:gdLst/>
                  <a:ahLst/>
                  <a:cxnLst>
                    <a:cxn ang="0">
                      <a:pos x="0" y="0"/>
                    </a:cxn>
                    <a:cxn ang="0">
                      <a:pos x="95" y="10"/>
                    </a:cxn>
                    <a:cxn ang="0">
                      <a:pos x="95" y="38"/>
                    </a:cxn>
                    <a:cxn ang="0">
                      <a:pos x="0" y="26"/>
                    </a:cxn>
                    <a:cxn ang="0">
                      <a:pos x="0" y="0"/>
                    </a:cxn>
                  </a:cxnLst>
                  <a:rect l="0" t="0" r="r" b="b"/>
                  <a:pathLst>
                    <a:path w="95" h="38">
                      <a:moveTo>
                        <a:pt x="0" y="0"/>
                      </a:moveTo>
                      <a:lnTo>
                        <a:pt x="95" y="10"/>
                      </a:lnTo>
                      <a:lnTo>
                        <a:pt x="95"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0" name="Freeform 130"/>
                <p:cNvSpPr>
                  <a:spLocks noChangeAspect="1"/>
                </p:cNvSpPr>
                <p:nvPr/>
              </p:nvSpPr>
              <p:spPr bwMode="auto">
                <a:xfrm>
                  <a:off x="2234" y="2742"/>
                  <a:ext cx="19" cy="24"/>
                </a:xfrm>
                <a:custGeom>
                  <a:avLst/>
                  <a:gdLst/>
                  <a:ahLst/>
                  <a:cxnLst>
                    <a:cxn ang="0">
                      <a:pos x="0" y="22"/>
                    </a:cxn>
                    <a:cxn ang="0">
                      <a:pos x="19" y="24"/>
                    </a:cxn>
                    <a:cxn ang="0">
                      <a:pos x="17" y="3"/>
                    </a:cxn>
                    <a:cxn ang="0">
                      <a:pos x="0" y="0"/>
                    </a:cxn>
                    <a:cxn ang="0">
                      <a:pos x="0" y="22"/>
                    </a:cxn>
                  </a:cxnLst>
                  <a:rect l="0" t="0" r="r" b="b"/>
                  <a:pathLst>
                    <a:path w="19" h="24">
                      <a:moveTo>
                        <a:pt x="0" y="22"/>
                      </a:moveTo>
                      <a:lnTo>
                        <a:pt x="19" y="24"/>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1" name="Freeform 131"/>
                <p:cNvSpPr>
                  <a:spLocks noChangeAspect="1"/>
                </p:cNvSpPr>
                <p:nvPr/>
              </p:nvSpPr>
              <p:spPr bwMode="auto">
                <a:xfrm>
                  <a:off x="2251" y="2745"/>
                  <a:ext cx="57" cy="31"/>
                </a:xfrm>
                <a:custGeom>
                  <a:avLst/>
                  <a:gdLst/>
                  <a:ahLst/>
                  <a:cxnLst>
                    <a:cxn ang="0">
                      <a:pos x="1" y="9"/>
                    </a:cxn>
                    <a:cxn ang="0">
                      <a:pos x="24" y="7"/>
                    </a:cxn>
                    <a:cxn ang="0">
                      <a:pos x="24" y="4"/>
                    </a:cxn>
                    <a:cxn ang="0">
                      <a:pos x="0" y="0"/>
                    </a:cxn>
                    <a:cxn ang="0">
                      <a:pos x="1" y="9"/>
                    </a:cxn>
                  </a:cxnLst>
                  <a:rect l="0" t="0" r="r" b="b"/>
                  <a:pathLst>
                    <a:path w="24" h="13">
                      <a:moveTo>
                        <a:pt x="1" y="9"/>
                      </a:moveTo>
                      <a:cubicBezTo>
                        <a:pt x="1" y="9"/>
                        <a:pt x="11" y="13"/>
                        <a:pt x="24" y="7"/>
                      </a:cubicBezTo>
                      <a:cubicBezTo>
                        <a:pt x="24" y="4"/>
                        <a:pt x="24" y="4"/>
                        <a:pt x="24" y="4"/>
                      </a:cubicBezTo>
                      <a:cubicBezTo>
                        <a:pt x="24" y="4"/>
                        <a:pt x="6" y="5"/>
                        <a:pt x="0" y="0"/>
                      </a:cubicBezTo>
                      <a:cubicBezTo>
                        <a:pt x="1" y="6"/>
                        <a:pt x="1" y="9"/>
                        <a:pt x="1"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2" name="Freeform 132"/>
                <p:cNvSpPr>
                  <a:spLocks noChangeAspect="1"/>
                </p:cNvSpPr>
                <p:nvPr/>
              </p:nvSpPr>
              <p:spPr bwMode="auto">
                <a:xfrm>
                  <a:off x="2234" y="2740"/>
                  <a:ext cx="19" cy="5"/>
                </a:xfrm>
                <a:custGeom>
                  <a:avLst/>
                  <a:gdLst/>
                  <a:ahLst/>
                  <a:cxnLst>
                    <a:cxn ang="0">
                      <a:pos x="0" y="2"/>
                    </a:cxn>
                    <a:cxn ang="0">
                      <a:pos x="0" y="0"/>
                    </a:cxn>
                    <a:cxn ang="0">
                      <a:pos x="19" y="5"/>
                    </a:cxn>
                    <a:cxn ang="0">
                      <a:pos x="17" y="5"/>
                    </a:cxn>
                    <a:cxn ang="0">
                      <a:pos x="0" y="2"/>
                    </a:cxn>
                  </a:cxnLst>
                  <a:rect l="0" t="0" r="r" b="b"/>
                  <a:pathLst>
                    <a:path w="19" h="5">
                      <a:moveTo>
                        <a:pt x="0" y="2"/>
                      </a:moveTo>
                      <a:lnTo>
                        <a:pt x="0" y="0"/>
                      </a:lnTo>
                      <a:lnTo>
                        <a:pt x="19" y="5"/>
                      </a:lnTo>
                      <a:lnTo>
                        <a:pt x="17"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3" name="Freeform 133"/>
                <p:cNvSpPr>
                  <a:spLocks noChangeAspect="1"/>
                </p:cNvSpPr>
                <p:nvPr/>
              </p:nvSpPr>
              <p:spPr bwMode="auto">
                <a:xfrm>
                  <a:off x="2251" y="2745"/>
                  <a:ext cx="57" cy="9"/>
                </a:xfrm>
                <a:custGeom>
                  <a:avLst/>
                  <a:gdLst/>
                  <a:ahLst/>
                  <a:cxnLst>
                    <a:cxn ang="0">
                      <a:pos x="1" y="0"/>
                    </a:cxn>
                    <a:cxn ang="0">
                      <a:pos x="24" y="3"/>
                    </a:cxn>
                    <a:cxn ang="0">
                      <a:pos x="24" y="4"/>
                    </a:cxn>
                    <a:cxn ang="0">
                      <a:pos x="7" y="3"/>
                    </a:cxn>
                    <a:cxn ang="0">
                      <a:pos x="0" y="0"/>
                    </a:cxn>
                    <a:cxn ang="0">
                      <a:pos x="1" y="0"/>
                    </a:cxn>
                  </a:cxnLst>
                  <a:rect l="0" t="0" r="r" b="b"/>
                  <a:pathLst>
                    <a:path w="24" h="4">
                      <a:moveTo>
                        <a:pt x="1" y="0"/>
                      </a:moveTo>
                      <a:cubicBezTo>
                        <a:pt x="1" y="0"/>
                        <a:pt x="7" y="4"/>
                        <a:pt x="24" y="3"/>
                      </a:cubicBezTo>
                      <a:cubicBezTo>
                        <a:pt x="24" y="4"/>
                        <a:pt x="24" y="4"/>
                        <a:pt x="24" y="4"/>
                      </a:cubicBezTo>
                      <a:cubicBezTo>
                        <a:pt x="24" y="4"/>
                        <a:pt x="14" y="4"/>
                        <a:pt x="7" y="3"/>
                      </a:cubicBezTo>
                      <a:cubicBezTo>
                        <a:pt x="1" y="1"/>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4" name="Freeform 134"/>
                <p:cNvSpPr>
                  <a:spLocks noChangeAspect="1"/>
                </p:cNvSpPr>
                <p:nvPr/>
              </p:nvSpPr>
              <p:spPr bwMode="auto">
                <a:xfrm>
                  <a:off x="2308" y="2754"/>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5" name="Freeform 135"/>
                <p:cNvSpPr>
                  <a:spLocks noChangeAspect="1"/>
                </p:cNvSpPr>
                <p:nvPr/>
              </p:nvSpPr>
              <p:spPr bwMode="auto">
                <a:xfrm>
                  <a:off x="2234" y="2709"/>
                  <a:ext cx="95" cy="38"/>
                </a:xfrm>
                <a:custGeom>
                  <a:avLst/>
                  <a:gdLst/>
                  <a:ahLst/>
                  <a:cxnLst>
                    <a:cxn ang="0">
                      <a:pos x="0" y="0"/>
                    </a:cxn>
                    <a:cxn ang="0">
                      <a:pos x="95" y="10"/>
                    </a:cxn>
                    <a:cxn ang="0">
                      <a:pos x="92" y="38"/>
                    </a:cxn>
                    <a:cxn ang="0">
                      <a:pos x="0" y="29"/>
                    </a:cxn>
                    <a:cxn ang="0">
                      <a:pos x="0" y="0"/>
                    </a:cxn>
                  </a:cxnLst>
                  <a:rect l="0" t="0" r="r" b="b"/>
                  <a:pathLst>
                    <a:path w="95" h="38">
                      <a:moveTo>
                        <a:pt x="0" y="0"/>
                      </a:moveTo>
                      <a:lnTo>
                        <a:pt x="95" y="10"/>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6" name="Freeform 136"/>
                <p:cNvSpPr>
                  <a:spLocks noChangeAspect="1"/>
                </p:cNvSpPr>
                <p:nvPr/>
              </p:nvSpPr>
              <p:spPr bwMode="auto">
                <a:xfrm>
                  <a:off x="2234" y="2712"/>
                  <a:ext cx="17" cy="23"/>
                </a:xfrm>
                <a:custGeom>
                  <a:avLst/>
                  <a:gdLst/>
                  <a:ahLst/>
                  <a:cxnLst>
                    <a:cxn ang="0">
                      <a:pos x="0" y="21"/>
                    </a:cxn>
                    <a:cxn ang="0">
                      <a:pos x="17" y="23"/>
                    </a:cxn>
                    <a:cxn ang="0">
                      <a:pos x="17" y="2"/>
                    </a:cxn>
                    <a:cxn ang="0">
                      <a:pos x="0" y="0"/>
                    </a:cxn>
                    <a:cxn ang="0">
                      <a:pos x="0" y="21"/>
                    </a:cxn>
                  </a:cxnLst>
                  <a:rect l="0" t="0" r="r" b="b"/>
                  <a:pathLst>
                    <a:path w="17" h="23">
                      <a:moveTo>
                        <a:pt x="0" y="21"/>
                      </a:moveTo>
                      <a:lnTo>
                        <a:pt x="17" y="23"/>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7" name="Freeform 137"/>
                <p:cNvSpPr>
                  <a:spLocks noChangeAspect="1"/>
                </p:cNvSpPr>
                <p:nvPr/>
              </p:nvSpPr>
              <p:spPr bwMode="auto">
                <a:xfrm>
                  <a:off x="2251" y="2714"/>
                  <a:ext cx="57" cy="31"/>
                </a:xfrm>
                <a:custGeom>
                  <a:avLst/>
                  <a:gdLst/>
                  <a:ahLst/>
                  <a:cxnLst>
                    <a:cxn ang="0">
                      <a:pos x="0" y="9"/>
                    </a:cxn>
                    <a:cxn ang="0">
                      <a:pos x="24" y="7"/>
                    </a:cxn>
                    <a:cxn ang="0">
                      <a:pos x="24" y="4"/>
                    </a:cxn>
                    <a:cxn ang="0">
                      <a:pos x="0" y="0"/>
                    </a:cxn>
                    <a:cxn ang="0">
                      <a:pos x="0" y="9"/>
                    </a:cxn>
                  </a:cxnLst>
                  <a:rect l="0" t="0" r="r" b="b"/>
                  <a:pathLst>
                    <a:path w="24" h="13">
                      <a:moveTo>
                        <a:pt x="0" y="9"/>
                      </a:moveTo>
                      <a:cubicBezTo>
                        <a:pt x="0" y="9"/>
                        <a:pt x="11" y="13"/>
                        <a:pt x="24" y="7"/>
                      </a:cubicBezTo>
                      <a:cubicBezTo>
                        <a:pt x="24" y="4"/>
                        <a:pt x="24" y="4"/>
                        <a:pt x="24" y="4"/>
                      </a:cubicBezTo>
                      <a:cubicBezTo>
                        <a:pt x="24"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8" name="Freeform 138"/>
                <p:cNvSpPr>
                  <a:spLocks noChangeAspect="1"/>
                </p:cNvSpPr>
                <p:nvPr/>
              </p:nvSpPr>
              <p:spPr bwMode="auto">
                <a:xfrm>
                  <a:off x="2234" y="2712"/>
                  <a:ext cx="19" cy="2"/>
                </a:xfrm>
                <a:custGeom>
                  <a:avLst/>
                  <a:gdLst/>
                  <a:ahLst/>
                  <a:cxnLst>
                    <a:cxn ang="0">
                      <a:pos x="0" y="0"/>
                    </a:cxn>
                    <a:cxn ang="0">
                      <a:pos x="0" y="0"/>
                    </a:cxn>
                    <a:cxn ang="0">
                      <a:pos x="19" y="2"/>
                    </a:cxn>
                    <a:cxn ang="0">
                      <a:pos x="17" y="2"/>
                    </a:cxn>
                    <a:cxn ang="0">
                      <a:pos x="0" y="0"/>
                    </a:cxn>
                  </a:cxnLst>
                  <a:rect l="0" t="0" r="r" b="b"/>
                  <a:pathLst>
                    <a:path w="19" h="2">
                      <a:moveTo>
                        <a:pt x="0" y="0"/>
                      </a:moveTo>
                      <a:lnTo>
                        <a:pt x="0" y="0"/>
                      </a:lnTo>
                      <a:lnTo>
                        <a:pt x="19" y="2"/>
                      </a:lnTo>
                      <a:lnTo>
                        <a:pt x="17" y="2"/>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9" name="Freeform 139"/>
                <p:cNvSpPr>
                  <a:spLocks noChangeAspect="1"/>
                </p:cNvSpPr>
                <p:nvPr/>
              </p:nvSpPr>
              <p:spPr bwMode="auto">
                <a:xfrm>
                  <a:off x="2251" y="2714"/>
                  <a:ext cx="57" cy="12"/>
                </a:xfrm>
                <a:custGeom>
                  <a:avLst/>
                  <a:gdLst/>
                  <a:ahLst/>
                  <a:cxnLst>
                    <a:cxn ang="0">
                      <a:pos x="1" y="0"/>
                    </a:cxn>
                    <a:cxn ang="0">
                      <a:pos x="24" y="4"/>
                    </a:cxn>
                    <a:cxn ang="0">
                      <a:pos x="24" y="4"/>
                    </a:cxn>
                    <a:cxn ang="0">
                      <a:pos x="7" y="3"/>
                    </a:cxn>
                    <a:cxn ang="0">
                      <a:pos x="0" y="0"/>
                    </a:cxn>
                    <a:cxn ang="0">
                      <a:pos x="1" y="0"/>
                    </a:cxn>
                  </a:cxnLst>
                  <a:rect l="0" t="0" r="r" b="b"/>
                  <a:pathLst>
                    <a:path w="24" h="5">
                      <a:moveTo>
                        <a:pt x="1" y="0"/>
                      </a:moveTo>
                      <a:cubicBezTo>
                        <a:pt x="1" y="0"/>
                        <a:pt x="7" y="5"/>
                        <a:pt x="24" y="4"/>
                      </a:cubicBezTo>
                      <a:cubicBezTo>
                        <a:pt x="24" y="4"/>
                        <a:pt x="24" y="4"/>
                        <a:pt x="24" y="4"/>
                      </a:cubicBezTo>
                      <a:cubicBezTo>
                        <a:pt x="24" y="4"/>
                        <a:pt x="14" y="5"/>
                        <a:pt x="7" y="3"/>
                      </a:cubicBezTo>
                      <a:cubicBezTo>
                        <a:pt x="1" y="2"/>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0" name="Rectangle 140"/>
                <p:cNvSpPr>
                  <a:spLocks noChangeAspect="1" noChangeArrowheads="1"/>
                </p:cNvSpPr>
                <p:nvPr/>
              </p:nvSpPr>
              <p:spPr bwMode="auto">
                <a:xfrm>
                  <a:off x="2308" y="2724"/>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1" name="Freeform 141"/>
                <p:cNvSpPr>
                  <a:spLocks noChangeAspect="1"/>
                </p:cNvSpPr>
                <p:nvPr/>
              </p:nvSpPr>
              <p:spPr bwMode="auto">
                <a:xfrm>
                  <a:off x="2331" y="2842"/>
                  <a:ext cx="92" cy="37"/>
                </a:xfrm>
                <a:custGeom>
                  <a:avLst/>
                  <a:gdLst/>
                  <a:ahLst/>
                  <a:cxnLst>
                    <a:cxn ang="0">
                      <a:pos x="0" y="0"/>
                    </a:cxn>
                    <a:cxn ang="0">
                      <a:pos x="92" y="9"/>
                    </a:cxn>
                    <a:cxn ang="0">
                      <a:pos x="92" y="37"/>
                    </a:cxn>
                    <a:cxn ang="0">
                      <a:pos x="0" y="26"/>
                    </a:cxn>
                    <a:cxn ang="0">
                      <a:pos x="0" y="0"/>
                    </a:cxn>
                  </a:cxnLst>
                  <a:rect l="0" t="0" r="r" b="b"/>
                  <a:pathLst>
                    <a:path w="92" h="37">
                      <a:moveTo>
                        <a:pt x="0" y="0"/>
                      </a:moveTo>
                      <a:lnTo>
                        <a:pt x="92" y="9"/>
                      </a:lnTo>
                      <a:lnTo>
                        <a:pt x="92" y="37"/>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2" name="Freeform 142"/>
                <p:cNvSpPr>
                  <a:spLocks noChangeAspect="1"/>
                </p:cNvSpPr>
                <p:nvPr/>
              </p:nvSpPr>
              <p:spPr bwMode="auto">
                <a:xfrm>
                  <a:off x="2331" y="2844"/>
                  <a:ext cx="17" cy="24"/>
                </a:xfrm>
                <a:custGeom>
                  <a:avLst/>
                  <a:gdLst/>
                  <a:ahLst/>
                  <a:cxnLst>
                    <a:cxn ang="0">
                      <a:pos x="0" y="21"/>
                    </a:cxn>
                    <a:cxn ang="0">
                      <a:pos x="17" y="24"/>
                    </a:cxn>
                    <a:cxn ang="0">
                      <a:pos x="17" y="2"/>
                    </a:cxn>
                    <a:cxn ang="0">
                      <a:pos x="0" y="0"/>
                    </a:cxn>
                    <a:cxn ang="0">
                      <a:pos x="0" y="21"/>
                    </a:cxn>
                  </a:cxnLst>
                  <a:rect l="0" t="0" r="r" b="b"/>
                  <a:pathLst>
                    <a:path w="17" h="24">
                      <a:moveTo>
                        <a:pt x="0" y="21"/>
                      </a:moveTo>
                      <a:lnTo>
                        <a:pt x="17" y="24"/>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3" name="Freeform 143"/>
                <p:cNvSpPr>
                  <a:spLocks noChangeAspect="1"/>
                </p:cNvSpPr>
                <p:nvPr/>
              </p:nvSpPr>
              <p:spPr bwMode="auto">
                <a:xfrm>
                  <a:off x="2348" y="2846"/>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4" name="Freeform 144"/>
                <p:cNvSpPr>
                  <a:spLocks noChangeAspect="1"/>
                </p:cNvSpPr>
                <p:nvPr/>
              </p:nvSpPr>
              <p:spPr bwMode="auto">
                <a:xfrm>
                  <a:off x="2331" y="2842"/>
                  <a:ext cx="17" cy="4"/>
                </a:xfrm>
                <a:custGeom>
                  <a:avLst/>
                  <a:gdLst/>
                  <a:ahLst/>
                  <a:cxnLst>
                    <a:cxn ang="0">
                      <a:pos x="0" y="2"/>
                    </a:cxn>
                    <a:cxn ang="0">
                      <a:pos x="0" y="0"/>
                    </a:cxn>
                    <a:cxn ang="0">
                      <a:pos x="17" y="4"/>
                    </a:cxn>
                    <a:cxn ang="0">
                      <a:pos x="17" y="4"/>
                    </a:cxn>
                    <a:cxn ang="0">
                      <a:pos x="0" y="2"/>
                    </a:cxn>
                  </a:cxnLst>
                  <a:rect l="0" t="0" r="r" b="b"/>
                  <a:pathLst>
                    <a:path w="17" h="4">
                      <a:moveTo>
                        <a:pt x="0" y="2"/>
                      </a:moveTo>
                      <a:lnTo>
                        <a:pt x="0" y="0"/>
                      </a:lnTo>
                      <a:lnTo>
                        <a:pt x="17" y="4"/>
                      </a:lnTo>
                      <a:lnTo>
                        <a:pt x="17"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5" name="Freeform 145"/>
                <p:cNvSpPr>
                  <a:spLocks noChangeAspect="1"/>
                </p:cNvSpPr>
                <p:nvPr/>
              </p:nvSpPr>
              <p:spPr bwMode="auto">
                <a:xfrm>
                  <a:off x="2348" y="2846"/>
                  <a:ext cx="54" cy="10"/>
                </a:xfrm>
                <a:custGeom>
                  <a:avLst/>
                  <a:gdLst/>
                  <a:ahLst/>
                  <a:cxnLst>
                    <a:cxn ang="0">
                      <a:pos x="0" y="0"/>
                    </a:cxn>
                    <a:cxn ang="0">
                      <a:pos x="23" y="3"/>
                    </a:cxn>
                    <a:cxn ang="0">
                      <a:pos x="23" y="4"/>
                    </a:cxn>
                    <a:cxn ang="0">
                      <a:pos x="7" y="3"/>
                    </a:cxn>
                    <a:cxn ang="0">
                      <a:pos x="0" y="0"/>
                    </a:cxn>
                  </a:cxnLst>
                  <a:rect l="0" t="0" r="r" b="b"/>
                  <a:pathLst>
                    <a:path w="23" h="4">
                      <a:moveTo>
                        <a:pt x="0" y="0"/>
                      </a:moveTo>
                      <a:cubicBezTo>
                        <a:pt x="0" y="0"/>
                        <a:pt x="6" y="4"/>
                        <a:pt x="23" y="3"/>
                      </a:cubicBezTo>
                      <a:cubicBezTo>
                        <a:pt x="23" y="4"/>
                        <a:pt x="23" y="4"/>
                        <a:pt x="23" y="4"/>
                      </a:cubicBezTo>
                      <a:cubicBezTo>
                        <a:pt x="23" y="4"/>
                        <a:pt x="13"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6" name="Rectangle 146"/>
                <p:cNvSpPr>
                  <a:spLocks noChangeAspect="1" noChangeArrowheads="1"/>
                </p:cNvSpPr>
                <p:nvPr/>
              </p:nvSpPr>
              <p:spPr bwMode="auto">
                <a:xfrm>
                  <a:off x="2402" y="285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7" name="Freeform 147"/>
                <p:cNvSpPr>
                  <a:spLocks noChangeAspect="1"/>
                </p:cNvSpPr>
                <p:nvPr/>
              </p:nvSpPr>
              <p:spPr bwMode="auto">
                <a:xfrm>
                  <a:off x="2331" y="2811"/>
                  <a:ext cx="92" cy="38"/>
                </a:xfrm>
                <a:custGeom>
                  <a:avLst/>
                  <a:gdLst/>
                  <a:ahLst/>
                  <a:cxnLst>
                    <a:cxn ang="0">
                      <a:pos x="0" y="0"/>
                    </a:cxn>
                    <a:cxn ang="0">
                      <a:pos x="92" y="9"/>
                    </a:cxn>
                    <a:cxn ang="0">
                      <a:pos x="92" y="38"/>
                    </a:cxn>
                    <a:cxn ang="0">
                      <a:pos x="0" y="28"/>
                    </a:cxn>
                    <a:cxn ang="0">
                      <a:pos x="0" y="0"/>
                    </a:cxn>
                  </a:cxnLst>
                  <a:rect l="0" t="0" r="r" b="b"/>
                  <a:pathLst>
                    <a:path w="92" h="38">
                      <a:moveTo>
                        <a:pt x="0" y="0"/>
                      </a:moveTo>
                      <a:lnTo>
                        <a:pt x="92" y="9"/>
                      </a:lnTo>
                      <a:lnTo>
                        <a:pt x="92"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8" name="Freeform 148"/>
                <p:cNvSpPr>
                  <a:spLocks noChangeAspect="1"/>
                </p:cNvSpPr>
                <p:nvPr/>
              </p:nvSpPr>
              <p:spPr bwMode="auto">
                <a:xfrm>
                  <a:off x="2331" y="2813"/>
                  <a:ext cx="17" cy="24"/>
                </a:xfrm>
                <a:custGeom>
                  <a:avLst/>
                  <a:gdLst/>
                  <a:ahLst/>
                  <a:cxnLst>
                    <a:cxn ang="0">
                      <a:pos x="0" y="22"/>
                    </a:cxn>
                    <a:cxn ang="0">
                      <a:pos x="17" y="24"/>
                    </a:cxn>
                    <a:cxn ang="0">
                      <a:pos x="17" y="3"/>
                    </a:cxn>
                    <a:cxn ang="0">
                      <a:pos x="0" y="0"/>
                    </a:cxn>
                    <a:cxn ang="0">
                      <a:pos x="0" y="22"/>
                    </a:cxn>
                  </a:cxnLst>
                  <a:rect l="0" t="0" r="r" b="b"/>
                  <a:pathLst>
                    <a:path w="17" h="24">
                      <a:moveTo>
                        <a:pt x="0" y="22"/>
                      </a:moveTo>
                      <a:lnTo>
                        <a:pt x="17" y="24"/>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9" name="Freeform 149"/>
                <p:cNvSpPr>
                  <a:spLocks noChangeAspect="1"/>
                </p:cNvSpPr>
                <p:nvPr/>
              </p:nvSpPr>
              <p:spPr bwMode="auto">
                <a:xfrm>
                  <a:off x="2348" y="2816"/>
                  <a:ext cx="54" cy="33"/>
                </a:xfrm>
                <a:custGeom>
                  <a:avLst/>
                  <a:gdLst/>
                  <a:ahLst/>
                  <a:cxnLst>
                    <a:cxn ang="0">
                      <a:pos x="0" y="9"/>
                    </a:cxn>
                    <a:cxn ang="0">
                      <a:pos x="23" y="7"/>
                    </a:cxn>
                    <a:cxn ang="0">
                      <a:pos x="23" y="4"/>
                    </a:cxn>
                    <a:cxn ang="0">
                      <a:pos x="0" y="0"/>
                    </a:cxn>
                    <a:cxn ang="0">
                      <a:pos x="0" y="9"/>
                    </a:cxn>
                  </a:cxnLst>
                  <a:rect l="0" t="0" r="r" b="b"/>
                  <a:pathLst>
                    <a:path w="23" h="14">
                      <a:moveTo>
                        <a:pt x="0" y="9"/>
                      </a:moveTo>
                      <a:cubicBezTo>
                        <a:pt x="0" y="9"/>
                        <a:pt x="10" y="14"/>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0" name="Freeform 150"/>
                <p:cNvSpPr>
                  <a:spLocks noChangeAspect="1"/>
                </p:cNvSpPr>
                <p:nvPr/>
              </p:nvSpPr>
              <p:spPr bwMode="auto">
                <a:xfrm>
                  <a:off x="2331" y="2813"/>
                  <a:ext cx="17" cy="3"/>
                </a:xfrm>
                <a:custGeom>
                  <a:avLst/>
                  <a:gdLst/>
                  <a:ahLst/>
                  <a:cxnLst>
                    <a:cxn ang="0">
                      <a:pos x="0" y="0"/>
                    </a:cxn>
                    <a:cxn ang="0">
                      <a:pos x="0" y="0"/>
                    </a:cxn>
                    <a:cxn ang="0">
                      <a:pos x="17" y="3"/>
                    </a:cxn>
                    <a:cxn ang="0">
                      <a:pos x="17" y="3"/>
                    </a:cxn>
                    <a:cxn ang="0">
                      <a:pos x="0" y="0"/>
                    </a:cxn>
                  </a:cxnLst>
                  <a:rect l="0" t="0" r="r" b="b"/>
                  <a:pathLst>
                    <a:path w="17" h="3">
                      <a:moveTo>
                        <a:pt x="0" y="0"/>
                      </a:moveTo>
                      <a:lnTo>
                        <a:pt x="0" y="0"/>
                      </a:lnTo>
                      <a:lnTo>
                        <a:pt x="17" y="3"/>
                      </a:lnTo>
                      <a:lnTo>
                        <a:pt x="17" y="3"/>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1" name="Freeform 151"/>
                <p:cNvSpPr>
                  <a:spLocks noChangeAspect="1"/>
                </p:cNvSpPr>
                <p:nvPr/>
              </p:nvSpPr>
              <p:spPr bwMode="auto">
                <a:xfrm>
                  <a:off x="2348" y="2816"/>
                  <a:ext cx="54" cy="12"/>
                </a:xfrm>
                <a:custGeom>
                  <a:avLst/>
                  <a:gdLst/>
                  <a:ahLst/>
                  <a:cxnLst>
                    <a:cxn ang="0">
                      <a:pos x="0" y="0"/>
                    </a:cxn>
                    <a:cxn ang="0">
                      <a:pos x="23" y="4"/>
                    </a:cxn>
                    <a:cxn ang="0">
                      <a:pos x="23" y="4"/>
                    </a:cxn>
                    <a:cxn ang="0">
                      <a:pos x="7" y="3"/>
                    </a:cxn>
                    <a:cxn ang="0">
                      <a:pos x="0" y="0"/>
                    </a:cxn>
                  </a:cxnLst>
                  <a:rect l="0" t="0" r="r" b="b"/>
                  <a:pathLst>
                    <a:path w="23" h="5">
                      <a:moveTo>
                        <a:pt x="0" y="0"/>
                      </a:moveTo>
                      <a:cubicBezTo>
                        <a:pt x="0" y="0"/>
                        <a:pt x="6" y="5"/>
                        <a:pt x="23" y="4"/>
                      </a:cubicBezTo>
                      <a:cubicBezTo>
                        <a:pt x="23" y="4"/>
                        <a:pt x="23" y="4"/>
                        <a:pt x="23" y="4"/>
                      </a:cubicBezTo>
                      <a:cubicBezTo>
                        <a:pt x="23" y="4"/>
                        <a:pt x="13" y="5"/>
                        <a:pt x="7" y="3"/>
                      </a:cubicBezTo>
                      <a:cubicBezTo>
                        <a:pt x="0" y="2"/>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2" name="Rectangle 152"/>
                <p:cNvSpPr>
                  <a:spLocks noChangeAspect="1" noChangeArrowheads="1"/>
                </p:cNvSpPr>
                <p:nvPr/>
              </p:nvSpPr>
              <p:spPr bwMode="auto">
                <a:xfrm>
                  <a:off x="2402" y="2825"/>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3" name="Freeform 153"/>
                <p:cNvSpPr>
                  <a:spLocks noChangeAspect="1"/>
                </p:cNvSpPr>
                <p:nvPr/>
              </p:nvSpPr>
              <p:spPr bwMode="auto">
                <a:xfrm>
                  <a:off x="2331" y="2780"/>
                  <a:ext cx="92" cy="38"/>
                </a:xfrm>
                <a:custGeom>
                  <a:avLst/>
                  <a:gdLst/>
                  <a:ahLst/>
                  <a:cxnLst>
                    <a:cxn ang="0">
                      <a:pos x="0" y="0"/>
                    </a:cxn>
                    <a:cxn ang="0">
                      <a:pos x="92" y="12"/>
                    </a:cxn>
                    <a:cxn ang="0">
                      <a:pos x="92" y="38"/>
                    </a:cxn>
                    <a:cxn ang="0">
                      <a:pos x="0" y="29"/>
                    </a:cxn>
                    <a:cxn ang="0">
                      <a:pos x="0" y="0"/>
                    </a:cxn>
                  </a:cxnLst>
                  <a:rect l="0" t="0" r="r" b="b"/>
                  <a:pathLst>
                    <a:path w="92" h="38">
                      <a:moveTo>
                        <a:pt x="0" y="0"/>
                      </a:moveTo>
                      <a:lnTo>
                        <a:pt x="92" y="12"/>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4" name="Freeform 154"/>
                <p:cNvSpPr>
                  <a:spLocks noChangeAspect="1"/>
                </p:cNvSpPr>
                <p:nvPr/>
              </p:nvSpPr>
              <p:spPr bwMode="auto">
                <a:xfrm>
                  <a:off x="2331" y="2783"/>
                  <a:ext cx="17" cy="23"/>
                </a:xfrm>
                <a:custGeom>
                  <a:avLst/>
                  <a:gdLst/>
                  <a:ahLst/>
                  <a:cxnLst>
                    <a:cxn ang="0">
                      <a:pos x="0" y="21"/>
                    </a:cxn>
                    <a:cxn ang="0">
                      <a:pos x="17" y="23"/>
                    </a:cxn>
                    <a:cxn ang="0">
                      <a:pos x="17" y="4"/>
                    </a:cxn>
                    <a:cxn ang="0">
                      <a:pos x="0" y="0"/>
                    </a:cxn>
                    <a:cxn ang="0">
                      <a:pos x="0" y="21"/>
                    </a:cxn>
                  </a:cxnLst>
                  <a:rect l="0" t="0" r="r" b="b"/>
                  <a:pathLst>
                    <a:path w="17" h="23">
                      <a:moveTo>
                        <a:pt x="0" y="21"/>
                      </a:moveTo>
                      <a:lnTo>
                        <a:pt x="17" y="23"/>
                      </a:lnTo>
                      <a:lnTo>
                        <a:pt x="17"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5" name="Freeform 155"/>
                <p:cNvSpPr>
                  <a:spLocks noChangeAspect="1"/>
                </p:cNvSpPr>
                <p:nvPr/>
              </p:nvSpPr>
              <p:spPr bwMode="auto">
                <a:xfrm>
                  <a:off x="2348" y="2787"/>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6" name="Freeform 156"/>
                <p:cNvSpPr>
                  <a:spLocks noChangeAspect="1"/>
                </p:cNvSpPr>
                <p:nvPr/>
              </p:nvSpPr>
              <p:spPr bwMode="auto">
                <a:xfrm>
                  <a:off x="2331" y="2783"/>
                  <a:ext cx="17" cy="4"/>
                </a:xfrm>
                <a:custGeom>
                  <a:avLst/>
                  <a:gdLst/>
                  <a:ahLst/>
                  <a:cxnLst>
                    <a:cxn ang="0">
                      <a:pos x="0" y="0"/>
                    </a:cxn>
                    <a:cxn ang="0">
                      <a:pos x="0" y="0"/>
                    </a:cxn>
                    <a:cxn ang="0">
                      <a:pos x="17" y="2"/>
                    </a:cxn>
                    <a:cxn ang="0">
                      <a:pos x="17" y="4"/>
                    </a:cxn>
                    <a:cxn ang="0">
                      <a:pos x="0" y="0"/>
                    </a:cxn>
                  </a:cxnLst>
                  <a:rect l="0" t="0" r="r" b="b"/>
                  <a:pathLst>
                    <a:path w="17" h="4">
                      <a:moveTo>
                        <a:pt x="0" y="0"/>
                      </a:moveTo>
                      <a:lnTo>
                        <a:pt x="0" y="0"/>
                      </a:lnTo>
                      <a:lnTo>
                        <a:pt x="17" y="2"/>
                      </a:lnTo>
                      <a:lnTo>
                        <a:pt x="17"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7" name="Freeform 157"/>
                <p:cNvSpPr>
                  <a:spLocks noChangeAspect="1"/>
                </p:cNvSpPr>
                <p:nvPr/>
              </p:nvSpPr>
              <p:spPr bwMode="auto">
                <a:xfrm>
                  <a:off x="2348" y="2785"/>
                  <a:ext cx="54" cy="12"/>
                </a:xfrm>
                <a:custGeom>
                  <a:avLst/>
                  <a:gdLst/>
                  <a:ahLst/>
                  <a:cxnLst>
                    <a:cxn ang="0">
                      <a:pos x="0" y="0"/>
                    </a:cxn>
                    <a:cxn ang="0">
                      <a:pos x="23" y="4"/>
                    </a:cxn>
                    <a:cxn ang="0">
                      <a:pos x="23" y="4"/>
                    </a:cxn>
                    <a:cxn ang="0">
                      <a:pos x="7" y="3"/>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8" name="Rectangle 158"/>
                <p:cNvSpPr>
                  <a:spLocks noChangeAspect="1" noChangeArrowheads="1"/>
                </p:cNvSpPr>
                <p:nvPr/>
              </p:nvSpPr>
              <p:spPr bwMode="auto">
                <a:xfrm>
                  <a:off x="2402" y="2794"/>
                  <a:ext cx="2" cy="8"/>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9" name="Freeform 159"/>
                <p:cNvSpPr>
                  <a:spLocks noChangeAspect="1"/>
                </p:cNvSpPr>
                <p:nvPr/>
              </p:nvSpPr>
              <p:spPr bwMode="auto">
                <a:xfrm>
                  <a:off x="2331" y="2750"/>
                  <a:ext cx="92" cy="40"/>
                </a:xfrm>
                <a:custGeom>
                  <a:avLst/>
                  <a:gdLst/>
                  <a:ahLst/>
                  <a:cxnLst>
                    <a:cxn ang="0">
                      <a:pos x="0" y="0"/>
                    </a:cxn>
                    <a:cxn ang="0">
                      <a:pos x="92" y="11"/>
                    </a:cxn>
                    <a:cxn ang="0">
                      <a:pos x="92" y="40"/>
                    </a:cxn>
                    <a:cxn ang="0">
                      <a:pos x="0" y="28"/>
                    </a:cxn>
                    <a:cxn ang="0">
                      <a:pos x="0" y="0"/>
                    </a:cxn>
                  </a:cxnLst>
                  <a:rect l="0" t="0" r="r" b="b"/>
                  <a:pathLst>
                    <a:path w="92" h="40">
                      <a:moveTo>
                        <a:pt x="0" y="0"/>
                      </a:moveTo>
                      <a:lnTo>
                        <a:pt x="92" y="11"/>
                      </a:lnTo>
                      <a:lnTo>
                        <a:pt x="92"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0" name="Freeform 160"/>
                <p:cNvSpPr>
                  <a:spLocks noChangeAspect="1"/>
                </p:cNvSpPr>
                <p:nvPr/>
              </p:nvSpPr>
              <p:spPr bwMode="auto">
                <a:xfrm>
                  <a:off x="2331" y="2754"/>
                  <a:ext cx="17" cy="22"/>
                </a:xfrm>
                <a:custGeom>
                  <a:avLst/>
                  <a:gdLst/>
                  <a:ahLst/>
                  <a:cxnLst>
                    <a:cxn ang="0">
                      <a:pos x="0" y="22"/>
                    </a:cxn>
                    <a:cxn ang="0">
                      <a:pos x="17" y="22"/>
                    </a:cxn>
                    <a:cxn ang="0">
                      <a:pos x="17" y="3"/>
                    </a:cxn>
                    <a:cxn ang="0">
                      <a:pos x="0" y="0"/>
                    </a:cxn>
                    <a:cxn ang="0">
                      <a:pos x="0" y="22"/>
                    </a:cxn>
                  </a:cxnLst>
                  <a:rect l="0" t="0" r="r" b="b"/>
                  <a:pathLst>
                    <a:path w="17" h="22">
                      <a:moveTo>
                        <a:pt x="0" y="22"/>
                      </a:moveTo>
                      <a:lnTo>
                        <a:pt x="17" y="22"/>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1" name="Freeform 161"/>
                <p:cNvSpPr>
                  <a:spLocks noChangeAspect="1"/>
                </p:cNvSpPr>
                <p:nvPr/>
              </p:nvSpPr>
              <p:spPr bwMode="auto">
                <a:xfrm>
                  <a:off x="2348" y="2757"/>
                  <a:ext cx="54" cy="30"/>
                </a:xfrm>
                <a:custGeom>
                  <a:avLst/>
                  <a:gdLst/>
                  <a:ahLst/>
                  <a:cxnLst>
                    <a:cxn ang="0">
                      <a:pos x="0" y="8"/>
                    </a:cxn>
                    <a:cxn ang="0">
                      <a:pos x="23" y="7"/>
                    </a:cxn>
                    <a:cxn ang="0">
                      <a:pos x="23" y="3"/>
                    </a:cxn>
                    <a:cxn ang="0">
                      <a:pos x="0" y="0"/>
                    </a:cxn>
                    <a:cxn ang="0">
                      <a:pos x="0" y="8"/>
                    </a:cxn>
                  </a:cxnLst>
                  <a:rect l="0" t="0" r="r" b="b"/>
                  <a:pathLst>
                    <a:path w="23" h="13">
                      <a:moveTo>
                        <a:pt x="0" y="8"/>
                      </a:moveTo>
                      <a:cubicBezTo>
                        <a:pt x="0" y="8"/>
                        <a:pt x="10" y="13"/>
                        <a:pt x="23" y="7"/>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2" name="Freeform 162"/>
                <p:cNvSpPr>
                  <a:spLocks noChangeAspect="1"/>
                </p:cNvSpPr>
                <p:nvPr/>
              </p:nvSpPr>
              <p:spPr bwMode="auto">
                <a:xfrm>
                  <a:off x="2331" y="2752"/>
                  <a:ext cx="17" cy="5"/>
                </a:xfrm>
                <a:custGeom>
                  <a:avLst/>
                  <a:gdLst/>
                  <a:ahLst/>
                  <a:cxnLst>
                    <a:cxn ang="0">
                      <a:pos x="0" y="2"/>
                    </a:cxn>
                    <a:cxn ang="0">
                      <a:pos x="0" y="0"/>
                    </a:cxn>
                    <a:cxn ang="0">
                      <a:pos x="17" y="2"/>
                    </a:cxn>
                    <a:cxn ang="0">
                      <a:pos x="17" y="5"/>
                    </a:cxn>
                    <a:cxn ang="0">
                      <a:pos x="0" y="2"/>
                    </a:cxn>
                  </a:cxnLst>
                  <a:rect l="0" t="0" r="r" b="b"/>
                  <a:pathLst>
                    <a:path w="17" h="5">
                      <a:moveTo>
                        <a:pt x="0" y="2"/>
                      </a:moveTo>
                      <a:lnTo>
                        <a:pt x="0" y="0"/>
                      </a:lnTo>
                      <a:lnTo>
                        <a:pt x="17" y="2"/>
                      </a:lnTo>
                      <a:lnTo>
                        <a:pt x="17"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3" name="Freeform 163"/>
                <p:cNvSpPr>
                  <a:spLocks noChangeAspect="1"/>
                </p:cNvSpPr>
                <p:nvPr/>
              </p:nvSpPr>
              <p:spPr bwMode="auto">
                <a:xfrm>
                  <a:off x="2348" y="2754"/>
                  <a:ext cx="54" cy="12"/>
                </a:xfrm>
                <a:custGeom>
                  <a:avLst/>
                  <a:gdLst/>
                  <a:ahLst/>
                  <a:cxnLst>
                    <a:cxn ang="0">
                      <a:pos x="0" y="0"/>
                    </a:cxn>
                    <a:cxn ang="0">
                      <a:pos x="23" y="4"/>
                    </a:cxn>
                    <a:cxn ang="0">
                      <a:pos x="23" y="4"/>
                    </a:cxn>
                    <a:cxn ang="0">
                      <a:pos x="7" y="4"/>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7"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4" name="Freeform 164"/>
                <p:cNvSpPr>
                  <a:spLocks noChangeAspect="1"/>
                </p:cNvSpPr>
                <p:nvPr/>
              </p:nvSpPr>
              <p:spPr bwMode="auto">
                <a:xfrm>
                  <a:off x="2402" y="2764"/>
                  <a:ext cx="2" cy="9"/>
                </a:xfrm>
                <a:custGeom>
                  <a:avLst/>
                  <a:gdLst/>
                  <a:ahLst/>
                  <a:cxnLst>
                    <a:cxn ang="0">
                      <a:pos x="2" y="7"/>
                    </a:cxn>
                    <a:cxn ang="0">
                      <a:pos x="0" y="9"/>
                    </a:cxn>
                    <a:cxn ang="0">
                      <a:pos x="0" y="0"/>
                    </a:cxn>
                    <a:cxn ang="0">
                      <a:pos x="2" y="2"/>
                    </a:cxn>
                    <a:cxn ang="0">
                      <a:pos x="2" y="7"/>
                    </a:cxn>
                  </a:cxnLst>
                  <a:rect l="0" t="0" r="r" b="b"/>
                  <a:pathLst>
                    <a:path w="2" h="9">
                      <a:moveTo>
                        <a:pt x="2" y="7"/>
                      </a:moveTo>
                      <a:lnTo>
                        <a:pt x="0" y="9"/>
                      </a:lnTo>
                      <a:lnTo>
                        <a:pt x="0" y="0"/>
                      </a:lnTo>
                      <a:lnTo>
                        <a:pt x="2" y="2"/>
                      </a:lnTo>
                      <a:lnTo>
                        <a:pt x="2" y="7"/>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5" name="Freeform 165"/>
                <p:cNvSpPr>
                  <a:spLocks noChangeAspect="1"/>
                </p:cNvSpPr>
                <p:nvPr/>
              </p:nvSpPr>
              <p:spPr bwMode="auto">
                <a:xfrm>
                  <a:off x="2331" y="2721"/>
                  <a:ext cx="92" cy="38"/>
                </a:xfrm>
                <a:custGeom>
                  <a:avLst/>
                  <a:gdLst/>
                  <a:ahLst/>
                  <a:cxnLst>
                    <a:cxn ang="0">
                      <a:pos x="0" y="0"/>
                    </a:cxn>
                    <a:cxn ang="0">
                      <a:pos x="92" y="10"/>
                    </a:cxn>
                    <a:cxn ang="0">
                      <a:pos x="92" y="38"/>
                    </a:cxn>
                    <a:cxn ang="0">
                      <a:pos x="0" y="26"/>
                    </a:cxn>
                    <a:cxn ang="0">
                      <a:pos x="0" y="0"/>
                    </a:cxn>
                  </a:cxnLst>
                  <a:rect l="0" t="0" r="r" b="b"/>
                  <a:pathLst>
                    <a:path w="92" h="38">
                      <a:moveTo>
                        <a:pt x="0" y="0"/>
                      </a:moveTo>
                      <a:lnTo>
                        <a:pt x="92" y="10"/>
                      </a:lnTo>
                      <a:lnTo>
                        <a:pt x="92"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6" name="Freeform 166"/>
                <p:cNvSpPr>
                  <a:spLocks noChangeAspect="1"/>
                </p:cNvSpPr>
                <p:nvPr/>
              </p:nvSpPr>
              <p:spPr bwMode="auto">
                <a:xfrm>
                  <a:off x="2331" y="2724"/>
                  <a:ext cx="17" cy="23"/>
                </a:xfrm>
                <a:custGeom>
                  <a:avLst/>
                  <a:gdLst/>
                  <a:ahLst/>
                  <a:cxnLst>
                    <a:cxn ang="0">
                      <a:pos x="0" y="21"/>
                    </a:cxn>
                    <a:cxn ang="0">
                      <a:pos x="17" y="23"/>
                    </a:cxn>
                    <a:cxn ang="0">
                      <a:pos x="17" y="2"/>
                    </a:cxn>
                    <a:cxn ang="0">
                      <a:pos x="0" y="0"/>
                    </a:cxn>
                    <a:cxn ang="0">
                      <a:pos x="0" y="21"/>
                    </a:cxn>
                  </a:cxnLst>
                  <a:rect l="0" t="0" r="r" b="b"/>
                  <a:pathLst>
                    <a:path w="17" h="23">
                      <a:moveTo>
                        <a:pt x="0" y="21"/>
                      </a:moveTo>
                      <a:lnTo>
                        <a:pt x="17" y="23"/>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7" name="Freeform 167"/>
                <p:cNvSpPr>
                  <a:spLocks noChangeAspect="1"/>
                </p:cNvSpPr>
                <p:nvPr/>
              </p:nvSpPr>
              <p:spPr bwMode="auto">
                <a:xfrm>
                  <a:off x="2348" y="2726"/>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8" name="Freeform 168"/>
                <p:cNvSpPr>
                  <a:spLocks noChangeAspect="1"/>
                </p:cNvSpPr>
                <p:nvPr/>
              </p:nvSpPr>
              <p:spPr bwMode="auto">
                <a:xfrm>
                  <a:off x="2331" y="2721"/>
                  <a:ext cx="17" cy="5"/>
                </a:xfrm>
                <a:custGeom>
                  <a:avLst/>
                  <a:gdLst/>
                  <a:ahLst/>
                  <a:cxnLst>
                    <a:cxn ang="0">
                      <a:pos x="0" y="3"/>
                    </a:cxn>
                    <a:cxn ang="0">
                      <a:pos x="0" y="0"/>
                    </a:cxn>
                    <a:cxn ang="0">
                      <a:pos x="17" y="5"/>
                    </a:cxn>
                    <a:cxn ang="0">
                      <a:pos x="17" y="5"/>
                    </a:cxn>
                    <a:cxn ang="0">
                      <a:pos x="0" y="3"/>
                    </a:cxn>
                  </a:cxnLst>
                  <a:rect l="0" t="0" r="r" b="b"/>
                  <a:pathLst>
                    <a:path w="17" h="5">
                      <a:moveTo>
                        <a:pt x="0" y="3"/>
                      </a:moveTo>
                      <a:lnTo>
                        <a:pt x="0" y="0"/>
                      </a:lnTo>
                      <a:lnTo>
                        <a:pt x="17" y="5"/>
                      </a:lnTo>
                      <a:lnTo>
                        <a:pt x="17" y="5"/>
                      </a:lnTo>
                      <a:lnTo>
                        <a:pt x="0" y="3"/>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9" name="Freeform 169"/>
                <p:cNvSpPr>
                  <a:spLocks noChangeAspect="1"/>
                </p:cNvSpPr>
                <p:nvPr/>
              </p:nvSpPr>
              <p:spPr bwMode="auto">
                <a:xfrm>
                  <a:off x="2348" y="2726"/>
                  <a:ext cx="54" cy="9"/>
                </a:xfrm>
                <a:custGeom>
                  <a:avLst/>
                  <a:gdLst/>
                  <a:ahLst/>
                  <a:cxnLst>
                    <a:cxn ang="0">
                      <a:pos x="0" y="0"/>
                    </a:cxn>
                    <a:cxn ang="0">
                      <a:pos x="23" y="3"/>
                    </a:cxn>
                    <a:cxn ang="0">
                      <a:pos x="23" y="4"/>
                    </a:cxn>
                    <a:cxn ang="0">
                      <a:pos x="7" y="3"/>
                    </a:cxn>
                    <a:cxn ang="0">
                      <a:pos x="0" y="0"/>
                    </a:cxn>
                  </a:cxnLst>
                  <a:rect l="0" t="0" r="r" b="b"/>
                  <a:pathLst>
                    <a:path w="23" h="4">
                      <a:moveTo>
                        <a:pt x="0" y="0"/>
                      </a:moveTo>
                      <a:cubicBezTo>
                        <a:pt x="0" y="0"/>
                        <a:pt x="6" y="4"/>
                        <a:pt x="23" y="3"/>
                      </a:cubicBezTo>
                      <a:cubicBezTo>
                        <a:pt x="23" y="4"/>
                        <a:pt x="23" y="4"/>
                        <a:pt x="23" y="4"/>
                      </a:cubicBezTo>
                      <a:cubicBezTo>
                        <a:pt x="23" y="4"/>
                        <a:pt x="13"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0" name="Rectangle 170"/>
                <p:cNvSpPr>
                  <a:spLocks noChangeAspect="1" noChangeArrowheads="1"/>
                </p:cNvSpPr>
                <p:nvPr/>
              </p:nvSpPr>
              <p:spPr bwMode="auto">
                <a:xfrm>
                  <a:off x="2402" y="2735"/>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1" name="Freeform 171"/>
                <p:cNvSpPr>
                  <a:spLocks noChangeAspect="1"/>
                </p:cNvSpPr>
                <p:nvPr/>
              </p:nvSpPr>
              <p:spPr bwMode="auto">
                <a:xfrm>
                  <a:off x="2426" y="2854"/>
                  <a:ext cx="94" cy="37"/>
                </a:xfrm>
                <a:custGeom>
                  <a:avLst/>
                  <a:gdLst/>
                  <a:ahLst/>
                  <a:cxnLst>
                    <a:cxn ang="0">
                      <a:pos x="0" y="0"/>
                    </a:cxn>
                    <a:cxn ang="0">
                      <a:pos x="94" y="9"/>
                    </a:cxn>
                    <a:cxn ang="0">
                      <a:pos x="94" y="37"/>
                    </a:cxn>
                    <a:cxn ang="0">
                      <a:pos x="0" y="25"/>
                    </a:cxn>
                    <a:cxn ang="0">
                      <a:pos x="0" y="0"/>
                    </a:cxn>
                  </a:cxnLst>
                  <a:rect l="0" t="0" r="r" b="b"/>
                  <a:pathLst>
                    <a:path w="94" h="37">
                      <a:moveTo>
                        <a:pt x="0" y="0"/>
                      </a:moveTo>
                      <a:lnTo>
                        <a:pt x="94" y="9"/>
                      </a:lnTo>
                      <a:lnTo>
                        <a:pt x="94" y="37"/>
                      </a:lnTo>
                      <a:lnTo>
                        <a:pt x="0" y="25"/>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2" name="Freeform 172"/>
                <p:cNvSpPr>
                  <a:spLocks noChangeAspect="1"/>
                </p:cNvSpPr>
                <p:nvPr/>
              </p:nvSpPr>
              <p:spPr bwMode="auto">
                <a:xfrm>
                  <a:off x="2426" y="2856"/>
                  <a:ext cx="19" cy="23"/>
                </a:xfrm>
                <a:custGeom>
                  <a:avLst/>
                  <a:gdLst/>
                  <a:ahLst/>
                  <a:cxnLst>
                    <a:cxn ang="0">
                      <a:pos x="0" y="21"/>
                    </a:cxn>
                    <a:cxn ang="0">
                      <a:pos x="19" y="23"/>
                    </a:cxn>
                    <a:cxn ang="0">
                      <a:pos x="19" y="2"/>
                    </a:cxn>
                    <a:cxn ang="0">
                      <a:pos x="0" y="0"/>
                    </a:cxn>
                    <a:cxn ang="0">
                      <a:pos x="0" y="21"/>
                    </a:cxn>
                  </a:cxnLst>
                  <a:rect l="0" t="0" r="r" b="b"/>
                  <a:pathLst>
                    <a:path w="19" h="23">
                      <a:moveTo>
                        <a:pt x="0" y="21"/>
                      </a:moveTo>
                      <a:lnTo>
                        <a:pt x="19" y="23"/>
                      </a:lnTo>
                      <a:lnTo>
                        <a:pt x="19"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3" name="Freeform 173"/>
                <p:cNvSpPr>
                  <a:spLocks noChangeAspect="1"/>
                </p:cNvSpPr>
                <p:nvPr/>
              </p:nvSpPr>
              <p:spPr bwMode="auto">
                <a:xfrm>
                  <a:off x="2445" y="2858"/>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4" name="Freeform 174"/>
                <p:cNvSpPr>
                  <a:spLocks noChangeAspect="1"/>
                </p:cNvSpPr>
                <p:nvPr/>
              </p:nvSpPr>
              <p:spPr bwMode="auto">
                <a:xfrm>
                  <a:off x="2426" y="2854"/>
                  <a:ext cx="19" cy="4"/>
                </a:xfrm>
                <a:custGeom>
                  <a:avLst/>
                  <a:gdLst/>
                  <a:ahLst/>
                  <a:cxnLst>
                    <a:cxn ang="0">
                      <a:pos x="0" y="2"/>
                    </a:cxn>
                    <a:cxn ang="0">
                      <a:pos x="0" y="0"/>
                    </a:cxn>
                    <a:cxn ang="0">
                      <a:pos x="19" y="4"/>
                    </a:cxn>
                    <a:cxn ang="0">
                      <a:pos x="19" y="4"/>
                    </a:cxn>
                    <a:cxn ang="0">
                      <a:pos x="0" y="2"/>
                    </a:cxn>
                  </a:cxnLst>
                  <a:rect l="0" t="0" r="r" b="b"/>
                  <a:pathLst>
                    <a:path w="19" h="4">
                      <a:moveTo>
                        <a:pt x="0" y="2"/>
                      </a:moveTo>
                      <a:lnTo>
                        <a:pt x="0" y="0"/>
                      </a:lnTo>
                      <a:lnTo>
                        <a:pt x="19" y="4"/>
                      </a:lnTo>
                      <a:lnTo>
                        <a:pt x="19"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5" name="Freeform 175"/>
                <p:cNvSpPr>
                  <a:spLocks noChangeAspect="1"/>
                </p:cNvSpPr>
                <p:nvPr/>
              </p:nvSpPr>
              <p:spPr bwMode="auto">
                <a:xfrm>
                  <a:off x="2445" y="2858"/>
                  <a:ext cx="54" cy="10"/>
                </a:xfrm>
                <a:custGeom>
                  <a:avLst/>
                  <a:gdLst/>
                  <a:ahLst/>
                  <a:cxnLst>
                    <a:cxn ang="0">
                      <a:pos x="0" y="0"/>
                    </a:cxn>
                    <a:cxn ang="0">
                      <a:pos x="23" y="3"/>
                    </a:cxn>
                    <a:cxn ang="0">
                      <a:pos x="23" y="4"/>
                    </a:cxn>
                    <a:cxn ang="0">
                      <a:pos x="6" y="3"/>
                    </a:cxn>
                    <a:cxn ang="0">
                      <a:pos x="0" y="0"/>
                    </a:cxn>
                  </a:cxnLst>
                  <a:rect l="0" t="0" r="r" b="b"/>
                  <a:pathLst>
                    <a:path w="23" h="4">
                      <a:moveTo>
                        <a:pt x="0" y="0"/>
                      </a:moveTo>
                      <a:cubicBezTo>
                        <a:pt x="0" y="0"/>
                        <a:pt x="6" y="4"/>
                        <a:pt x="23" y="3"/>
                      </a:cubicBezTo>
                      <a:cubicBezTo>
                        <a:pt x="23" y="4"/>
                        <a:pt x="23" y="4"/>
                        <a:pt x="23" y="4"/>
                      </a:cubicBezTo>
                      <a:cubicBezTo>
                        <a:pt x="23" y="4"/>
                        <a:pt x="13" y="4"/>
                        <a:pt x="6"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6" name="Freeform 176"/>
                <p:cNvSpPr>
                  <a:spLocks noChangeAspect="1"/>
                </p:cNvSpPr>
                <p:nvPr/>
              </p:nvSpPr>
              <p:spPr bwMode="auto">
                <a:xfrm>
                  <a:off x="2499" y="2868"/>
                  <a:ext cx="2" cy="7"/>
                </a:xfrm>
                <a:custGeom>
                  <a:avLst/>
                  <a:gdLst/>
                  <a:ahLst/>
                  <a:cxnLst>
                    <a:cxn ang="0">
                      <a:pos x="2" y="4"/>
                    </a:cxn>
                    <a:cxn ang="0">
                      <a:pos x="0" y="7"/>
                    </a:cxn>
                    <a:cxn ang="0">
                      <a:pos x="0" y="0"/>
                    </a:cxn>
                    <a:cxn ang="0">
                      <a:pos x="2" y="0"/>
                    </a:cxn>
                    <a:cxn ang="0">
                      <a:pos x="2" y="4"/>
                    </a:cxn>
                  </a:cxnLst>
                  <a:rect l="0" t="0" r="r" b="b"/>
                  <a:pathLst>
                    <a:path w="2" h="7">
                      <a:moveTo>
                        <a:pt x="2" y="4"/>
                      </a:moveTo>
                      <a:lnTo>
                        <a:pt x="0" y="7"/>
                      </a:lnTo>
                      <a:lnTo>
                        <a:pt x="0" y="0"/>
                      </a:lnTo>
                      <a:lnTo>
                        <a:pt x="2" y="0"/>
                      </a:lnTo>
                      <a:lnTo>
                        <a:pt x="2" y="4"/>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7" name="Freeform 177"/>
                <p:cNvSpPr>
                  <a:spLocks noChangeAspect="1"/>
                </p:cNvSpPr>
                <p:nvPr/>
              </p:nvSpPr>
              <p:spPr bwMode="auto">
                <a:xfrm>
                  <a:off x="2426" y="2823"/>
                  <a:ext cx="94" cy="38"/>
                </a:xfrm>
                <a:custGeom>
                  <a:avLst/>
                  <a:gdLst/>
                  <a:ahLst/>
                  <a:cxnLst>
                    <a:cxn ang="0">
                      <a:pos x="0" y="0"/>
                    </a:cxn>
                    <a:cxn ang="0">
                      <a:pos x="94" y="9"/>
                    </a:cxn>
                    <a:cxn ang="0">
                      <a:pos x="94" y="38"/>
                    </a:cxn>
                    <a:cxn ang="0">
                      <a:pos x="0" y="28"/>
                    </a:cxn>
                    <a:cxn ang="0">
                      <a:pos x="0" y="0"/>
                    </a:cxn>
                  </a:cxnLst>
                  <a:rect l="0" t="0" r="r" b="b"/>
                  <a:pathLst>
                    <a:path w="94" h="38">
                      <a:moveTo>
                        <a:pt x="0" y="0"/>
                      </a:moveTo>
                      <a:lnTo>
                        <a:pt x="94" y="9"/>
                      </a:lnTo>
                      <a:lnTo>
                        <a:pt x="94"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8" name="Freeform 178"/>
                <p:cNvSpPr>
                  <a:spLocks noChangeAspect="1"/>
                </p:cNvSpPr>
                <p:nvPr/>
              </p:nvSpPr>
              <p:spPr bwMode="auto">
                <a:xfrm>
                  <a:off x="2426" y="2825"/>
                  <a:ext cx="19" cy="24"/>
                </a:xfrm>
                <a:custGeom>
                  <a:avLst/>
                  <a:gdLst/>
                  <a:ahLst/>
                  <a:cxnLst>
                    <a:cxn ang="0">
                      <a:pos x="0" y="21"/>
                    </a:cxn>
                    <a:cxn ang="0">
                      <a:pos x="19" y="24"/>
                    </a:cxn>
                    <a:cxn ang="0">
                      <a:pos x="19" y="3"/>
                    </a:cxn>
                    <a:cxn ang="0">
                      <a:pos x="0" y="0"/>
                    </a:cxn>
                    <a:cxn ang="0">
                      <a:pos x="0" y="21"/>
                    </a:cxn>
                  </a:cxnLst>
                  <a:rect l="0" t="0" r="r" b="b"/>
                  <a:pathLst>
                    <a:path w="19" h="24">
                      <a:moveTo>
                        <a:pt x="0" y="21"/>
                      </a:moveTo>
                      <a:lnTo>
                        <a:pt x="19" y="24"/>
                      </a:lnTo>
                      <a:lnTo>
                        <a:pt x="19" y="3"/>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9" name="Freeform 179"/>
                <p:cNvSpPr>
                  <a:spLocks noChangeAspect="1"/>
                </p:cNvSpPr>
                <p:nvPr/>
              </p:nvSpPr>
              <p:spPr bwMode="auto">
                <a:xfrm>
                  <a:off x="2445" y="2828"/>
                  <a:ext cx="54" cy="30"/>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0" name="Freeform 180"/>
                <p:cNvSpPr>
                  <a:spLocks noChangeAspect="1"/>
                </p:cNvSpPr>
                <p:nvPr/>
              </p:nvSpPr>
              <p:spPr bwMode="auto">
                <a:xfrm>
                  <a:off x="2426" y="2823"/>
                  <a:ext cx="19" cy="5"/>
                </a:xfrm>
                <a:custGeom>
                  <a:avLst/>
                  <a:gdLst/>
                  <a:ahLst/>
                  <a:cxnLst>
                    <a:cxn ang="0">
                      <a:pos x="0" y="2"/>
                    </a:cxn>
                    <a:cxn ang="0">
                      <a:pos x="0" y="0"/>
                    </a:cxn>
                    <a:cxn ang="0">
                      <a:pos x="19" y="5"/>
                    </a:cxn>
                    <a:cxn ang="0">
                      <a:pos x="19" y="5"/>
                    </a:cxn>
                    <a:cxn ang="0">
                      <a:pos x="0" y="2"/>
                    </a:cxn>
                  </a:cxnLst>
                  <a:rect l="0" t="0" r="r" b="b"/>
                  <a:pathLst>
                    <a:path w="19" h="5">
                      <a:moveTo>
                        <a:pt x="0" y="2"/>
                      </a:moveTo>
                      <a:lnTo>
                        <a:pt x="0" y="0"/>
                      </a:lnTo>
                      <a:lnTo>
                        <a:pt x="19" y="5"/>
                      </a:lnTo>
                      <a:lnTo>
                        <a:pt x="19"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1" name="Freeform 181"/>
                <p:cNvSpPr>
                  <a:spLocks noChangeAspect="1"/>
                </p:cNvSpPr>
                <p:nvPr/>
              </p:nvSpPr>
              <p:spPr bwMode="auto">
                <a:xfrm>
                  <a:off x="2445" y="2828"/>
                  <a:ext cx="54" cy="9"/>
                </a:xfrm>
                <a:custGeom>
                  <a:avLst/>
                  <a:gdLst/>
                  <a:ahLst/>
                  <a:cxnLst>
                    <a:cxn ang="0">
                      <a:pos x="0" y="0"/>
                    </a:cxn>
                    <a:cxn ang="0">
                      <a:pos x="23" y="3"/>
                    </a:cxn>
                    <a:cxn ang="0">
                      <a:pos x="23" y="4"/>
                    </a:cxn>
                    <a:cxn ang="0">
                      <a:pos x="6" y="3"/>
                    </a:cxn>
                    <a:cxn ang="0">
                      <a:pos x="0" y="0"/>
                    </a:cxn>
                  </a:cxnLst>
                  <a:rect l="0" t="0" r="r" b="b"/>
                  <a:pathLst>
                    <a:path w="23" h="4">
                      <a:moveTo>
                        <a:pt x="0" y="0"/>
                      </a:moveTo>
                      <a:cubicBezTo>
                        <a:pt x="0" y="0"/>
                        <a:pt x="6" y="4"/>
                        <a:pt x="23" y="3"/>
                      </a:cubicBezTo>
                      <a:cubicBezTo>
                        <a:pt x="23" y="4"/>
                        <a:pt x="23" y="4"/>
                        <a:pt x="23" y="4"/>
                      </a:cubicBezTo>
                      <a:cubicBezTo>
                        <a:pt x="23" y="4"/>
                        <a:pt x="13" y="4"/>
                        <a:pt x="6"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2" name="Rectangle 182"/>
                <p:cNvSpPr>
                  <a:spLocks noChangeAspect="1" noChangeArrowheads="1"/>
                </p:cNvSpPr>
                <p:nvPr/>
              </p:nvSpPr>
              <p:spPr bwMode="auto">
                <a:xfrm>
                  <a:off x="2499" y="2837"/>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3" name="Freeform 183"/>
                <p:cNvSpPr>
                  <a:spLocks noChangeAspect="1"/>
                </p:cNvSpPr>
                <p:nvPr/>
              </p:nvSpPr>
              <p:spPr bwMode="auto">
                <a:xfrm>
                  <a:off x="2426" y="2792"/>
                  <a:ext cx="94" cy="38"/>
                </a:xfrm>
                <a:custGeom>
                  <a:avLst/>
                  <a:gdLst/>
                  <a:ahLst/>
                  <a:cxnLst>
                    <a:cxn ang="0">
                      <a:pos x="0" y="0"/>
                    </a:cxn>
                    <a:cxn ang="0">
                      <a:pos x="94" y="10"/>
                    </a:cxn>
                    <a:cxn ang="0">
                      <a:pos x="94" y="38"/>
                    </a:cxn>
                    <a:cxn ang="0">
                      <a:pos x="0" y="28"/>
                    </a:cxn>
                    <a:cxn ang="0">
                      <a:pos x="0" y="0"/>
                    </a:cxn>
                  </a:cxnLst>
                  <a:rect l="0" t="0" r="r" b="b"/>
                  <a:pathLst>
                    <a:path w="94" h="38">
                      <a:moveTo>
                        <a:pt x="0" y="0"/>
                      </a:moveTo>
                      <a:lnTo>
                        <a:pt x="94" y="10"/>
                      </a:lnTo>
                      <a:lnTo>
                        <a:pt x="94"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4" name="Freeform 184"/>
                <p:cNvSpPr>
                  <a:spLocks noChangeAspect="1"/>
                </p:cNvSpPr>
                <p:nvPr/>
              </p:nvSpPr>
              <p:spPr bwMode="auto">
                <a:xfrm>
                  <a:off x="2426" y="2794"/>
                  <a:ext cx="19" cy="24"/>
                </a:xfrm>
                <a:custGeom>
                  <a:avLst/>
                  <a:gdLst/>
                  <a:ahLst/>
                  <a:cxnLst>
                    <a:cxn ang="0">
                      <a:pos x="0" y="22"/>
                    </a:cxn>
                    <a:cxn ang="0">
                      <a:pos x="19" y="24"/>
                    </a:cxn>
                    <a:cxn ang="0">
                      <a:pos x="19" y="5"/>
                    </a:cxn>
                    <a:cxn ang="0">
                      <a:pos x="0" y="0"/>
                    </a:cxn>
                    <a:cxn ang="0">
                      <a:pos x="0" y="22"/>
                    </a:cxn>
                  </a:cxnLst>
                  <a:rect l="0" t="0" r="r" b="b"/>
                  <a:pathLst>
                    <a:path w="19" h="24">
                      <a:moveTo>
                        <a:pt x="0" y="22"/>
                      </a:moveTo>
                      <a:lnTo>
                        <a:pt x="19" y="24"/>
                      </a:lnTo>
                      <a:lnTo>
                        <a:pt x="19" y="5"/>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5" name="Freeform 185"/>
                <p:cNvSpPr>
                  <a:spLocks noChangeAspect="1"/>
                </p:cNvSpPr>
                <p:nvPr/>
              </p:nvSpPr>
              <p:spPr bwMode="auto">
                <a:xfrm>
                  <a:off x="2445" y="2799"/>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6" name="Freeform 186"/>
                <p:cNvSpPr>
                  <a:spLocks noChangeAspect="1"/>
                </p:cNvSpPr>
                <p:nvPr/>
              </p:nvSpPr>
              <p:spPr bwMode="auto">
                <a:xfrm>
                  <a:off x="2426" y="2794"/>
                  <a:ext cx="19" cy="5"/>
                </a:xfrm>
                <a:custGeom>
                  <a:avLst/>
                  <a:gdLst/>
                  <a:ahLst/>
                  <a:cxnLst>
                    <a:cxn ang="0">
                      <a:pos x="0" y="0"/>
                    </a:cxn>
                    <a:cxn ang="0">
                      <a:pos x="0" y="0"/>
                    </a:cxn>
                    <a:cxn ang="0">
                      <a:pos x="19" y="3"/>
                    </a:cxn>
                    <a:cxn ang="0">
                      <a:pos x="19" y="5"/>
                    </a:cxn>
                    <a:cxn ang="0">
                      <a:pos x="0" y="0"/>
                    </a:cxn>
                  </a:cxnLst>
                  <a:rect l="0" t="0" r="r" b="b"/>
                  <a:pathLst>
                    <a:path w="19" h="5">
                      <a:moveTo>
                        <a:pt x="0" y="0"/>
                      </a:moveTo>
                      <a:lnTo>
                        <a:pt x="0" y="0"/>
                      </a:lnTo>
                      <a:lnTo>
                        <a:pt x="19" y="3"/>
                      </a:lnTo>
                      <a:lnTo>
                        <a:pt x="19" y="5"/>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7" name="Freeform 187"/>
                <p:cNvSpPr>
                  <a:spLocks noChangeAspect="1"/>
                </p:cNvSpPr>
                <p:nvPr/>
              </p:nvSpPr>
              <p:spPr bwMode="auto">
                <a:xfrm>
                  <a:off x="2445" y="2797"/>
                  <a:ext cx="54"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8" name="Rectangle 188"/>
                <p:cNvSpPr>
                  <a:spLocks noChangeAspect="1" noChangeArrowheads="1"/>
                </p:cNvSpPr>
                <p:nvPr/>
              </p:nvSpPr>
              <p:spPr bwMode="auto">
                <a:xfrm>
                  <a:off x="2499" y="280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9" name="Freeform 189"/>
                <p:cNvSpPr>
                  <a:spLocks noChangeAspect="1"/>
                </p:cNvSpPr>
                <p:nvPr/>
              </p:nvSpPr>
              <p:spPr bwMode="auto">
                <a:xfrm>
                  <a:off x="2426" y="2761"/>
                  <a:ext cx="94" cy="41"/>
                </a:xfrm>
                <a:custGeom>
                  <a:avLst/>
                  <a:gdLst/>
                  <a:ahLst/>
                  <a:cxnLst>
                    <a:cxn ang="0">
                      <a:pos x="0" y="0"/>
                    </a:cxn>
                    <a:cxn ang="0">
                      <a:pos x="94" y="12"/>
                    </a:cxn>
                    <a:cxn ang="0">
                      <a:pos x="94" y="41"/>
                    </a:cxn>
                    <a:cxn ang="0">
                      <a:pos x="0" y="29"/>
                    </a:cxn>
                    <a:cxn ang="0">
                      <a:pos x="0" y="0"/>
                    </a:cxn>
                  </a:cxnLst>
                  <a:rect l="0" t="0" r="r" b="b"/>
                  <a:pathLst>
                    <a:path w="94" h="41">
                      <a:moveTo>
                        <a:pt x="0" y="0"/>
                      </a:moveTo>
                      <a:lnTo>
                        <a:pt x="94" y="12"/>
                      </a:lnTo>
                      <a:lnTo>
                        <a:pt x="94"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0" name="Freeform 190"/>
                <p:cNvSpPr>
                  <a:spLocks noChangeAspect="1"/>
                </p:cNvSpPr>
                <p:nvPr/>
              </p:nvSpPr>
              <p:spPr bwMode="auto">
                <a:xfrm>
                  <a:off x="2426" y="2766"/>
                  <a:ext cx="19" cy="21"/>
                </a:xfrm>
                <a:custGeom>
                  <a:avLst/>
                  <a:gdLst/>
                  <a:ahLst/>
                  <a:cxnLst>
                    <a:cxn ang="0">
                      <a:pos x="0" y="21"/>
                    </a:cxn>
                    <a:cxn ang="0">
                      <a:pos x="19" y="21"/>
                    </a:cxn>
                    <a:cxn ang="0">
                      <a:pos x="19" y="2"/>
                    </a:cxn>
                    <a:cxn ang="0">
                      <a:pos x="0" y="0"/>
                    </a:cxn>
                    <a:cxn ang="0">
                      <a:pos x="0" y="21"/>
                    </a:cxn>
                  </a:cxnLst>
                  <a:rect l="0" t="0" r="r" b="b"/>
                  <a:pathLst>
                    <a:path w="19" h="21">
                      <a:moveTo>
                        <a:pt x="0" y="21"/>
                      </a:moveTo>
                      <a:lnTo>
                        <a:pt x="19" y="21"/>
                      </a:lnTo>
                      <a:lnTo>
                        <a:pt x="19"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1" name="Freeform 191"/>
                <p:cNvSpPr>
                  <a:spLocks noChangeAspect="1"/>
                </p:cNvSpPr>
                <p:nvPr/>
              </p:nvSpPr>
              <p:spPr bwMode="auto">
                <a:xfrm>
                  <a:off x="2445" y="2768"/>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2" name="Freeform 192"/>
                <p:cNvSpPr>
                  <a:spLocks noChangeAspect="1"/>
                </p:cNvSpPr>
                <p:nvPr/>
              </p:nvSpPr>
              <p:spPr bwMode="auto">
                <a:xfrm>
                  <a:off x="2426" y="2764"/>
                  <a:ext cx="19" cy="4"/>
                </a:xfrm>
                <a:custGeom>
                  <a:avLst/>
                  <a:gdLst/>
                  <a:ahLst/>
                  <a:cxnLst>
                    <a:cxn ang="0">
                      <a:pos x="0" y="2"/>
                    </a:cxn>
                    <a:cxn ang="0">
                      <a:pos x="0" y="0"/>
                    </a:cxn>
                    <a:cxn ang="0">
                      <a:pos x="19" y="2"/>
                    </a:cxn>
                    <a:cxn ang="0">
                      <a:pos x="19" y="4"/>
                    </a:cxn>
                    <a:cxn ang="0">
                      <a:pos x="0" y="2"/>
                    </a:cxn>
                  </a:cxnLst>
                  <a:rect l="0" t="0" r="r" b="b"/>
                  <a:pathLst>
                    <a:path w="19" h="4">
                      <a:moveTo>
                        <a:pt x="0" y="2"/>
                      </a:moveTo>
                      <a:lnTo>
                        <a:pt x="0" y="0"/>
                      </a:lnTo>
                      <a:lnTo>
                        <a:pt x="19" y="2"/>
                      </a:lnTo>
                      <a:lnTo>
                        <a:pt x="19"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3" name="Freeform 193"/>
                <p:cNvSpPr>
                  <a:spLocks noChangeAspect="1"/>
                </p:cNvSpPr>
                <p:nvPr/>
              </p:nvSpPr>
              <p:spPr bwMode="auto">
                <a:xfrm>
                  <a:off x="2445" y="2766"/>
                  <a:ext cx="54"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4" name="Rectangle 194"/>
                <p:cNvSpPr>
                  <a:spLocks noChangeAspect="1" noChangeArrowheads="1"/>
                </p:cNvSpPr>
                <p:nvPr/>
              </p:nvSpPr>
              <p:spPr bwMode="auto">
                <a:xfrm>
                  <a:off x="2499" y="277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5" name="Freeform 195"/>
                <p:cNvSpPr>
                  <a:spLocks noChangeAspect="1"/>
                </p:cNvSpPr>
                <p:nvPr/>
              </p:nvSpPr>
              <p:spPr bwMode="auto">
                <a:xfrm>
                  <a:off x="2426" y="2731"/>
                  <a:ext cx="94" cy="40"/>
                </a:xfrm>
                <a:custGeom>
                  <a:avLst/>
                  <a:gdLst/>
                  <a:ahLst/>
                  <a:cxnLst>
                    <a:cxn ang="0">
                      <a:pos x="0" y="0"/>
                    </a:cxn>
                    <a:cxn ang="0">
                      <a:pos x="94" y="11"/>
                    </a:cxn>
                    <a:cxn ang="0">
                      <a:pos x="94" y="40"/>
                    </a:cxn>
                    <a:cxn ang="0">
                      <a:pos x="0" y="28"/>
                    </a:cxn>
                    <a:cxn ang="0">
                      <a:pos x="0" y="0"/>
                    </a:cxn>
                  </a:cxnLst>
                  <a:rect l="0" t="0" r="r" b="b"/>
                  <a:pathLst>
                    <a:path w="94" h="40">
                      <a:moveTo>
                        <a:pt x="0" y="0"/>
                      </a:moveTo>
                      <a:lnTo>
                        <a:pt x="94" y="11"/>
                      </a:lnTo>
                      <a:lnTo>
                        <a:pt x="94"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6" name="Freeform 196"/>
                <p:cNvSpPr>
                  <a:spLocks noChangeAspect="1"/>
                </p:cNvSpPr>
                <p:nvPr/>
              </p:nvSpPr>
              <p:spPr bwMode="auto">
                <a:xfrm>
                  <a:off x="2426" y="2735"/>
                  <a:ext cx="19" cy="24"/>
                </a:xfrm>
                <a:custGeom>
                  <a:avLst/>
                  <a:gdLst/>
                  <a:ahLst/>
                  <a:cxnLst>
                    <a:cxn ang="0">
                      <a:pos x="0" y="22"/>
                    </a:cxn>
                    <a:cxn ang="0">
                      <a:pos x="19" y="24"/>
                    </a:cxn>
                    <a:cxn ang="0">
                      <a:pos x="16" y="3"/>
                    </a:cxn>
                    <a:cxn ang="0">
                      <a:pos x="0" y="0"/>
                    </a:cxn>
                    <a:cxn ang="0">
                      <a:pos x="0" y="22"/>
                    </a:cxn>
                  </a:cxnLst>
                  <a:rect l="0" t="0" r="r" b="b"/>
                  <a:pathLst>
                    <a:path w="19" h="24">
                      <a:moveTo>
                        <a:pt x="0" y="22"/>
                      </a:moveTo>
                      <a:lnTo>
                        <a:pt x="19" y="24"/>
                      </a:lnTo>
                      <a:lnTo>
                        <a:pt x="16"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7" name="Freeform 197"/>
                <p:cNvSpPr>
                  <a:spLocks noChangeAspect="1"/>
                </p:cNvSpPr>
                <p:nvPr/>
              </p:nvSpPr>
              <p:spPr bwMode="auto">
                <a:xfrm>
                  <a:off x="2442" y="2738"/>
                  <a:ext cx="57" cy="30"/>
                </a:xfrm>
                <a:custGeom>
                  <a:avLst/>
                  <a:gdLst/>
                  <a:ahLst/>
                  <a:cxnLst>
                    <a:cxn ang="0">
                      <a:pos x="1" y="9"/>
                    </a:cxn>
                    <a:cxn ang="0">
                      <a:pos x="24" y="7"/>
                    </a:cxn>
                    <a:cxn ang="0">
                      <a:pos x="24" y="4"/>
                    </a:cxn>
                    <a:cxn ang="0">
                      <a:pos x="0" y="0"/>
                    </a:cxn>
                    <a:cxn ang="0">
                      <a:pos x="1" y="9"/>
                    </a:cxn>
                  </a:cxnLst>
                  <a:rect l="0" t="0" r="r" b="b"/>
                  <a:pathLst>
                    <a:path w="24" h="13">
                      <a:moveTo>
                        <a:pt x="1" y="9"/>
                      </a:moveTo>
                      <a:cubicBezTo>
                        <a:pt x="1" y="9"/>
                        <a:pt x="11" y="13"/>
                        <a:pt x="24" y="7"/>
                      </a:cubicBezTo>
                      <a:cubicBezTo>
                        <a:pt x="24" y="4"/>
                        <a:pt x="24" y="4"/>
                        <a:pt x="24" y="4"/>
                      </a:cubicBezTo>
                      <a:cubicBezTo>
                        <a:pt x="24" y="4"/>
                        <a:pt x="6" y="5"/>
                        <a:pt x="0" y="0"/>
                      </a:cubicBezTo>
                      <a:cubicBezTo>
                        <a:pt x="1" y="6"/>
                        <a:pt x="1" y="9"/>
                        <a:pt x="1"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8" name="Freeform 198"/>
                <p:cNvSpPr>
                  <a:spLocks noChangeAspect="1"/>
                </p:cNvSpPr>
                <p:nvPr/>
              </p:nvSpPr>
              <p:spPr bwMode="auto">
                <a:xfrm>
                  <a:off x="2426" y="2733"/>
                  <a:ext cx="19" cy="5"/>
                </a:xfrm>
                <a:custGeom>
                  <a:avLst/>
                  <a:gdLst/>
                  <a:ahLst/>
                  <a:cxnLst>
                    <a:cxn ang="0">
                      <a:pos x="0" y="2"/>
                    </a:cxn>
                    <a:cxn ang="0">
                      <a:pos x="0" y="0"/>
                    </a:cxn>
                    <a:cxn ang="0">
                      <a:pos x="19" y="5"/>
                    </a:cxn>
                    <a:cxn ang="0">
                      <a:pos x="16" y="5"/>
                    </a:cxn>
                    <a:cxn ang="0">
                      <a:pos x="0" y="2"/>
                    </a:cxn>
                  </a:cxnLst>
                  <a:rect l="0" t="0" r="r" b="b"/>
                  <a:pathLst>
                    <a:path w="19" h="5">
                      <a:moveTo>
                        <a:pt x="0" y="2"/>
                      </a:moveTo>
                      <a:lnTo>
                        <a:pt x="0" y="0"/>
                      </a:lnTo>
                      <a:lnTo>
                        <a:pt x="19" y="5"/>
                      </a:lnTo>
                      <a:lnTo>
                        <a:pt x="16"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9" name="Freeform 199"/>
                <p:cNvSpPr>
                  <a:spLocks noChangeAspect="1"/>
                </p:cNvSpPr>
                <p:nvPr/>
              </p:nvSpPr>
              <p:spPr bwMode="auto">
                <a:xfrm>
                  <a:off x="2442" y="2738"/>
                  <a:ext cx="57" cy="9"/>
                </a:xfrm>
                <a:custGeom>
                  <a:avLst/>
                  <a:gdLst/>
                  <a:ahLst/>
                  <a:cxnLst>
                    <a:cxn ang="0">
                      <a:pos x="1" y="0"/>
                    </a:cxn>
                    <a:cxn ang="0">
                      <a:pos x="24" y="3"/>
                    </a:cxn>
                    <a:cxn ang="0">
                      <a:pos x="24" y="4"/>
                    </a:cxn>
                    <a:cxn ang="0">
                      <a:pos x="7" y="3"/>
                    </a:cxn>
                    <a:cxn ang="0">
                      <a:pos x="0" y="0"/>
                    </a:cxn>
                    <a:cxn ang="0">
                      <a:pos x="1" y="0"/>
                    </a:cxn>
                  </a:cxnLst>
                  <a:rect l="0" t="0" r="r" b="b"/>
                  <a:pathLst>
                    <a:path w="24" h="4">
                      <a:moveTo>
                        <a:pt x="1" y="0"/>
                      </a:moveTo>
                      <a:cubicBezTo>
                        <a:pt x="1" y="0"/>
                        <a:pt x="7" y="4"/>
                        <a:pt x="24" y="3"/>
                      </a:cubicBezTo>
                      <a:cubicBezTo>
                        <a:pt x="24" y="4"/>
                        <a:pt x="24" y="4"/>
                        <a:pt x="24" y="4"/>
                      </a:cubicBezTo>
                      <a:cubicBezTo>
                        <a:pt x="24" y="4"/>
                        <a:pt x="14" y="4"/>
                        <a:pt x="7" y="3"/>
                      </a:cubicBezTo>
                      <a:cubicBezTo>
                        <a:pt x="1" y="1"/>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50" name="Freeform 200"/>
                <p:cNvSpPr>
                  <a:spLocks noChangeAspect="1"/>
                </p:cNvSpPr>
                <p:nvPr/>
              </p:nvSpPr>
              <p:spPr bwMode="auto">
                <a:xfrm>
                  <a:off x="2499" y="2747"/>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9" name="Group 74"/>
              <p:cNvGrpSpPr>
                <a:grpSpLocks noChangeAspect="1"/>
              </p:cNvGrpSpPr>
              <p:nvPr/>
            </p:nvGrpSpPr>
            <p:grpSpPr bwMode="auto">
              <a:xfrm>
                <a:off x="2710466" y="5454527"/>
                <a:ext cx="1080393" cy="494753"/>
                <a:chOff x="2208" y="2634"/>
                <a:chExt cx="608" cy="276"/>
              </a:xfrm>
            </p:grpSpPr>
            <p:sp>
              <p:nvSpPr>
                <p:cNvPr id="399" name="Freeform 75"/>
                <p:cNvSpPr>
                  <a:spLocks noChangeAspect="1"/>
                </p:cNvSpPr>
                <p:nvPr/>
              </p:nvSpPr>
              <p:spPr bwMode="auto">
                <a:xfrm>
                  <a:off x="2634" y="2669"/>
                  <a:ext cx="182" cy="234"/>
                </a:xfrm>
                <a:custGeom>
                  <a:avLst/>
                  <a:gdLst/>
                  <a:ahLst/>
                  <a:cxnLst>
                    <a:cxn ang="0">
                      <a:pos x="77" y="0"/>
                    </a:cxn>
                    <a:cxn ang="0">
                      <a:pos x="77" y="47"/>
                    </a:cxn>
                    <a:cxn ang="0">
                      <a:pos x="76" y="52"/>
                    </a:cxn>
                    <a:cxn ang="0">
                      <a:pos x="72" y="55"/>
                    </a:cxn>
                    <a:cxn ang="0">
                      <a:pos x="0" y="99"/>
                    </a:cxn>
                    <a:cxn ang="0">
                      <a:pos x="0" y="35"/>
                    </a:cxn>
                    <a:cxn ang="0">
                      <a:pos x="77" y="0"/>
                    </a:cxn>
                  </a:cxnLst>
                  <a:rect l="0" t="0" r="r" b="b"/>
                  <a:pathLst>
                    <a:path w="77" h="99">
                      <a:moveTo>
                        <a:pt x="77" y="0"/>
                      </a:moveTo>
                      <a:cubicBezTo>
                        <a:pt x="77" y="47"/>
                        <a:pt x="77" y="47"/>
                        <a:pt x="77" y="47"/>
                      </a:cubicBezTo>
                      <a:cubicBezTo>
                        <a:pt x="77" y="47"/>
                        <a:pt x="77" y="51"/>
                        <a:pt x="76" y="52"/>
                      </a:cubicBezTo>
                      <a:cubicBezTo>
                        <a:pt x="75" y="53"/>
                        <a:pt x="72" y="55"/>
                        <a:pt x="72" y="55"/>
                      </a:cubicBezTo>
                      <a:cubicBezTo>
                        <a:pt x="0" y="99"/>
                        <a:pt x="0" y="99"/>
                        <a:pt x="0" y="99"/>
                      </a:cubicBezTo>
                      <a:cubicBezTo>
                        <a:pt x="0" y="35"/>
                        <a:pt x="0" y="35"/>
                        <a:pt x="0" y="35"/>
                      </a:cubicBezTo>
                      <a:lnTo>
                        <a:pt x="77" y="0"/>
                      </a:lnTo>
                      <a:close/>
                    </a:path>
                  </a:pathLst>
                </a:custGeom>
                <a:solidFill>
                  <a:srgbClr val="0C3C68"/>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0" name="Freeform 76"/>
                <p:cNvSpPr>
                  <a:spLocks noChangeAspect="1"/>
                </p:cNvSpPr>
                <p:nvPr/>
              </p:nvSpPr>
              <p:spPr bwMode="auto">
                <a:xfrm>
                  <a:off x="2234" y="2634"/>
                  <a:ext cx="579" cy="118"/>
                </a:xfrm>
                <a:custGeom>
                  <a:avLst/>
                  <a:gdLst/>
                  <a:ahLst/>
                  <a:cxnLst>
                    <a:cxn ang="0">
                      <a:pos x="0" y="73"/>
                    </a:cxn>
                    <a:cxn ang="0">
                      <a:pos x="196" y="0"/>
                    </a:cxn>
                    <a:cxn ang="0">
                      <a:pos x="579" y="30"/>
                    </a:cxn>
                    <a:cxn ang="0">
                      <a:pos x="393" y="118"/>
                    </a:cxn>
                    <a:cxn ang="0">
                      <a:pos x="0" y="73"/>
                    </a:cxn>
                  </a:cxnLst>
                  <a:rect l="0" t="0" r="r" b="b"/>
                  <a:pathLst>
                    <a:path w="579" h="118">
                      <a:moveTo>
                        <a:pt x="0" y="73"/>
                      </a:moveTo>
                      <a:lnTo>
                        <a:pt x="196" y="0"/>
                      </a:lnTo>
                      <a:lnTo>
                        <a:pt x="579" y="30"/>
                      </a:lnTo>
                      <a:lnTo>
                        <a:pt x="393" y="118"/>
                      </a:lnTo>
                      <a:lnTo>
                        <a:pt x="0" y="73"/>
                      </a:lnTo>
                      <a:close/>
                    </a:path>
                  </a:pathLst>
                </a:custGeom>
                <a:solidFill>
                  <a:srgbClr val="446487"/>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1" name="Freeform 77"/>
                <p:cNvSpPr>
                  <a:spLocks noChangeAspect="1"/>
                </p:cNvSpPr>
                <p:nvPr/>
              </p:nvSpPr>
              <p:spPr bwMode="auto">
                <a:xfrm>
                  <a:off x="2622" y="2664"/>
                  <a:ext cx="194" cy="95"/>
                </a:xfrm>
                <a:custGeom>
                  <a:avLst/>
                  <a:gdLst/>
                  <a:ahLst/>
                  <a:cxnLst>
                    <a:cxn ang="0">
                      <a:pos x="82" y="2"/>
                    </a:cxn>
                    <a:cxn ang="0">
                      <a:pos x="81" y="0"/>
                    </a:cxn>
                    <a:cxn ang="0">
                      <a:pos x="0" y="37"/>
                    </a:cxn>
                    <a:cxn ang="0">
                      <a:pos x="1" y="40"/>
                    </a:cxn>
                    <a:cxn ang="0">
                      <a:pos x="82" y="2"/>
                    </a:cxn>
                  </a:cxnLst>
                  <a:rect l="0" t="0" r="r" b="b"/>
                  <a:pathLst>
                    <a:path w="82" h="40">
                      <a:moveTo>
                        <a:pt x="82" y="2"/>
                      </a:moveTo>
                      <a:cubicBezTo>
                        <a:pt x="82" y="1"/>
                        <a:pt x="81" y="1"/>
                        <a:pt x="81" y="0"/>
                      </a:cubicBezTo>
                      <a:cubicBezTo>
                        <a:pt x="77" y="0"/>
                        <a:pt x="0" y="37"/>
                        <a:pt x="0" y="37"/>
                      </a:cubicBezTo>
                      <a:cubicBezTo>
                        <a:pt x="1" y="40"/>
                        <a:pt x="1" y="40"/>
                        <a:pt x="1" y="40"/>
                      </a:cubicBezTo>
                      <a:lnTo>
                        <a:pt x="82" y="2"/>
                      </a:lnTo>
                      <a:close/>
                    </a:path>
                  </a:pathLst>
                </a:custGeom>
                <a:solidFill>
                  <a:srgbClr val="5B769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2" name="Freeform 78"/>
                <p:cNvSpPr>
                  <a:spLocks noChangeAspect="1"/>
                </p:cNvSpPr>
                <p:nvPr/>
              </p:nvSpPr>
              <p:spPr bwMode="auto">
                <a:xfrm>
                  <a:off x="2208" y="2700"/>
                  <a:ext cx="449" cy="210"/>
                </a:xfrm>
                <a:custGeom>
                  <a:avLst/>
                  <a:gdLst/>
                  <a:ahLst/>
                  <a:cxnLst>
                    <a:cxn ang="0">
                      <a:pos x="190" y="86"/>
                    </a:cxn>
                    <a:cxn ang="0">
                      <a:pos x="187" y="89"/>
                    </a:cxn>
                    <a:cxn ang="0">
                      <a:pos x="3" y="66"/>
                    </a:cxn>
                    <a:cxn ang="0">
                      <a:pos x="1" y="63"/>
                    </a:cxn>
                    <a:cxn ang="0">
                      <a:pos x="0" y="3"/>
                    </a:cxn>
                    <a:cxn ang="0">
                      <a:pos x="3" y="0"/>
                    </a:cxn>
                    <a:cxn ang="0">
                      <a:pos x="188" y="21"/>
                    </a:cxn>
                    <a:cxn ang="0">
                      <a:pos x="190" y="24"/>
                    </a:cxn>
                    <a:cxn ang="0">
                      <a:pos x="190" y="86"/>
                    </a:cxn>
                  </a:cxnLst>
                  <a:rect l="0" t="0" r="r" b="b"/>
                  <a:pathLst>
                    <a:path w="190" h="89">
                      <a:moveTo>
                        <a:pt x="190" y="86"/>
                      </a:moveTo>
                      <a:cubicBezTo>
                        <a:pt x="190" y="88"/>
                        <a:pt x="188" y="89"/>
                        <a:pt x="187" y="89"/>
                      </a:cubicBezTo>
                      <a:cubicBezTo>
                        <a:pt x="3" y="66"/>
                        <a:pt x="3" y="66"/>
                        <a:pt x="3" y="66"/>
                      </a:cubicBezTo>
                      <a:cubicBezTo>
                        <a:pt x="2" y="66"/>
                        <a:pt x="1" y="65"/>
                        <a:pt x="1" y="63"/>
                      </a:cubicBezTo>
                      <a:cubicBezTo>
                        <a:pt x="0" y="3"/>
                        <a:pt x="0" y="3"/>
                        <a:pt x="0" y="3"/>
                      </a:cubicBezTo>
                      <a:cubicBezTo>
                        <a:pt x="0" y="2"/>
                        <a:pt x="2" y="0"/>
                        <a:pt x="3" y="0"/>
                      </a:cubicBezTo>
                      <a:cubicBezTo>
                        <a:pt x="188" y="21"/>
                        <a:pt x="188" y="21"/>
                        <a:pt x="188" y="21"/>
                      </a:cubicBezTo>
                      <a:cubicBezTo>
                        <a:pt x="189" y="21"/>
                        <a:pt x="190" y="22"/>
                        <a:pt x="190" y="24"/>
                      </a:cubicBezTo>
                      <a:lnTo>
                        <a:pt x="190" y="86"/>
                      </a:lnTo>
                      <a:close/>
                    </a:path>
                  </a:pathLst>
                </a:custGeom>
                <a:solidFill>
                  <a:srgbClr val="6A84A1"/>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3" name="Freeform 79"/>
                <p:cNvSpPr>
                  <a:spLocks noChangeAspect="1"/>
                </p:cNvSpPr>
                <p:nvPr/>
              </p:nvSpPr>
              <p:spPr bwMode="auto">
                <a:xfrm>
                  <a:off x="2208" y="2702"/>
                  <a:ext cx="447" cy="208"/>
                </a:xfrm>
                <a:custGeom>
                  <a:avLst/>
                  <a:gdLst/>
                  <a:ahLst/>
                  <a:cxnLst>
                    <a:cxn ang="0">
                      <a:pos x="189" y="86"/>
                    </a:cxn>
                    <a:cxn ang="0">
                      <a:pos x="186" y="88"/>
                    </a:cxn>
                    <a:cxn ang="0">
                      <a:pos x="2" y="66"/>
                    </a:cxn>
                    <a:cxn ang="0">
                      <a:pos x="0" y="64"/>
                    </a:cxn>
                    <a:cxn ang="0">
                      <a:pos x="0" y="2"/>
                    </a:cxn>
                    <a:cxn ang="0">
                      <a:pos x="2" y="0"/>
                    </a:cxn>
                    <a:cxn ang="0">
                      <a:pos x="186" y="21"/>
                    </a:cxn>
                    <a:cxn ang="0">
                      <a:pos x="189" y="24"/>
                    </a:cxn>
                    <a:cxn ang="0">
                      <a:pos x="189" y="86"/>
                    </a:cxn>
                  </a:cxnLst>
                  <a:rect l="0" t="0" r="r" b="b"/>
                  <a:pathLst>
                    <a:path w="189" h="88">
                      <a:moveTo>
                        <a:pt x="189" y="86"/>
                      </a:moveTo>
                      <a:cubicBezTo>
                        <a:pt x="189" y="87"/>
                        <a:pt x="188" y="88"/>
                        <a:pt x="186" y="88"/>
                      </a:cubicBezTo>
                      <a:cubicBezTo>
                        <a:pt x="2" y="66"/>
                        <a:pt x="2" y="66"/>
                        <a:pt x="2" y="66"/>
                      </a:cubicBezTo>
                      <a:cubicBezTo>
                        <a:pt x="1" y="66"/>
                        <a:pt x="0" y="65"/>
                        <a:pt x="0" y="64"/>
                      </a:cubicBezTo>
                      <a:cubicBezTo>
                        <a:pt x="0" y="2"/>
                        <a:pt x="0" y="2"/>
                        <a:pt x="0" y="2"/>
                      </a:cubicBezTo>
                      <a:cubicBezTo>
                        <a:pt x="0" y="1"/>
                        <a:pt x="1" y="0"/>
                        <a:pt x="2" y="0"/>
                      </a:cubicBezTo>
                      <a:cubicBezTo>
                        <a:pt x="186" y="21"/>
                        <a:pt x="186" y="21"/>
                        <a:pt x="186" y="21"/>
                      </a:cubicBezTo>
                      <a:cubicBezTo>
                        <a:pt x="188" y="22"/>
                        <a:pt x="189" y="23"/>
                        <a:pt x="189" y="24"/>
                      </a:cubicBezTo>
                      <a:lnTo>
                        <a:pt x="189" y="86"/>
                      </a:lnTo>
                      <a:close/>
                    </a:path>
                  </a:pathLst>
                </a:custGeom>
                <a:solidFill>
                  <a:srgbClr val="8AA2B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4" name="Freeform 80"/>
                <p:cNvSpPr>
                  <a:spLocks noChangeAspect="1"/>
                </p:cNvSpPr>
                <p:nvPr/>
              </p:nvSpPr>
              <p:spPr bwMode="auto">
                <a:xfrm>
                  <a:off x="2232" y="2705"/>
                  <a:ext cx="387" cy="200"/>
                </a:xfrm>
                <a:custGeom>
                  <a:avLst/>
                  <a:gdLst/>
                  <a:ahLst/>
                  <a:cxnLst>
                    <a:cxn ang="0">
                      <a:pos x="0" y="156"/>
                    </a:cxn>
                    <a:cxn ang="0">
                      <a:pos x="0" y="0"/>
                    </a:cxn>
                    <a:cxn ang="0">
                      <a:pos x="387" y="45"/>
                    </a:cxn>
                    <a:cxn ang="0">
                      <a:pos x="387" y="200"/>
                    </a:cxn>
                    <a:cxn ang="0">
                      <a:pos x="0" y="156"/>
                    </a:cxn>
                  </a:cxnLst>
                  <a:rect l="0" t="0" r="r" b="b"/>
                  <a:pathLst>
                    <a:path w="387" h="200">
                      <a:moveTo>
                        <a:pt x="0" y="156"/>
                      </a:moveTo>
                      <a:lnTo>
                        <a:pt x="0" y="0"/>
                      </a:lnTo>
                      <a:lnTo>
                        <a:pt x="387" y="45"/>
                      </a:lnTo>
                      <a:lnTo>
                        <a:pt x="387" y="200"/>
                      </a:lnTo>
                      <a:lnTo>
                        <a:pt x="0" y="156"/>
                      </a:lnTo>
                      <a:close/>
                    </a:path>
                  </a:pathLst>
                </a:custGeom>
                <a:solidFill>
                  <a:srgbClr val="0C3C68"/>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5" name="Freeform 81"/>
                <p:cNvSpPr>
                  <a:spLocks noChangeAspect="1"/>
                </p:cNvSpPr>
                <p:nvPr/>
              </p:nvSpPr>
              <p:spPr bwMode="auto">
                <a:xfrm>
                  <a:off x="2523" y="2863"/>
                  <a:ext cx="92" cy="40"/>
                </a:xfrm>
                <a:custGeom>
                  <a:avLst/>
                  <a:gdLst/>
                  <a:ahLst/>
                  <a:cxnLst>
                    <a:cxn ang="0">
                      <a:pos x="0" y="0"/>
                    </a:cxn>
                    <a:cxn ang="0">
                      <a:pos x="92" y="12"/>
                    </a:cxn>
                    <a:cxn ang="0">
                      <a:pos x="92" y="40"/>
                    </a:cxn>
                    <a:cxn ang="0">
                      <a:pos x="0" y="28"/>
                    </a:cxn>
                    <a:cxn ang="0">
                      <a:pos x="0" y="0"/>
                    </a:cxn>
                  </a:cxnLst>
                  <a:rect l="0" t="0" r="r" b="b"/>
                  <a:pathLst>
                    <a:path w="92" h="40">
                      <a:moveTo>
                        <a:pt x="0" y="0"/>
                      </a:moveTo>
                      <a:lnTo>
                        <a:pt x="92" y="12"/>
                      </a:lnTo>
                      <a:lnTo>
                        <a:pt x="92"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6" name="Freeform 82"/>
                <p:cNvSpPr>
                  <a:spLocks noChangeAspect="1"/>
                </p:cNvSpPr>
                <p:nvPr/>
              </p:nvSpPr>
              <p:spPr bwMode="auto">
                <a:xfrm>
                  <a:off x="2523" y="2868"/>
                  <a:ext cx="16" cy="21"/>
                </a:xfrm>
                <a:custGeom>
                  <a:avLst/>
                  <a:gdLst/>
                  <a:ahLst/>
                  <a:cxnLst>
                    <a:cxn ang="0">
                      <a:pos x="0" y="21"/>
                    </a:cxn>
                    <a:cxn ang="0">
                      <a:pos x="16" y="21"/>
                    </a:cxn>
                    <a:cxn ang="0">
                      <a:pos x="16" y="2"/>
                    </a:cxn>
                    <a:cxn ang="0">
                      <a:pos x="0" y="0"/>
                    </a:cxn>
                    <a:cxn ang="0">
                      <a:pos x="0" y="21"/>
                    </a:cxn>
                  </a:cxnLst>
                  <a:rect l="0" t="0" r="r" b="b"/>
                  <a:pathLst>
                    <a:path w="16" h="21">
                      <a:moveTo>
                        <a:pt x="0" y="21"/>
                      </a:moveTo>
                      <a:lnTo>
                        <a:pt x="16" y="21"/>
                      </a:lnTo>
                      <a:lnTo>
                        <a:pt x="16"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7" name="Freeform 83"/>
                <p:cNvSpPr>
                  <a:spLocks noChangeAspect="1"/>
                </p:cNvSpPr>
                <p:nvPr/>
              </p:nvSpPr>
              <p:spPr bwMode="auto">
                <a:xfrm>
                  <a:off x="2539" y="2870"/>
                  <a:ext cx="57" cy="31"/>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8" name="Freeform 84"/>
                <p:cNvSpPr>
                  <a:spLocks noChangeAspect="1"/>
                </p:cNvSpPr>
                <p:nvPr/>
              </p:nvSpPr>
              <p:spPr bwMode="auto">
                <a:xfrm>
                  <a:off x="2523" y="2865"/>
                  <a:ext cx="16" cy="5"/>
                </a:xfrm>
                <a:custGeom>
                  <a:avLst/>
                  <a:gdLst/>
                  <a:ahLst/>
                  <a:cxnLst>
                    <a:cxn ang="0">
                      <a:pos x="0" y="3"/>
                    </a:cxn>
                    <a:cxn ang="0">
                      <a:pos x="0" y="0"/>
                    </a:cxn>
                    <a:cxn ang="0">
                      <a:pos x="16" y="3"/>
                    </a:cxn>
                    <a:cxn ang="0">
                      <a:pos x="16" y="5"/>
                    </a:cxn>
                    <a:cxn ang="0">
                      <a:pos x="0" y="3"/>
                    </a:cxn>
                  </a:cxnLst>
                  <a:rect l="0" t="0" r="r" b="b"/>
                  <a:pathLst>
                    <a:path w="16" h="5">
                      <a:moveTo>
                        <a:pt x="0" y="3"/>
                      </a:moveTo>
                      <a:lnTo>
                        <a:pt x="0" y="0"/>
                      </a:lnTo>
                      <a:lnTo>
                        <a:pt x="16" y="3"/>
                      </a:lnTo>
                      <a:lnTo>
                        <a:pt x="16" y="5"/>
                      </a:lnTo>
                      <a:lnTo>
                        <a:pt x="0" y="3"/>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9" name="Freeform 85"/>
                <p:cNvSpPr>
                  <a:spLocks noChangeAspect="1"/>
                </p:cNvSpPr>
                <p:nvPr/>
              </p:nvSpPr>
              <p:spPr bwMode="auto">
                <a:xfrm>
                  <a:off x="2539" y="2868"/>
                  <a:ext cx="57" cy="11"/>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7" y="5"/>
                        <a:pt x="23" y="4"/>
                      </a:cubicBezTo>
                      <a:cubicBezTo>
                        <a:pt x="24" y="5"/>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0" name="Freeform 86"/>
                <p:cNvSpPr>
                  <a:spLocks noChangeAspect="1"/>
                </p:cNvSpPr>
                <p:nvPr/>
              </p:nvSpPr>
              <p:spPr bwMode="auto">
                <a:xfrm>
                  <a:off x="2596" y="2877"/>
                  <a:ext cx="2" cy="7"/>
                </a:xfrm>
                <a:custGeom>
                  <a:avLst/>
                  <a:gdLst/>
                  <a:ahLst/>
                  <a:cxnLst>
                    <a:cxn ang="0">
                      <a:pos x="2" y="7"/>
                    </a:cxn>
                    <a:cxn ang="0">
                      <a:pos x="0" y="7"/>
                    </a:cxn>
                    <a:cxn ang="0">
                      <a:pos x="0" y="0"/>
                    </a:cxn>
                    <a:cxn ang="0">
                      <a:pos x="2" y="2"/>
                    </a:cxn>
                    <a:cxn ang="0">
                      <a:pos x="2" y="7"/>
                    </a:cxn>
                  </a:cxnLst>
                  <a:rect l="0" t="0" r="r" b="b"/>
                  <a:pathLst>
                    <a:path w="2" h="7">
                      <a:moveTo>
                        <a:pt x="2" y="7"/>
                      </a:moveTo>
                      <a:lnTo>
                        <a:pt x="0" y="7"/>
                      </a:lnTo>
                      <a:lnTo>
                        <a:pt x="0" y="0"/>
                      </a:lnTo>
                      <a:lnTo>
                        <a:pt x="2" y="2"/>
                      </a:lnTo>
                      <a:lnTo>
                        <a:pt x="2" y="7"/>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1" name="Freeform 87"/>
                <p:cNvSpPr>
                  <a:spLocks noChangeAspect="1"/>
                </p:cNvSpPr>
                <p:nvPr/>
              </p:nvSpPr>
              <p:spPr bwMode="auto">
                <a:xfrm>
                  <a:off x="2523" y="2832"/>
                  <a:ext cx="92" cy="40"/>
                </a:xfrm>
                <a:custGeom>
                  <a:avLst/>
                  <a:gdLst/>
                  <a:ahLst/>
                  <a:cxnLst>
                    <a:cxn ang="0">
                      <a:pos x="0" y="0"/>
                    </a:cxn>
                    <a:cxn ang="0">
                      <a:pos x="92" y="12"/>
                    </a:cxn>
                    <a:cxn ang="0">
                      <a:pos x="92" y="40"/>
                    </a:cxn>
                    <a:cxn ang="0">
                      <a:pos x="0" y="29"/>
                    </a:cxn>
                    <a:cxn ang="0">
                      <a:pos x="0" y="0"/>
                    </a:cxn>
                  </a:cxnLst>
                  <a:rect l="0" t="0" r="r" b="b"/>
                  <a:pathLst>
                    <a:path w="92" h="40">
                      <a:moveTo>
                        <a:pt x="0" y="0"/>
                      </a:moveTo>
                      <a:lnTo>
                        <a:pt x="92" y="12"/>
                      </a:lnTo>
                      <a:lnTo>
                        <a:pt x="92" y="40"/>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2" name="Freeform 88"/>
                <p:cNvSpPr>
                  <a:spLocks noChangeAspect="1"/>
                </p:cNvSpPr>
                <p:nvPr/>
              </p:nvSpPr>
              <p:spPr bwMode="auto">
                <a:xfrm>
                  <a:off x="2523" y="2837"/>
                  <a:ext cx="16" cy="24"/>
                </a:xfrm>
                <a:custGeom>
                  <a:avLst/>
                  <a:gdLst/>
                  <a:ahLst/>
                  <a:cxnLst>
                    <a:cxn ang="0">
                      <a:pos x="0" y="21"/>
                    </a:cxn>
                    <a:cxn ang="0">
                      <a:pos x="16" y="24"/>
                    </a:cxn>
                    <a:cxn ang="0">
                      <a:pos x="16" y="2"/>
                    </a:cxn>
                    <a:cxn ang="0">
                      <a:pos x="0" y="0"/>
                    </a:cxn>
                    <a:cxn ang="0">
                      <a:pos x="0" y="21"/>
                    </a:cxn>
                  </a:cxnLst>
                  <a:rect l="0" t="0" r="r" b="b"/>
                  <a:pathLst>
                    <a:path w="16" h="24">
                      <a:moveTo>
                        <a:pt x="0" y="21"/>
                      </a:moveTo>
                      <a:lnTo>
                        <a:pt x="16" y="24"/>
                      </a:lnTo>
                      <a:lnTo>
                        <a:pt x="16"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3" name="Freeform 89"/>
                <p:cNvSpPr>
                  <a:spLocks noChangeAspect="1"/>
                </p:cNvSpPr>
                <p:nvPr/>
              </p:nvSpPr>
              <p:spPr bwMode="auto">
                <a:xfrm>
                  <a:off x="2539" y="2839"/>
                  <a:ext cx="57" cy="31"/>
                </a:xfrm>
                <a:custGeom>
                  <a:avLst/>
                  <a:gdLst/>
                  <a:ahLst/>
                  <a:cxnLst>
                    <a:cxn ang="0">
                      <a:pos x="0" y="9"/>
                    </a:cxn>
                    <a:cxn ang="0">
                      <a:pos x="24" y="7"/>
                    </a:cxn>
                    <a:cxn ang="0">
                      <a:pos x="24" y="3"/>
                    </a:cxn>
                    <a:cxn ang="0">
                      <a:pos x="0" y="0"/>
                    </a:cxn>
                    <a:cxn ang="0">
                      <a:pos x="0" y="9"/>
                    </a:cxn>
                  </a:cxnLst>
                  <a:rect l="0" t="0" r="r" b="b"/>
                  <a:pathLst>
                    <a:path w="24" h="13">
                      <a:moveTo>
                        <a:pt x="0" y="9"/>
                      </a:moveTo>
                      <a:cubicBezTo>
                        <a:pt x="0" y="9"/>
                        <a:pt x="11" y="13"/>
                        <a:pt x="24" y="7"/>
                      </a:cubicBezTo>
                      <a:cubicBezTo>
                        <a:pt x="24" y="3"/>
                        <a:pt x="24" y="3"/>
                        <a:pt x="24" y="3"/>
                      </a:cubicBezTo>
                      <a:cubicBezTo>
                        <a:pt x="24" y="3"/>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4" name="Freeform 90"/>
                <p:cNvSpPr>
                  <a:spLocks noChangeAspect="1"/>
                </p:cNvSpPr>
                <p:nvPr/>
              </p:nvSpPr>
              <p:spPr bwMode="auto">
                <a:xfrm>
                  <a:off x="2523" y="2835"/>
                  <a:ext cx="16" cy="4"/>
                </a:xfrm>
                <a:custGeom>
                  <a:avLst/>
                  <a:gdLst/>
                  <a:ahLst/>
                  <a:cxnLst>
                    <a:cxn ang="0">
                      <a:pos x="0" y="2"/>
                    </a:cxn>
                    <a:cxn ang="0">
                      <a:pos x="0" y="0"/>
                    </a:cxn>
                    <a:cxn ang="0">
                      <a:pos x="16" y="2"/>
                    </a:cxn>
                    <a:cxn ang="0">
                      <a:pos x="16" y="4"/>
                    </a:cxn>
                    <a:cxn ang="0">
                      <a:pos x="0" y="2"/>
                    </a:cxn>
                  </a:cxnLst>
                  <a:rect l="0" t="0" r="r" b="b"/>
                  <a:pathLst>
                    <a:path w="16" h="4">
                      <a:moveTo>
                        <a:pt x="0" y="2"/>
                      </a:moveTo>
                      <a:lnTo>
                        <a:pt x="0" y="0"/>
                      </a:lnTo>
                      <a:lnTo>
                        <a:pt x="16" y="2"/>
                      </a:lnTo>
                      <a:lnTo>
                        <a:pt x="16"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5" name="Freeform 91"/>
                <p:cNvSpPr>
                  <a:spLocks noChangeAspect="1"/>
                </p:cNvSpPr>
                <p:nvPr/>
              </p:nvSpPr>
              <p:spPr bwMode="auto">
                <a:xfrm>
                  <a:off x="2539" y="2837"/>
                  <a:ext cx="57" cy="12"/>
                </a:xfrm>
                <a:custGeom>
                  <a:avLst/>
                  <a:gdLst/>
                  <a:ahLst/>
                  <a:cxnLst>
                    <a:cxn ang="0">
                      <a:pos x="0" y="0"/>
                    </a:cxn>
                    <a:cxn ang="0">
                      <a:pos x="23" y="4"/>
                    </a:cxn>
                    <a:cxn ang="0">
                      <a:pos x="24" y="5"/>
                    </a:cxn>
                    <a:cxn ang="0">
                      <a:pos x="7" y="4"/>
                    </a:cxn>
                    <a:cxn ang="0">
                      <a:pos x="0" y="1"/>
                    </a:cxn>
                    <a:cxn ang="0">
                      <a:pos x="0" y="0"/>
                    </a:cxn>
                  </a:cxnLst>
                  <a:rect l="0" t="0" r="r" b="b"/>
                  <a:pathLst>
                    <a:path w="24" h="5">
                      <a:moveTo>
                        <a:pt x="0" y="0"/>
                      </a:moveTo>
                      <a:cubicBezTo>
                        <a:pt x="0" y="0"/>
                        <a:pt x="7" y="5"/>
                        <a:pt x="23" y="4"/>
                      </a:cubicBezTo>
                      <a:cubicBezTo>
                        <a:pt x="24" y="5"/>
                        <a:pt x="24" y="5"/>
                        <a:pt x="24" y="5"/>
                      </a:cubicBezTo>
                      <a:cubicBezTo>
                        <a:pt x="24" y="5"/>
                        <a:pt x="14" y="5"/>
                        <a:pt x="7"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6" name="Freeform 92"/>
                <p:cNvSpPr>
                  <a:spLocks noChangeAspect="1"/>
                </p:cNvSpPr>
                <p:nvPr/>
              </p:nvSpPr>
              <p:spPr bwMode="auto">
                <a:xfrm>
                  <a:off x="2596" y="2849"/>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7" name="Freeform 93"/>
                <p:cNvSpPr>
                  <a:spLocks noChangeAspect="1"/>
                </p:cNvSpPr>
                <p:nvPr/>
              </p:nvSpPr>
              <p:spPr bwMode="auto">
                <a:xfrm>
                  <a:off x="2523" y="2804"/>
                  <a:ext cx="92" cy="38"/>
                </a:xfrm>
                <a:custGeom>
                  <a:avLst/>
                  <a:gdLst/>
                  <a:ahLst/>
                  <a:cxnLst>
                    <a:cxn ang="0">
                      <a:pos x="0" y="0"/>
                    </a:cxn>
                    <a:cxn ang="0">
                      <a:pos x="92" y="9"/>
                    </a:cxn>
                    <a:cxn ang="0">
                      <a:pos x="92" y="38"/>
                    </a:cxn>
                    <a:cxn ang="0">
                      <a:pos x="0" y="26"/>
                    </a:cxn>
                    <a:cxn ang="0">
                      <a:pos x="0" y="0"/>
                    </a:cxn>
                  </a:cxnLst>
                  <a:rect l="0" t="0" r="r" b="b"/>
                  <a:pathLst>
                    <a:path w="92" h="38">
                      <a:moveTo>
                        <a:pt x="0" y="0"/>
                      </a:moveTo>
                      <a:lnTo>
                        <a:pt x="92" y="9"/>
                      </a:lnTo>
                      <a:lnTo>
                        <a:pt x="92"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8" name="Freeform 94"/>
                <p:cNvSpPr>
                  <a:spLocks noChangeAspect="1"/>
                </p:cNvSpPr>
                <p:nvPr/>
              </p:nvSpPr>
              <p:spPr bwMode="auto">
                <a:xfrm>
                  <a:off x="2523" y="2806"/>
                  <a:ext cx="16" cy="24"/>
                </a:xfrm>
                <a:custGeom>
                  <a:avLst/>
                  <a:gdLst/>
                  <a:ahLst/>
                  <a:cxnLst>
                    <a:cxn ang="0">
                      <a:pos x="0" y="22"/>
                    </a:cxn>
                    <a:cxn ang="0">
                      <a:pos x="16" y="24"/>
                    </a:cxn>
                    <a:cxn ang="0">
                      <a:pos x="16" y="3"/>
                    </a:cxn>
                    <a:cxn ang="0">
                      <a:pos x="0" y="0"/>
                    </a:cxn>
                    <a:cxn ang="0">
                      <a:pos x="0" y="22"/>
                    </a:cxn>
                  </a:cxnLst>
                  <a:rect l="0" t="0" r="r" b="b"/>
                  <a:pathLst>
                    <a:path w="16" h="24">
                      <a:moveTo>
                        <a:pt x="0" y="22"/>
                      </a:moveTo>
                      <a:lnTo>
                        <a:pt x="16" y="24"/>
                      </a:lnTo>
                      <a:lnTo>
                        <a:pt x="16"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9" name="Freeform 95"/>
                <p:cNvSpPr>
                  <a:spLocks noChangeAspect="1"/>
                </p:cNvSpPr>
                <p:nvPr/>
              </p:nvSpPr>
              <p:spPr bwMode="auto">
                <a:xfrm>
                  <a:off x="2539" y="2809"/>
                  <a:ext cx="57" cy="30"/>
                </a:xfrm>
                <a:custGeom>
                  <a:avLst/>
                  <a:gdLst/>
                  <a:ahLst/>
                  <a:cxnLst>
                    <a:cxn ang="0">
                      <a:pos x="0" y="9"/>
                    </a:cxn>
                    <a:cxn ang="0">
                      <a:pos x="24" y="7"/>
                    </a:cxn>
                    <a:cxn ang="0">
                      <a:pos x="24" y="4"/>
                    </a:cxn>
                    <a:cxn ang="0">
                      <a:pos x="0" y="0"/>
                    </a:cxn>
                    <a:cxn ang="0">
                      <a:pos x="0" y="9"/>
                    </a:cxn>
                  </a:cxnLst>
                  <a:rect l="0" t="0" r="r" b="b"/>
                  <a:pathLst>
                    <a:path w="24" h="13">
                      <a:moveTo>
                        <a:pt x="0" y="9"/>
                      </a:moveTo>
                      <a:cubicBezTo>
                        <a:pt x="0" y="9"/>
                        <a:pt x="11" y="13"/>
                        <a:pt x="24" y="7"/>
                      </a:cubicBezTo>
                      <a:cubicBezTo>
                        <a:pt x="24" y="4"/>
                        <a:pt x="24" y="4"/>
                        <a:pt x="24" y="4"/>
                      </a:cubicBezTo>
                      <a:cubicBezTo>
                        <a:pt x="24"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0" name="Freeform 96"/>
                <p:cNvSpPr>
                  <a:spLocks noChangeAspect="1"/>
                </p:cNvSpPr>
                <p:nvPr/>
              </p:nvSpPr>
              <p:spPr bwMode="auto">
                <a:xfrm>
                  <a:off x="2523" y="2804"/>
                  <a:ext cx="16" cy="5"/>
                </a:xfrm>
                <a:custGeom>
                  <a:avLst/>
                  <a:gdLst/>
                  <a:ahLst/>
                  <a:cxnLst>
                    <a:cxn ang="0">
                      <a:pos x="0" y="2"/>
                    </a:cxn>
                    <a:cxn ang="0">
                      <a:pos x="0" y="0"/>
                    </a:cxn>
                    <a:cxn ang="0">
                      <a:pos x="16" y="5"/>
                    </a:cxn>
                    <a:cxn ang="0">
                      <a:pos x="16" y="5"/>
                    </a:cxn>
                    <a:cxn ang="0">
                      <a:pos x="0" y="2"/>
                    </a:cxn>
                  </a:cxnLst>
                  <a:rect l="0" t="0" r="r" b="b"/>
                  <a:pathLst>
                    <a:path w="16" h="5">
                      <a:moveTo>
                        <a:pt x="0" y="2"/>
                      </a:moveTo>
                      <a:lnTo>
                        <a:pt x="0" y="0"/>
                      </a:lnTo>
                      <a:lnTo>
                        <a:pt x="16" y="5"/>
                      </a:lnTo>
                      <a:lnTo>
                        <a:pt x="16"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1" name="Freeform 97"/>
                <p:cNvSpPr>
                  <a:spLocks noChangeAspect="1"/>
                </p:cNvSpPr>
                <p:nvPr/>
              </p:nvSpPr>
              <p:spPr bwMode="auto">
                <a:xfrm>
                  <a:off x="2539" y="2809"/>
                  <a:ext cx="57" cy="9"/>
                </a:xfrm>
                <a:custGeom>
                  <a:avLst/>
                  <a:gdLst/>
                  <a:ahLst/>
                  <a:cxnLst>
                    <a:cxn ang="0">
                      <a:pos x="0" y="0"/>
                    </a:cxn>
                    <a:cxn ang="0">
                      <a:pos x="23" y="3"/>
                    </a:cxn>
                    <a:cxn ang="0">
                      <a:pos x="24" y="4"/>
                    </a:cxn>
                    <a:cxn ang="0">
                      <a:pos x="7" y="3"/>
                    </a:cxn>
                    <a:cxn ang="0">
                      <a:pos x="0" y="0"/>
                    </a:cxn>
                  </a:cxnLst>
                  <a:rect l="0" t="0" r="r" b="b"/>
                  <a:pathLst>
                    <a:path w="24" h="4">
                      <a:moveTo>
                        <a:pt x="0" y="0"/>
                      </a:moveTo>
                      <a:cubicBezTo>
                        <a:pt x="0" y="0"/>
                        <a:pt x="7" y="4"/>
                        <a:pt x="23" y="3"/>
                      </a:cubicBezTo>
                      <a:cubicBezTo>
                        <a:pt x="24" y="4"/>
                        <a:pt x="24" y="4"/>
                        <a:pt x="24" y="4"/>
                      </a:cubicBezTo>
                      <a:cubicBezTo>
                        <a:pt x="24" y="4"/>
                        <a:pt x="14"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2" name="Rectangle 98"/>
                <p:cNvSpPr>
                  <a:spLocks noChangeAspect="1" noChangeArrowheads="1"/>
                </p:cNvSpPr>
                <p:nvPr/>
              </p:nvSpPr>
              <p:spPr bwMode="auto">
                <a:xfrm>
                  <a:off x="2596" y="2818"/>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3" name="Freeform 99"/>
                <p:cNvSpPr>
                  <a:spLocks noChangeAspect="1"/>
                </p:cNvSpPr>
                <p:nvPr/>
              </p:nvSpPr>
              <p:spPr bwMode="auto">
                <a:xfrm>
                  <a:off x="2523" y="2773"/>
                  <a:ext cx="92" cy="38"/>
                </a:xfrm>
                <a:custGeom>
                  <a:avLst/>
                  <a:gdLst/>
                  <a:ahLst/>
                  <a:cxnLst>
                    <a:cxn ang="0">
                      <a:pos x="0" y="0"/>
                    </a:cxn>
                    <a:cxn ang="0">
                      <a:pos x="92" y="10"/>
                    </a:cxn>
                    <a:cxn ang="0">
                      <a:pos x="92" y="38"/>
                    </a:cxn>
                    <a:cxn ang="0">
                      <a:pos x="0" y="29"/>
                    </a:cxn>
                    <a:cxn ang="0">
                      <a:pos x="0" y="0"/>
                    </a:cxn>
                  </a:cxnLst>
                  <a:rect l="0" t="0" r="r" b="b"/>
                  <a:pathLst>
                    <a:path w="92" h="38">
                      <a:moveTo>
                        <a:pt x="0" y="0"/>
                      </a:moveTo>
                      <a:lnTo>
                        <a:pt x="92" y="10"/>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4" name="Freeform 100"/>
                <p:cNvSpPr>
                  <a:spLocks noChangeAspect="1"/>
                </p:cNvSpPr>
                <p:nvPr/>
              </p:nvSpPr>
              <p:spPr bwMode="auto">
                <a:xfrm>
                  <a:off x="2523" y="2776"/>
                  <a:ext cx="16" cy="23"/>
                </a:xfrm>
                <a:custGeom>
                  <a:avLst/>
                  <a:gdLst/>
                  <a:ahLst/>
                  <a:cxnLst>
                    <a:cxn ang="0">
                      <a:pos x="0" y="21"/>
                    </a:cxn>
                    <a:cxn ang="0">
                      <a:pos x="16" y="23"/>
                    </a:cxn>
                    <a:cxn ang="0">
                      <a:pos x="16" y="4"/>
                    </a:cxn>
                    <a:cxn ang="0">
                      <a:pos x="0" y="0"/>
                    </a:cxn>
                    <a:cxn ang="0">
                      <a:pos x="0" y="21"/>
                    </a:cxn>
                  </a:cxnLst>
                  <a:rect l="0" t="0" r="r" b="b"/>
                  <a:pathLst>
                    <a:path w="16" h="23">
                      <a:moveTo>
                        <a:pt x="0" y="21"/>
                      </a:moveTo>
                      <a:lnTo>
                        <a:pt x="16" y="23"/>
                      </a:lnTo>
                      <a:lnTo>
                        <a:pt x="16"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5" name="Freeform 101"/>
                <p:cNvSpPr>
                  <a:spLocks noChangeAspect="1"/>
                </p:cNvSpPr>
                <p:nvPr/>
              </p:nvSpPr>
              <p:spPr bwMode="auto">
                <a:xfrm>
                  <a:off x="2539" y="2780"/>
                  <a:ext cx="57" cy="31"/>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6" name="Freeform 102"/>
                <p:cNvSpPr>
                  <a:spLocks noChangeAspect="1"/>
                </p:cNvSpPr>
                <p:nvPr/>
              </p:nvSpPr>
              <p:spPr bwMode="auto">
                <a:xfrm>
                  <a:off x="2523" y="2776"/>
                  <a:ext cx="16" cy="4"/>
                </a:xfrm>
                <a:custGeom>
                  <a:avLst/>
                  <a:gdLst/>
                  <a:ahLst/>
                  <a:cxnLst>
                    <a:cxn ang="0">
                      <a:pos x="0" y="0"/>
                    </a:cxn>
                    <a:cxn ang="0">
                      <a:pos x="0" y="0"/>
                    </a:cxn>
                    <a:cxn ang="0">
                      <a:pos x="16" y="2"/>
                    </a:cxn>
                    <a:cxn ang="0">
                      <a:pos x="16" y="4"/>
                    </a:cxn>
                    <a:cxn ang="0">
                      <a:pos x="0" y="0"/>
                    </a:cxn>
                  </a:cxnLst>
                  <a:rect l="0" t="0" r="r" b="b"/>
                  <a:pathLst>
                    <a:path w="16" h="4">
                      <a:moveTo>
                        <a:pt x="0" y="0"/>
                      </a:moveTo>
                      <a:lnTo>
                        <a:pt x="0" y="0"/>
                      </a:lnTo>
                      <a:lnTo>
                        <a:pt x="16" y="2"/>
                      </a:lnTo>
                      <a:lnTo>
                        <a:pt x="16"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7" name="Freeform 103"/>
                <p:cNvSpPr>
                  <a:spLocks noChangeAspect="1"/>
                </p:cNvSpPr>
                <p:nvPr/>
              </p:nvSpPr>
              <p:spPr bwMode="auto">
                <a:xfrm>
                  <a:off x="2539" y="2778"/>
                  <a:ext cx="57" cy="12"/>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6" y="5"/>
                        <a:pt x="23" y="4"/>
                      </a:cubicBezTo>
                      <a:cubicBezTo>
                        <a:pt x="24" y="4"/>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8" name="Rectangle 104"/>
                <p:cNvSpPr>
                  <a:spLocks noChangeAspect="1" noChangeArrowheads="1"/>
                </p:cNvSpPr>
                <p:nvPr/>
              </p:nvSpPr>
              <p:spPr bwMode="auto">
                <a:xfrm>
                  <a:off x="2596" y="2787"/>
                  <a:ext cx="1"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9" name="Freeform 105"/>
                <p:cNvSpPr>
                  <a:spLocks noChangeAspect="1"/>
                </p:cNvSpPr>
                <p:nvPr/>
              </p:nvSpPr>
              <p:spPr bwMode="auto">
                <a:xfrm>
                  <a:off x="2523" y="2742"/>
                  <a:ext cx="92" cy="41"/>
                </a:xfrm>
                <a:custGeom>
                  <a:avLst/>
                  <a:gdLst/>
                  <a:ahLst/>
                  <a:cxnLst>
                    <a:cxn ang="0">
                      <a:pos x="0" y="0"/>
                    </a:cxn>
                    <a:cxn ang="0">
                      <a:pos x="92" y="12"/>
                    </a:cxn>
                    <a:cxn ang="0">
                      <a:pos x="92" y="41"/>
                    </a:cxn>
                    <a:cxn ang="0">
                      <a:pos x="0" y="29"/>
                    </a:cxn>
                    <a:cxn ang="0">
                      <a:pos x="0" y="0"/>
                    </a:cxn>
                  </a:cxnLst>
                  <a:rect l="0" t="0" r="r" b="b"/>
                  <a:pathLst>
                    <a:path w="92" h="41">
                      <a:moveTo>
                        <a:pt x="0" y="0"/>
                      </a:moveTo>
                      <a:lnTo>
                        <a:pt x="92" y="12"/>
                      </a:lnTo>
                      <a:lnTo>
                        <a:pt x="92"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0" name="Freeform 106"/>
                <p:cNvSpPr>
                  <a:spLocks noChangeAspect="1"/>
                </p:cNvSpPr>
                <p:nvPr/>
              </p:nvSpPr>
              <p:spPr bwMode="auto">
                <a:xfrm>
                  <a:off x="2523" y="2745"/>
                  <a:ext cx="16" cy="23"/>
                </a:xfrm>
                <a:custGeom>
                  <a:avLst/>
                  <a:gdLst/>
                  <a:ahLst/>
                  <a:cxnLst>
                    <a:cxn ang="0">
                      <a:pos x="0" y="23"/>
                    </a:cxn>
                    <a:cxn ang="0">
                      <a:pos x="16" y="23"/>
                    </a:cxn>
                    <a:cxn ang="0">
                      <a:pos x="16" y="5"/>
                    </a:cxn>
                    <a:cxn ang="0">
                      <a:pos x="0" y="0"/>
                    </a:cxn>
                    <a:cxn ang="0">
                      <a:pos x="0" y="23"/>
                    </a:cxn>
                  </a:cxnLst>
                  <a:rect l="0" t="0" r="r" b="b"/>
                  <a:pathLst>
                    <a:path w="16" h="23">
                      <a:moveTo>
                        <a:pt x="0" y="23"/>
                      </a:moveTo>
                      <a:lnTo>
                        <a:pt x="16" y="23"/>
                      </a:lnTo>
                      <a:lnTo>
                        <a:pt x="16" y="5"/>
                      </a:lnTo>
                      <a:lnTo>
                        <a:pt x="0" y="0"/>
                      </a:lnTo>
                      <a:lnTo>
                        <a:pt x="0" y="23"/>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1" name="Freeform 107"/>
                <p:cNvSpPr>
                  <a:spLocks noChangeAspect="1"/>
                </p:cNvSpPr>
                <p:nvPr/>
              </p:nvSpPr>
              <p:spPr bwMode="auto">
                <a:xfrm>
                  <a:off x="2539" y="2750"/>
                  <a:ext cx="57" cy="30"/>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2" name="Freeform 108"/>
                <p:cNvSpPr>
                  <a:spLocks noChangeAspect="1"/>
                </p:cNvSpPr>
                <p:nvPr/>
              </p:nvSpPr>
              <p:spPr bwMode="auto">
                <a:xfrm>
                  <a:off x="2523" y="2745"/>
                  <a:ext cx="16" cy="5"/>
                </a:xfrm>
                <a:custGeom>
                  <a:avLst/>
                  <a:gdLst/>
                  <a:ahLst/>
                  <a:cxnLst>
                    <a:cxn ang="0">
                      <a:pos x="0" y="0"/>
                    </a:cxn>
                    <a:cxn ang="0">
                      <a:pos x="0" y="0"/>
                    </a:cxn>
                    <a:cxn ang="0">
                      <a:pos x="16" y="2"/>
                    </a:cxn>
                    <a:cxn ang="0">
                      <a:pos x="16" y="5"/>
                    </a:cxn>
                    <a:cxn ang="0">
                      <a:pos x="0" y="0"/>
                    </a:cxn>
                  </a:cxnLst>
                  <a:rect l="0" t="0" r="r" b="b"/>
                  <a:pathLst>
                    <a:path w="16" h="5">
                      <a:moveTo>
                        <a:pt x="0" y="0"/>
                      </a:moveTo>
                      <a:lnTo>
                        <a:pt x="0" y="0"/>
                      </a:lnTo>
                      <a:lnTo>
                        <a:pt x="16" y="2"/>
                      </a:lnTo>
                      <a:lnTo>
                        <a:pt x="16" y="5"/>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3" name="Freeform 109"/>
                <p:cNvSpPr>
                  <a:spLocks noChangeAspect="1"/>
                </p:cNvSpPr>
                <p:nvPr/>
              </p:nvSpPr>
              <p:spPr bwMode="auto">
                <a:xfrm>
                  <a:off x="2539" y="2747"/>
                  <a:ext cx="57" cy="12"/>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6" y="5"/>
                        <a:pt x="23" y="4"/>
                      </a:cubicBezTo>
                      <a:cubicBezTo>
                        <a:pt x="24" y="5"/>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4" name="Rectangle 110"/>
                <p:cNvSpPr>
                  <a:spLocks noChangeAspect="1" noChangeArrowheads="1"/>
                </p:cNvSpPr>
                <p:nvPr/>
              </p:nvSpPr>
              <p:spPr bwMode="auto">
                <a:xfrm>
                  <a:off x="2596" y="2757"/>
                  <a:ext cx="1"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5" name="Freeform 111"/>
                <p:cNvSpPr>
                  <a:spLocks noChangeAspect="1"/>
                </p:cNvSpPr>
                <p:nvPr/>
              </p:nvSpPr>
              <p:spPr bwMode="auto">
                <a:xfrm>
                  <a:off x="2234" y="2830"/>
                  <a:ext cx="95" cy="38"/>
                </a:xfrm>
                <a:custGeom>
                  <a:avLst/>
                  <a:gdLst/>
                  <a:ahLst/>
                  <a:cxnLst>
                    <a:cxn ang="0">
                      <a:pos x="0" y="0"/>
                    </a:cxn>
                    <a:cxn ang="0">
                      <a:pos x="95" y="9"/>
                    </a:cxn>
                    <a:cxn ang="0">
                      <a:pos x="95" y="38"/>
                    </a:cxn>
                    <a:cxn ang="0">
                      <a:pos x="0" y="28"/>
                    </a:cxn>
                    <a:cxn ang="0">
                      <a:pos x="0" y="0"/>
                    </a:cxn>
                  </a:cxnLst>
                  <a:rect l="0" t="0" r="r" b="b"/>
                  <a:pathLst>
                    <a:path w="95" h="38">
                      <a:moveTo>
                        <a:pt x="0" y="0"/>
                      </a:moveTo>
                      <a:lnTo>
                        <a:pt x="95" y="9"/>
                      </a:lnTo>
                      <a:lnTo>
                        <a:pt x="95"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6" name="Freeform 112"/>
                <p:cNvSpPr>
                  <a:spLocks noChangeAspect="1"/>
                </p:cNvSpPr>
                <p:nvPr/>
              </p:nvSpPr>
              <p:spPr bwMode="auto">
                <a:xfrm>
                  <a:off x="2234" y="2832"/>
                  <a:ext cx="19" cy="24"/>
                </a:xfrm>
                <a:custGeom>
                  <a:avLst/>
                  <a:gdLst/>
                  <a:ahLst/>
                  <a:cxnLst>
                    <a:cxn ang="0">
                      <a:pos x="0" y="22"/>
                    </a:cxn>
                    <a:cxn ang="0">
                      <a:pos x="19" y="24"/>
                    </a:cxn>
                    <a:cxn ang="0">
                      <a:pos x="19" y="3"/>
                    </a:cxn>
                    <a:cxn ang="0">
                      <a:pos x="0" y="0"/>
                    </a:cxn>
                    <a:cxn ang="0">
                      <a:pos x="0" y="22"/>
                    </a:cxn>
                  </a:cxnLst>
                  <a:rect l="0" t="0" r="r" b="b"/>
                  <a:pathLst>
                    <a:path w="19" h="24">
                      <a:moveTo>
                        <a:pt x="0" y="22"/>
                      </a:moveTo>
                      <a:lnTo>
                        <a:pt x="19" y="24"/>
                      </a:lnTo>
                      <a:lnTo>
                        <a:pt x="19"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7" name="Freeform 113"/>
                <p:cNvSpPr>
                  <a:spLocks noChangeAspect="1"/>
                </p:cNvSpPr>
                <p:nvPr/>
              </p:nvSpPr>
              <p:spPr bwMode="auto">
                <a:xfrm>
                  <a:off x="2253" y="2835"/>
                  <a:ext cx="55" cy="33"/>
                </a:xfrm>
                <a:custGeom>
                  <a:avLst/>
                  <a:gdLst/>
                  <a:ahLst/>
                  <a:cxnLst>
                    <a:cxn ang="0">
                      <a:pos x="0" y="9"/>
                    </a:cxn>
                    <a:cxn ang="0">
                      <a:pos x="23" y="7"/>
                    </a:cxn>
                    <a:cxn ang="0">
                      <a:pos x="23" y="4"/>
                    </a:cxn>
                    <a:cxn ang="0">
                      <a:pos x="0" y="0"/>
                    </a:cxn>
                    <a:cxn ang="0">
                      <a:pos x="0" y="9"/>
                    </a:cxn>
                  </a:cxnLst>
                  <a:rect l="0" t="0" r="r" b="b"/>
                  <a:pathLst>
                    <a:path w="23" h="14">
                      <a:moveTo>
                        <a:pt x="0" y="9"/>
                      </a:moveTo>
                      <a:cubicBezTo>
                        <a:pt x="0" y="9"/>
                        <a:pt x="10" y="14"/>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8" name="Freeform 114"/>
                <p:cNvSpPr>
                  <a:spLocks noChangeAspect="1"/>
                </p:cNvSpPr>
                <p:nvPr/>
              </p:nvSpPr>
              <p:spPr bwMode="auto">
                <a:xfrm>
                  <a:off x="2234" y="2832"/>
                  <a:ext cx="19" cy="3"/>
                </a:xfrm>
                <a:custGeom>
                  <a:avLst/>
                  <a:gdLst/>
                  <a:ahLst/>
                  <a:cxnLst>
                    <a:cxn ang="0">
                      <a:pos x="0" y="0"/>
                    </a:cxn>
                    <a:cxn ang="0">
                      <a:pos x="0" y="0"/>
                    </a:cxn>
                    <a:cxn ang="0">
                      <a:pos x="19" y="3"/>
                    </a:cxn>
                    <a:cxn ang="0">
                      <a:pos x="19" y="3"/>
                    </a:cxn>
                    <a:cxn ang="0">
                      <a:pos x="0" y="0"/>
                    </a:cxn>
                  </a:cxnLst>
                  <a:rect l="0" t="0" r="r" b="b"/>
                  <a:pathLst>
                    <a:path w="19" h="3">
                      <a:moveTo>
                        <a:pt x="0" y="0"/>
                      </a:moveTo>
                      <a:lnTo>
                        <a:pt x="0" y="0"/>
                      </a:lnTo>
                      <a:lnTo>
                        <a:pt x="19" y="3"/>
                      </a:lnTo>
                      <a:lnTo>
                        <a:pt x="19" y="3"/>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9" name="Freeform 115"/>
                <p:cNvSpPr>
                  <a:spLocks noChangeAspect="1"/>
                </p:cNvSpPr>
                <p:nvPr/>
              </p:nvSpPr>
              <p:spPr bwMode="auto">
                <a:xfrm>
                  <a:off x="2253" y="2835"/>
                  <a:ext cx="55" cy="11"/>
                </a:xfrm>
                <a:custGeom>
                  <a:avLst/>
                  <a:gdLst/>
                  <a:ahLst/>
                  <a:cxnLst>
                    <a:cxn ang="0">
                      <a:pos x="0" y="0"/>
                    </a:cxn>
                    <a:cxn ang="0">
                      <a:pos x="23" y="4"/>
                    </a:cxn>
                    <a:cxn ang="0">
                      <a:pos x="23" y="4"/>
                    </a:cxn>
                    <a:cxn ang="0">
                      <a:pos x="6" y="3"/>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0" name="Rectangle 116"/>
                <p:cNvSpPr>
                  <a:spLocks noChangeAspect="1" noChangeArrowheads="1"/>
                </p:cNvSpPr>
                <p:nvPr/>
              </p:nvSpPr>
              <p:spPr bwMode="auto">
                <a:xfrm>
                  <a:off x="2308" y="2844"/>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1" name="Freeform 117"/>
                <p:cNvSpPr>
                  <a:spLocks noChangeAspect="1"/>
                </p:cNvSpPr>
                <p:nvPr/>
              </p:nvSpPr>
              <p:spPr bwMode="auto">
                <a:xfrm>
                  <a:off x="2234" y="2799"/>
                  <a:ext cx="95" cy="38"/>
                </a:xfrm>
                <a:custGeom>
                  <a:avLst/>
                  <a:gdLst/>
                  <a:ahLst/>
                  <a:cxnLst>
                    <a:cxn ang="0">
                      <a:pos x="0" y="0"/>
                    </a:cxn>
                    <a:cxn ang="0">
                      <a:pos x="95" y="12"/>
                    </a:cxn>
                    <a:cxn ang="0">
                      <a:pos x="95" y="38"/>
                    </a:cxn>
                    <a:cxn ang="0">
                      <a:pos x="0" y="29"/>
                    </a:cxn>
                    <a:cxn ang="0">
                      <a:pos x="0" y="0"/>
                    </a:cxn>
                  </a:cxnLst>
                  <a:rect l="0" t="0" r="r" b="b"/>
                  <a:pathLst>
                    <a:path w="95" h="38">
                      <a:moveTo>
                        <a:pt x="0" y="0"/>
                      </a:moveTo>
                      <a:lnTo>
                        <a:pt x="95" y="12"/>
                      </a:lnTo>
                      <a:lnTo>
                        <a:pt x="95"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2" name="Freeform 118"/>
                <p:cNvSpPr>
                  <a:spLocks noChangeAspect="1"/>
                </p:cNvSpPr>
                <p:nvPr/>
              </p:nvSpPr>
              <p:spPr bwMode="auto">
                <a:xfrm>
                  <a:off x="2234" y="2802"/>
                  <a:ext cx="19" cy="23"/>
                </a:xfrm>
                <a:custGeom>
                  <a:avLst/>
                  <a:gdLst/>
                  <a:ahLst/>
                  <a:cxnLst>
                    <a:cxn ang="0">
                      <a:pos x="0" y="21"/>
                    </a:cxn>
                    <a:cxn ang="0">
                      <a:pos x="19" y="23"/>
                    </a:cxn>
                    <a:cxn ang="0">
                      <a:pos x="19" y="4"/>
                    </a:cxn>
                    <a:cxn ang="0">
                      <a:pos x="0" y="0"/>
                    </a:cxn>
                    <a:cxn ang="0">
                      <a:pos x="0" y="21"/>
                    </a:cxn>
                  </a:cxnLst>
                  <a:rect l="0" t="0" r="r" b="b"/>
                  <a:pathLst>
                    <a:path w="19" h="23">
                      <a:moveTo>
                        <a:pt x="0" y="21"/>
                      </a:moveTo>
                      <a:lnTo>
                        <a:pt x="19" y="23"/>
                      </a:lnTo>
                      <a:lnTo>
                        <a:pt x="19"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3" name="Freeform 119"/>
                <p:cNvSpPr>
                  <a:spLocks noChangeAspect="1"/>
                </p:cNvSpPr>
                <p:nvPr/>
              </p:nvSpPr>
              <p:spPr bwMode="auto">
                <a:xfrm>
                  <a:off x="2253" y="2806"/>
                  <a:ext cx="55"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4" name="Freeform 120"/>
                <p:cNvSpPr>
                  <a:spLocks noChangeAspect="1"/>
                </p:cNvSpPr>
                <p:nvPr/>
              </p:nvSpPr>
              <p:spPr bwMode="auto">
                <a:xfrm>
                  <a:off x="2234" y="2802"/>
                  <a:ext cx="19" cy="4"/>
                </a:xfrm>
                <a:custGeom>
                  <a:avLst/>
                  <a:gdLst/>
                  <a:ahLst/>
                  <a:cxnLst>
                    <a:cxn ang="0">
                      <a:pos x="0" y="0"/>
                    </a:cxn>
                    <a:cxn ang="0">
                      <a:pos x="0" y="0"/>
                    </a:cxn>
                    <a:cxn ang="0">
                      <a:pos x="19" y="2"/>
                    </a:cxn>
                    <a:cxn ang="0">
                      <a:pos x="19" y="4"/>
                    </a:cxn>
                    <a:cxn ang="0">
                      <a:pos x="0" y="0"/>
                    </a:cxn>
                  </a:cxnLst>
                  <a:rect l="0" t="0" r="r" b="b"/>
                  <a:pathLst>
                    <a:path w="19" h="4">
                      <a:moveTo>
                        <a:pt x="0" y="0"/>
                      </a:moveTo>
                      <a:lnTo>
                        <a:pt x="0" y="0"/>
                      </a:lnTo>
                      <a:lnTo>
                        <a:pt x="19" y="2"/>
                      </a:lnTo>
                      <a:lnTo>
                        <a:pt x="19"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5" name="Freeform 121"/>
                <p:cNvSpPr>
                  <a:spLocks noChangeAspect="1"/>
                </p:cNvSpPr>
                <p:nvPr/>
              </p:nvSpPr>
              <p:spPr bwMode="auto">
                <a:xfrm>
                  <a:off x="2253" y="2804"/>
                  <a:ext cx="55"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6" name="Rectangle 122"/>
                <p:cNvSpPr>
                  <a:spLocks noChangeAspect="1" noChangeArrowheads="1"/>
                </p:cNvSpPr>
                <p:nvPr/>
              </p:nvSpPr>
              <p:spPr bwMode="auto">
                <a:xfrm>
                  <a:off x="2308" y="2813"/>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7" name="Freeform 123"/>
                <p:cNvSpPr>
                  <a:spLocks noChangeAspect="1"/>
                </p:cNvSpPr>
                <p:nvPr/>
              </p:nvSpPr>
              <p:spPr bwMode="auto">
                <a:xfrm>
                  <a:off x="2234" y="2768"/>
                  <a:ext cx="95" cy="41"/>
                </a:xfrm>
                <a:custGeom>
                  <a:avLst/>
                  <a:gdLst/>
                  <a:ahLst/>
                  <a:cxnLst>
                    <a:cxn ang="0">
                      <a:pos x="0" y="0"/>
                    </a:cxn>
                    <a:cxn ang="0">
                      <a:pos x="95" y="12"/>
                    </a:cxn>
                    <a:cxn ang="0">
                      <a:pos x="95" y="41"/>
                    </a:cxn>
                    <a:cxn ang="0">
                      <a:pos x="0" y="29"/>
                    </a:cxn>
                    <a:cxn ang="0">
                      <a:pos x="0" y="0"/>
                    </a:cxn>
                  </a:cxnLst>
                  <a:rect l="0" t="0" r="r" b="b"/>
                  <a:pathLst>
                    <a:path w="95" h="41">
                      <a:moveTo>
                        <a:pt x="0" y="0"/>
                      </a:moveTo>
                      <a:lnTo>
                        <a:pt x="95" y="12"/>
                      </a:lnTo>
                      <a:lnTo>
                        <a:pt x="95"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8" name="Freeform 124"/>
                <p:cNvSpPr>
                  <a:spLocks noChangeAspect="1"/>
                </p:cNvSpPr>
                <p:nvPr/>
              </p:nvSpPr>
              <p:spPr bwMode="auto">
                <a:xfrm>
                  <a:off x="2234" y="2773"/>
                  <a:ext cx="19" cy="21"/>
                </a:xfrm>
                <a:custGeom>
                  <a:avLst/>
                  <a:gdLst/>
                  <a:ahLst/>
                  <a:cxnLst>
                    <a:cxn ang="0">
                      <a:pos x="0" y="21"/>
                    </a:cxn>
                    <a:cxn ang="0">
                      <a:pos x="19" y="21"/>
                    </a:cxn>
                    <a:cxn ang="0">
                      <a:pos x="19" y="3"/>
                    </a:cxn>
                    <a:cxn ang="0">
                      <a:pos x="0" y="0"/>
                    </a:cxn>
                    <a:cxn ang="0">
                      <a:pos x="0" y="21"/>
                    </a:cxn>
                  </a:cxnLst>
                  <a:rect l="0" t="0" r="r" b="b"/>
                  <a:pathLst>
                    <a:path w="19" h="21">
                      <a:moveTo>
                        <a:pt x="0" y="21"/>
                      </a:moveTo>
                      <a:lnTo>
                        <a:pt x="19" y="21"/>
                      </a:lnTo>
                      <a:lnTo>
                        <a:pt x="19" y="3"/>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9" name="Freeform 125"/>
                <p:cNvSpPr>
                  <a:spLocks noChangeAspect="1"/>
                </p:cNvSpPr>
                <p:nvPr/>
              </p:nvSpPr>
              <p:spPr bwMode="auto">
                <a:xfrm>
                  <a:off x="2253" y="2776"/>
                  <a:ext cx="55" cy="30"/>
                </a:xfrm>
                <a:custGeom>
                  <a:avLst/>
                  <a:gdLst/>
                  <a:ahLst/>
                  <a:cxnLst>
                    <a:cxn ang="0">
                      <a:pos x="0" y="8"/>
                    </a:cxn>
                    <a:cxn ang="0">
                      <a:pos x="23" y="7"/>
                    </a:cxn>
                    <a:cxn ang="0">
                      <a:pos x="23" y="3"/>
                    </a:cxn>
                    <a:cxn ang="0">
                      <a:pos x="0" y="0"/>
                    </a:cxn>
                    <a:cxn ang="0">
                      <a:pos x="0" y="8"/>
                    </a:cxn>
                  </a:cxnLst>
                  <a:rect l="0" t="0" r="r" b="b"/>
                  <a:pathLst>
                    <a:path w="23" h="13">
                      <a:moveTo>
                        <a:pt x="0" y="8"/>
                      </a:moveTo>
                      <a:cubicBezTo>
                        <a:pt x="0" y="8"/>
                        <a:pt x="10" y="13"/>
                        <a:pt x="23" y="7"/>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0" name="Freeform 126"/>
                <p:cNvSpPr>
                  <a:spLocks noChangeAspect="1"/>
                </p:cNvSpPr>
                <p:nvPr/>
              </p:nvSpPr>
              <p:spPr bwMode="auto">
                <a:xfrm>
                  <a:off x="2234" y="2771"/>
                  <a:ext cx="19" cy="5"/>
                </a:xfrm>
                <a:custGeom>
                  <a:avLst/>
                  <a:gdLst/>
                  <a:ahLst/>
                  <a:cxnLst>
                    <a:cxn ang="0">
                      <a:pos x="0" y="2"/>
                    </a:cxn>
                    <a:cxn ang="0">
                      <a:pos x="0" y="0"/>
                    </a:cxn>
                    <a:cxn ang="0">
                      <a:pos x="19" y="2"/>
                    </a:cxn>
                    <a:cxn ang="0">
                      <a:pos x="19" y="5"/>
                    </a:cxn>
                    <a:cxn ang="0">
                      <a:pos x="0" y="2"/>
                    </a:cxn>
                  </a:cxnLst>
                  <a:rect l="0" t="0" r="r" b="b"/>
                  <a:pathLst>
                    <a:path w="19" h="5">
                      <a:moveTo>
                        <a:pt x="0" y="2"/>
                      </a:moveTo>
                      <a:lnTo>
                        <a:pt x="0" y="0"/>
                      </a:lnTo>
                      <a:lnTo>
                        <a:pt x="19" y="2"/>
                      </a:lnTo>
                      <a:lnTo>
                        <a:pt x="19"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1" name="Freeform 127"/>
                <p:cNvSpPr>
                  <a:spLocks noChangeAspect="1"/>
                </p:cNvSpPr>
                <p:nvPr/>
              </p:nvSpPr>
              <p:spPr bwMode="auto">
                <a:xfrm>
                  <a:off x="2253" y="2773"/>
                  <a:ext cx="55" cy="12"/>
                </a:xfrm>
                <a:custGeom>
                  <a:avLst/>
                  <a:gdLst/>
                  <a:ahLst/>
                  <a:cxnLst>
                    <a:cxn ang="0">
                      <a:pos x="0" y="0"/>
                    </a:cxn>
                    <a:cxn ang="0">
                      <a:pos x="23" y="4"/>
                    </a:cxn>
                    <a:cxn ang="0">
                      <a:pos x="23" y="4"/>
                    </a:cxn>
                    <a:cxn ang="0">
                      <a:pos x="6" y="4"/>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6"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2" name="Freeform 128"/>
                <p:cNvSpPr>
                  <a:spLocks noChangeAspect="1"/>
                </p:cNvSpPr>
                <p:nvPr/>
              </p:nvSpPr>
              <p:spPr bwMode="auto">
                <a:xfrm>
                  <a:off x="2308" y="2785"/>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3" name="Freeform 129"/>
                <p:cNvSpPr>
                  <a:spLocks noChangeAspect="1"/>
                </p:cNvSpPr>
                <p:nvPr/>
              </p:nvSpPr>
              <p:spPr bwMode="auto">
                <a:xfrm>
                  <a:off x="2234" y="2740"/>
                  <a:ext cx="95" cy="38"/>
                </a:xfrm>
                <a:custGeom>
                  <a:avLst/>
                  <a:gdLst/>
                  <a:ahLst/>
                  <a:cxnLst>
                    <a:cxn ang="0">
                      <a:pos x="0" y="0"/>
                    </a:cxn>
                    <a:cxn ang="0">
                      <a:pos x="95" y="10"/>
                    </a:cxn>
                    <a:cxn ang="0">
                      <a:pos x="95" y="38"/>
                    </a:cxn>
                    <a:cxn ang="0">
                      <a:pos x="0" y="26"/>
                    </a:cxn>
                    <a:cxn ang="0">
                      <a:pos x="0" y="0"/>
                    </a:cxn>
                  </a:cxnLst>
                  <a:rect l="0" t="0" r="r" b="b"/>
                  <a:pathLst>
                    <a:path w="95" h="38">
                      <a:moveTo>
                        <a:pt x="0" y="0"/>
                      </a:moveTo>
                      <a:lnTo>
                        <a:pt x="95" y="10"/>
                      </a:lnTo>
                      <a:lnTo>
                        <a:pt x="95"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4" name="Freeform 130"/>
                <p:cNvSpPr>
                  <a:spLocks noChangeAspect="1"/>
                </p:cNvSpPr>
                <p:nvPr/>
              </p:nvSpPr>
              <p:spPr bwMode="auto">
                <a:xfrm>
                  <a:off x="2234" y="2742"/>
                  <a:ext cx="19" cy="24"/>
                </a:xfrm>
                <a:custGeom>
                  <a:avLst/>
                  <a:gdLst/>
                  <a:ahLst/>
                  <a:cxnLst>
                    <a:cxn ang="0">
                      <a:pos x="0" y="22"/>
                    </a:cxn>
                    <a:cxn ang="0">
                      <a:pos x="19" y="24"/>
                    </a:cxn>
                    <a:cxn ang="0">
                      <a:pos x="17" y="3"/>
                    </a:cxn>
                    <a:cxn ang="0">
                      <a:pos x="0" y="0"/>
                    </a:cxn>
                    <a:cxn ang="0">
                      <a:pos x="0" y="22"/>
                    </a:cxn>
                  </a:cxnLst>
                  <a:rect l="0" t="0" r="r" b="b"/>
                  <a:pathLst>
                    <a:path w="19" h="24">
                      <a:moveTo>
                        <a:pt x="0" y="22"/>
                      </a:moveTo>
                      <a:lnTo>
                        <a:pt x="19" y="24"/>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5" name="Freeform 131"/>
                <p:cNvSpPr>
                  <a:spLocks noChangeAspect="1"/>
                </p:cNvSpPr>
                <p:nvPr/>
              </p:nvSpPr>
              <p:spPr bwMode="auto">
                <a:xfrm>
                  <a:off x="2251" y="2745"/>
                  <a:ext cx="57" cy="31"/>
                </a:xfrm>
                <a:custGeom>
                  <a:avLst/>
                  <a:gdLst/>
                  <a:ahLst/>
                  <a:cxnLst>
                    <a:cxn ang="0">
                      <a:pos x="1" y="9"/>
                    </a:cxn>
                    <a:cxn ang="0">
                      <a:pos x="24" y="7"/>
                    </a:cxn>
                    <a:cxn ang="0">
                      <a:pos x="24" y="4"/>
                    </a:cxn>
                    <a:cxn ang="0">
                      <a:pos x="0" y="0"/>
                    </a:cxn>
                    <a:cxn ang="0">
                      <a:pos x="1" y="9"/>
                    </a:cxn>
                  </a:cxnLst>
                  <a:rect l="0" t="0" r="r" b="b"/>
                  <a:pathLst>
                    <a:path w="24" h="13">
                      <a:moveTo>
                        <a:pt x="1" y="9"/>
                      </a:moveTo>
                      <a:cubicBezTo>
                        <a:pt x="1" y="9"/>
                        <a:pt x="11" y="13"/>
                        <a:pt x="24" y="7"/>
                      </a:cubicBezTo>
                      <a:cubicBezTo>
                        <a:pt x="24" y="4"/>
                        <a:pt x="24" y="4"/>
                        <a:pt x="24" y="4"/>
                      </a:cubicBezTo>
                      <a:cubicBezTo>
                        <a:pt x="24" y="4"/>
                        <a:pt x="6" y="5"/>
                        <a:pt x="0" y="0"/>
                      </a:cubicBezTo>
                      <a:cubicBezTo>
                        <a:pt x="1" y="6"/>
                        <a:pt x="1" y="9"/>
                        <a:pt x="1"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6" name="Freeform 132"/>
                <p:cNvSpPr>
                  <a:spLocks noChangeAspect="1"/>
                </p:cNvSpPr>
                <p:nvPr/>
              </p:nvSpPr>
              <p:spPr bwMode="auto">
                <a:xfrm>
                  <a:off x="2234" y="2740"/>
                  <a:ext cx="19" cy="5"/>
                </a:xfrm>
                <a:custGeom>
                  <a:avLst/>
                  <a:gdLst/>
                  <a:ahLst/>
                  <a:cxnLst>
                    <a:cxn ang="0">
                      <a:pos x="0" y="2"/>
                    </a:cxn>
                    <a:cxn ang="0">
                      <a:pos x="0" y="0"/>
                    </a:cxn>
                    <a:cxn ang="0">
                      <a:pos x="19" y="5"/>
                    </a:cxn>
                    <a:cxn ang="0">
                      <a:pos x="17" y="5"/>
                    </a:cxn>
                    <a:cxn ang="0">
                      <a:pos x="0" y="2"/>
                    </a:cxn>
                  </a:cxnLst>
                  <a:rect l="0" t="0" r="r" b="b"/>
                  <a:pathLst>
                    <a:path w="19" h="5">
                      <a:moveTo>
                        <a:pt x="0" y="2"/>
                      </a:moveTo>
                      <a:lnTo>
                        <a:pt x="0" y="0"/>
                      </a:lnTo>
                      <a:lnTo>
                        <a:pt x="19" y="5"/>
                      </a:lnTo>
                      <a:lnTo>
                        <a:pt x="17"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7" name="Freeform 133"/>
                <p:cNvSpPr>
                  <a:spLocks noChangeAspect="1"/>
                </p:cNvSpPr>
                <p:nvPr/>
              </p:nvSpPr>
              <p:spPr bwMode="auto">
                <a:xfrm>
                  <a:off x="2251" y="2745"/>
                  <a:ext cx="57" cy="9"/>
                </a:xfrm>
                <a:custGeom>
                  <a:avLst/>
                  <a:gdLst/>
                  <a:ahLst/>
                  <a:cxnLst>
                    <a:cxn ang="0">
                      <a:pos x="1" y="0"/>
                    </a:cxn>
                    <a:cxn ang="0">
                      <a:pos x="24" y="3"/>
                    </a:cxn>
                    <a:cxn ang="0">
                      <a:pos x="24" y="4"/>
                    </a:cxn>
                    <a:cxn ang="0">
                      <a:pos x="7" y="3"/>
                    </a:cxn>
                    <a:cxn ang="0">
                      <a:pos x="0" y="0"/>
                    </a:cxn>
                    <a:cxn ang="0">
                      <a:pos x="1" y="0"/>
                    </a:cxn>
                  </a:cxnLst>
                  <a:rect l="0" t="0" r="r" b="b"/>
                  <a:pathLst>
                    <a:path w="24" h="4">
                      <a:moveTo>
                        <a:pt x="1" y="0"/>
                      </a:moveTo>
                      <a:cubicBezTo>
                        <a:pt x="1" y="0"/>
                        <a:pt x="7" y="4"/>
                        <a:pt x="24" y="3"/>
                      </a:cubicBezTo>
                      <a:cubicBezTo>
                        <a:pt x="24" y="4"/>
                        <a:pt x="24" y="4"/>
                        <a:pt x="24" y="4"/>
                      </a:cubicBezTo>
                      <a:cubicBezTo>
                        <a:pt x="24" y="4"/>
                        <a:pt x="14" y="4"/>
                        <a:pt x="7" y="3"/>
                      </a:cubicBezTo>
                      <a:cubicBezTo>
                        <a:pt x="1" y="1"/>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8" name="Freeform 134"/>
                <p:cNvSpPr>
                  <a:spLocks noChangeAspect="1"/>
                </p:cNvSpPr>
                <p:nvPr/>
              </p:nvSpPr>
              <p:spPr bwMode="auto">
                <a:xfrm>
                  <a:off x="2308" y="2754"/>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9" name="Freeform 135"/>
                <p:cNvSpPr>
                  <a:spLocks noChangeAspect="1"/>
                </p:cNvSpPr>
                <p:nvPr/>
              </p:nvSpPr>
              <p:spPr bwMode="auto">
                <a:xfrm>
                  <a:off x="2234" y="2709"/>
                  <a:ext cx="95" cy="38"/>
                </a:xfrm>
                <a:custGeom>
                  <a:avLst/>
                  <a:gdLst/>
                  <a:ahLst/>
                  <a:cxnLst>
                    <a:cxn ang="0">
                      <a:pos x="0" y="0"/>
                    </a:cxn>
                    <a:cxn ang="0">
                      <a:pos x="95" y="10"/>
                    </a:cxn>
                    <a:cxn ang="0">
                      <a:pos x="92" y="38"/>
                    </a:cxn>
                    <a:cxn ang="0">
                      <a:pos x="0" y="29"/>
                    </a:cxn>
                    <a:cxn ang="0">
                      <a:pos x="0" y="0"/>
                    </a:cxn>
                  </a:cxnLst>
                  <a:rect l="0" t="0" r="r" b="b"/>
                  <a:pathLst>
                    <a:path w="95" h="38">
                      <a:moveTo>
                        <a:pt x="0" y="0"/>
                      </a:moveTo>
                      <a:lnTo>
                        <a:pt x="95" y="10"/>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0" name="Freeform 136"/>
                <p:cNvSpPr>
                  <a:spLocks noChangeAspect="1"/>
                </p:cNvSpPr>
                <p:nvPr/>
              </p:nvSpPr>
              <p:spPr bwMode="auto">
                <a:xfrm>
                  <a:off x="2234" y="2712"/>
                  <a:ext cx="17" cy="23"/>
                </a:xfrm>
                <a:custGeom>
                  <a:avLst/>
                  <a:gdLst/>
                  <a:ahLst/>
                  <a:cxnLst>
                    <a:cxn ang="0">
                      <a:pos x="0" y="21"/>
                    </a:cxn>
                    <a:cxn ang="0">
                      <a:pos x="17" y="23"/>
                    </a:cxn>
                    <a:cxn ang="0">
                      <a:pos x="17" y="2"/>
                    </a:cxn>
                    <a:cxn ang="0">
                      <a:pos x="0" y="0"/>
                    </a:cxn>
                    <a:cxn ang="0">
                      <a:pos x="0" y="21"/>
                    </a:cxn>
                  </a:cxnLst>
                  <a:rect l="0" t="0" r="r" b="b"/>
                  <a:pathLst>
                    <a:path w="17" h="23">
                      <a:moveTo>
                        <a:pt x="0" y="21"/>
                      </a:moveTo>
                      <a:lnTo>
                        <a:pt x="17" y="23"/>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1" name="Freeform 137"/>
                <p:cNvSpPr>
                  <a:spLocks noChangeAspect="1"/>
                </p:cNvSpPr>
                <p:nvPr/>
              </p:nvSpPr>
              <p:spPr bwMode="auto">
                <a:xfrm>
                  <a:off x="2251" y="2714"/>
                  <a:ext cx="57" cy="31"/>
                </a:xfrm>
                <a:custGeom>
                  <a:avLst/>
                  <a:gdLst/>
                  <a:ahLst/>
                  <a:cxnLst>
                    <a:cxn ang="0">
                      <a:pos x="0" y="9"/>
                    </a:cxn>
                    <a:cxn ang="0">
                      <a:pos x="24" y="7"/>
                    </a:cxn>
                    <a:cxn ang="0">
                      <a:pos x="24" y="4"/>
                    </a:cxn>
                    <a:cxn ang="0">
                      <a:pos x="0" y="0"/>
                    </a:cxn>
                    <a:cxn ang="0">
                      <a:pos x="0" y="9"/>
                    </a:cxn>
                  </a:cxnLst>
                  <a:rect l="0" t="0" r="r" b="b"/>
                  <a:pathLst>
                    <a:path w="24" h="13">
                      <a:moveTo>
                        <a:pt x="0" y="9"/>
                      </a:moveTo>
                      <a:cubicBezTo>
                        <a:pt x="0" y="9"/>
                        <a:pt x="11" y="13"/>
                        <a:pt x="24" y="7"/>
                      </a:cubicBezTo>
                      <a:cubicBezTo>
                        <a:pt x="24" y="4"/>
                        <a:pt x="24" y="4"/>
                        <a:pt x="24" y="4"/>
                      </a:cubicBezTo>
                      <a:cubicBezTo>
                        <a:pt x="24"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2" name="Freeform 138"/>
                <p:cNvSpPr>
                  <a:spLocks noChangeAspect="1"/>
                </p:cNvSpPr>
                <p:nvPr/>
              </p:nvSpPr>
              <p:spPr bwMode="auto">
                <a:xfrm>
                  <a:off x="2234" y="2712"/>
                  <a:ext cx="19" cy="2"/>
                </a:xfrm>
                <a:custGeom>
                  <a:avLst/>
                  <a:gdLst/>
                  <a:ahLst/>
                  <a:cxnLst>
                    <a:cxn ang="0">
                      <a:pos x="0" y="0"/>
                    </a:cxn>
                    <a:cxn ang="0">
                      <a:pos x="0" y="0"/>
                    </a:cxn>
                    <a:cxn ang="0">
                      <a:pos x="19" y="2"/>
                    </a:cxn>
                    <a:cxn ang="0">
                      <a:pos x="17" y="2"/>
                    </a:cxn>
                    <a:cxn ang="0">
                      <a:pos x="0" y="0"/>
                    </a:cxn>
                  </a:cxnLst>
                  <a:rect l="0" t="0" r="r" b="b"/>
                  <a:pathLst>
                    <a:path w="19" h="2">
                      <a:moveTo>
                        <a:pt x="0" y="0"/>
                      </a:moveTo>
                      <a:lnTo>
                        <a:pt x="0" y="0"/>
                      </a:lnTo>
                      <a:lnTo>
                        <a:pt x="19" y="2"/>
                      </a:lnTo>
                      <a:lnTo>
                        <a:pt x="17" y="2"/>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3" name="Freeform 139"/>
                <p:cNvSpPr>
                  <a:spLocks noChangeAspect="1"/>
                </p:cNvSpPr>
                <p:nvPr/>
              </p:nvSpPr>
              <p:spPr bwMode="auto">
                <a:xfrm>
                  <a:off x="2251" y="2714"/>
                  <a:ext cx="57" cy="12"/>
                </a:xfrm>
                <a:custGeom>
                  <a:avLst/>
                  <a:gdLst/>
                  <a:ahLst/>
                  <a:cxnLst>
                    <a:cxn ang="0">
                      <a:pos x="1" y="0"/>
                    </a:cxn>
                    <a:cxn ang="0">
                      <a:pos x="24" y="4"/>
                    </a:cxn>
                    <a:cxn ang="0">
                      <a:pos x="24" y="4"/>
                    </a:cxn>
                    <a:cxn ang="0">
                      <a:pos x="7" y="3"/>
                    </a:cxn>
                    <a:cxn ang="0">
                      <a:pos x="0" y="0"/>
                    </a:cxn>
                    <a:cxn ang="0">
                      <a:pos x="1" y="0"/>
                    </a:cxn>
                  </a:cxnLst>
                  <a:rect l="0" t="0" r="r" b="b"/>
                  <a:pathLst>
                    <a:path w="24" h="5">
                      <a:moveTo>
                        <a:pt x="1" y="0"/>
                      </a:moveTo>
                      <a:cubicBezTo>
                        <a:pt x="1" y="0"/>
                        <a:pt x="7" y="5"/>
                        <a:pt x="24" y="4"/>
                      </a:cubicBezTo>
                      <a:cubicBezTo>
                        <a:pt x="24" y="4"/>
                        <a:pt x="24" y="4"/>
                        <a:pt x="24" y="4"/>
                      </a:cubicBezTo>
                      <a:cubicBezTo>
                        <a:pt x="24" y="4"/>
                        <a:pt x="14" y="5"/>
                        <a:pt x="7" y="3"/>
                      </a:cubicBezTo>
                      <a:cubicBezTo>
                        <a:pt x="1" y="2"/>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4" name="Rectangle 140"/>
                <p:cNvSpPr>
                  <a:spLocks noChangeAspect="1" noChangeArrowheads="1"/>
                </p:cNvSpPr>
                <p:nvPr/>
              </p:nvSpPr>
              <p:spPr bwMode="auto">
                <a:xfrm>
                  <a:off x="2308" y="2724"/>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5" name="Freeform 141"/>
                <p:cNvSpPr>
                  <a:spLocks noChangeAspect="1"/>
                </p:cNvSpPr>
                <p:nvPr/>
              </p:nvSpPr>
              <p:spPr bwMode="auto">
                <a:xfrm>
                  <a:off x="2331" y="2842"/>
                  <a:ext cx="92" cy="37"/>
                </a:xfrm>
                <a:custGeom>
                  <a:avLst/>
                  <a:gdLst/>
                  <a:ahLst/>
                  <a:cxnLst>
                    <a:cxn ang="0">
                      <a:pos x="0" y="0"/>
                    </a:cxn>
                    <a:cxn ang="0">
                      <a:pos x="92" y="9"/>
                    </a:cxn>
                    <a:cxn ang="0">
                      <a:pos x="92" y="37"/>
                    </a:cxn>
                    <a:cxn ang="0">
                      <a:pos x="0" y="26"/>
                    </a:cxn>
                    <a:cxn ang="0">
                      <a:pos x="0" y="0"/>
                    </a:cxn>
                  </a:cxnLst>
                  <a:rect l="0" t="0" r="r" b="b"/>
                  <a:pathLst>
                    <a:path w="92" h="37">
                      <a:moveTo>
                        <a:pt x="0" y="0"/>
                      </a:moveTo>
                      <a:lnTo>
                        <a:pt x="92" y="9"/>
                      </a:lnTo>
                      <a:lnTo>
                        <a:pt x="92" y="37"/>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6" name="Freeform 142"/>
                <p:cNvSpPr>
                  <a:spLocks noChangeAspect="1"/>
                </p:cNvSpPr>
                <p:nvPr/>
              </p:nvSpPr>
              <p:spPr bwMode="auto">
                <a:xfrm>
                  <a:off x="2331" y="2844"/>
                  <a:ext cx="17" cy="24"/>
                </a:xfrm>
                <a:custGeom>
                  <a:avLst/>
                  <a:gdLst/>
                  <a:ahLst/>
                  <a:cxnLst>
                    <a:cxn ang="0">
                      <a:pos x="0" y="21"/>
                    </a:cxn>
                    <a:cxn ang="0">
                      <a:pos x="17" y="24"/>
                    </a:cxn>
                    <a:cxn ang="0">
                      <a:pos x="17" y="2"/>
                    </a:cxn>
                    <a:cxn ang="0">
                      <a:pos x="0" y="0"/>
                    </a:cxn>
                    <a:cxn ang="0">
                      <a:pos x="0" y="21"/>
                    </a:cxn>
                  </a:cxnLst>
                  <a:rect l="0" t="0" r="r" b="b"/>
                  <a:pathLst>
                    <a:path w="17" h="24">
                      <a:moveTo>
                        <a:pt x="0" y="21"/>
                      </a:moveTo>
                      <a:lnTo>
                        <a:pt x="17" y="24"/>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7" name="Freeform 143"/>
                <p:cNvSpPr>
                  <a:spLocks noChangeAspect="1"/>
                </p:cNvSpPr>
                <p:nvPr/>
              </p:nvSpPr>
              <p:spPr bwMode="auto">
                <a:xfrm>
                  <a:off x="2348" y="2846"/>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8" name="Freeform 144"/>
                <p:cNvSpPr>
                  <a:spLocks noChangeAspect="1"/>
                </p:cNvSpPr>
                <p:nvPr/>
              </p:nvSpPr>
              <p:spPr bwMode="auto">
                <a:xfrm>
                  <a:off x="2331" y="2842"/>
                  <a:ext cx="17" cy="4"/>
                </a:xfrm>
                <a:custGeom>
                  <a:avLst/>
                  <a:gdLst/>
                  <a:ahLst/>
                  <a:cxnLst>
                    <a:cxn ang="0">
                      <a:pos x="0" y="2"/>
                    </a:cxn>
                    <a:cxn ang="0">
                      <a:pos x="0" y="0"/>
                    </a:cxn>
                    <a:cxn ang="0">
                      <a:pos x="17" y="4"/>
                    </a:cxn>
                    <a:cxn ang="0">
                      <a:pos x="17" y="4"/>
                    </a:cxn>
                    <a:cxn ang="0">
                      <a:pos x="0" y="2"/>
                    </a:cxn>
                  </a:cxnLst>
                  <a:rect l="0" t="0" r="r" b="b"/>
                  <a:pathLst>
                    <a:path w="17" h="4">
                      <a:moveTo>
                        <a:pt x="0" y="2"/>
                      </a:moveTo>
                      <a:lnTo>
                        <a:pt x="0" y="0"/>
                      </a:lnTo>
                      <a:lnTo>
                        <a:pt x="17" y="4"/>
                      </a:lnTo>
                      <a:lnTo>
                        <a:pt x="17"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9" name="Freeform 145"/>
                <p:cNvSpPr>
                  <a:spLocks noChangeAspect="1"/>
                </p:cNvSpPr>
                <p:nvPr/>
              </p:nvSpPr>
              <p:spPr bwMode="auto">
                <a:xfrm>
                  <a:off x="2348" y="2846"/>
                  <a:ext cx="54" cy="10"/>
                </a:xfrm>
                <a:custGeom>
                  <a:avLst/>
                  <a:gdLst/>
                  <a:ahLst/>
                  <a:cxnLst>
                    <a:cxn ang="0">
                      <a:pos x="0" y="0"/>
                    </a:cxn>
                    <a:cxn ang="0">
                      <a:pos x="23" y="3"/>
                    </a:cxn>
                    <a:cxn ang="0">
                      <a:pos x="23" y="4"/>
                    </a:cxn>
                    <a:cxn ang="0">
                      <a:pos x="7" y="3"/>
                    </a:cxn>
                    <a:cxn ang="0">
                      <a:pos x="0" y="0"/>
                    </a:cxn>
                  </a:cxnLst>
                  <a:rect l="0" t="0" r="r" b="b"/>
                  <a:pathLst>
                    <a:path w="23" h="4">
                      <a:moveTo>
                        <a:pt x="0" y="0"/>
                      </a:moveTo>
                      <a:cubicBezTo>
                        <a:pt x="0" y="0"/>
                        <a:pt x="6" y="4"/>
                        <a:pt x="23" y="3"/>
                      </a:cubicBezTo>
                      <a:cubicBezTo>
                        <a:pt x="23" y="4"/>
                        <a:pt x="23" y="4"/>
                        <a:pt x="23" y="4"/>
                      </a:cubicBezTo>
                      <a:cubicBezTo>
                        <a:pt x="23" y="4"/>
                        <a:pt x="13"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0" name="Rectangle 146"/>
                <p:cNvSpPr>
                  <a:spLocks noChangeAspect="1" noChangeArrowheads="1"/>
                </p:cNvSpPr>
                <p:nvPr/>
              </p:nvSpPr>
              <p:spPr bwMode="auto">
                <a:xfrm>
                  <a:off x="2402" y="285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1" name="Freeform 147"/>
                <p:cNvSpPr>
                  <a:spLocks noChangeAspect="1"/>
                </p:cNvSpPr>
                <p:nvPr/>
              </p:nvSpPr>
              <p:spPr bwMode="auto">
                <a:xfrm>
                  <a:off x="2331" y="2811"/>
                  <a:ext cx="92" cy="38"/>
                </a:xfrm>
                <a:custGeom>
                  <a:avLst/>
                  <a:gdLst/>
                  <a:ahLst/>
                  <a:cxnLst>
                    <a:cxn ang="0">
                      <a:pos x="0" y="0"/>
                    </a:cxn>
                    <a:cxn ang="0">
                      <a:pos x="92" y="9"/>
                    </a:cxn>
                    <a:cxn ang="0">
                      <a:pos x="92" y="38"/>
                    </a:cxn>
                    <a:cxn ang="0">
                      <a:pos x="0" y="28"/>
                    </a:cxn>
                    <a:cxn ang="0">
                      <a:pos x="0" y="0"/>
                    </a:cxn>
                  </a:cxnLst>
                  <a:rect l="0" t="0" r="r" b="b"/>
                  <a:pathLst>
                    <a:path w="92" h="38">
                      <a:moveTo>
                        <a:pt x="0" y="0"/>
                      </a:moveTo>
                      <a:lnTo>
                        <a:pt x="92" y="9"/>
                      </a:lnTo>
                      <a:lnTo>
                        <a:pt x="92"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2" name="Freeform 148"/>
                <p:cNvSpPr>
                  <a:spLocks noChangeAspect="1"/>
                </p:cNvSpPr>
                <p:nvPr/>
              </p:nvSpPr>
              <p:spPr bwMode="auto">
                <a:xfrm>
                  <a:off x="2331" y="2813"/>
                  <a:ext cx="17" cy="24"/>
                </a:xfrm>
                <a:custGeom>
                  <a:avLst/>
                  <a:gdLst/>
                  <a:ahLst/>
                  <a:cxnLst>
                    <a:cxn ang="0">
                      <a:pos x="0" y="22"/>
                    </a:cxn>
                    <a:cxn ang="0">
                      <a:pos x="17" y="24"/>
                    </a:cxn>
                    <a:cxn ang="0">
                      <a:pos x="17" y="3"/>
                    </a:cxn>
                    <a:cxn ang="0">
                      <a:pos x="0" y="0"/>
                    </a:cxn>
                    <a:cxn ang="0">
                      <a:pos x="0" y="22"/>
                    </a:cxn>
                  </a:cxnLst>
                  <a:rect l="0" t="0" r="r" b="b"/>
                  <a:pathLst>
                    <a:path w="17" h="24">
                      <a:moveTo>
                        <a:pt x="0" y="22"/>
                      </a:moveTo>
                      <a:lnTo>
                        <a:pt x="17" y="24"/>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3" name="Freeform 149"/>
                <p:cNvSpPr>
                  <a:spLocks noChangeAspect="1"/>
                </p:cNvSpPr>
                <p:nvPr/>
              </p:nvSpPr>
              <p:spPr bwMode="auto">
                <a:xfrm>
                  <a:off x="2348" y="2816"/>
                  <a:ext cx="54" cy="33"/>
                </a:xfrm>
                <a:custGeom>
                  <a:avLst/>
                  <a:gdLst/>
                  <a:ahLst/>
                  <a:cxnLst>
                    <a:cxn ang="0">
                      <a:pos x="0" y="9"/>
                    </a:cxn>
                    <a:cxn ang="0">
                      <a:pos x="23" y="7"/>
                    </a:cxn>
                    <a:cxn ang="0">
                      <a:pos x="23" y="4"/>
                    </a:cxn>
                    <a:cxn ang="0">
                      <a:pos x="0" y="0"/>
                    </a:cxn>
                    <a:cxn ang="0">
                      <a:pos x="0" y="9"/>
                    </a:cxn>
                  </a:cxnLst>
                  <a:rect l="0" t="0" r="r" b="b"/>
                  <a:pathLst>
                    <a:path w="23" h="14">
                      <a:moveTo>
                        <a:pt x="0" y="9"/>
                      </a:moveTo>
                      <a:cubicBezTo>
                        <a:pt x="0" y="9"/>
                        <a:pt x="10" y="14"/>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4" name="Freeform 150"/>
                <p:cNvSpPr>
                  <a:spLocks noChangeAspect="1"/>
                </p:cNvSpPr>
                <p:nvPr/>
              </p:nvSpPr>
              <p:spPr bwMode="auto">
                <a:xfrm>
                  <a:off x="2331" y="2813"/>
                  <a:ext cx="17" cy="3"/>
                </a:xfrm>
                <a:custGeom>
                  <a:avLst/>
                  <a:gdLst/>
                  <a:ahLst/>
                  <a:cxnLst>
                    <a:cxn ang="0">
                      <a:pos x="0" y="0"/>
                    </a:cxn>
                    <a:cxn ang="0">
                      <a:pos x="0" y="0"/>
                    </a:cxn>
                    <a:cxn ang="0">
                      <a:pos x="17" y="3"/>
                    </a:cxn>
                    <a:cxn ang="0">
                      <a:pos x="17" y="3"/>
                    </a:cxn>
                    <a:cxn ang="0">
                      <a:pos x="0" y="0"/>
                    </a:cxn>
                  </a:cxnLst>
                  <a:rect l="0" t="0" r="r" b="b"/>
                  <a:pathLst>
                    <a:path w="17" h="3">
                      <a:moveTo>
                        <a:pt x="0" y="0"/>
                      </a:moveTo>
                      <a:lnTo>
                        <a:pt x="0" y="0"/>
                      </a:lnTo>
                      <a:lnTo>
                        <a:pt x="17" y="3"/>
                      </a:lnTo>
                      <a:lnTo>
                        <a:pt x="17" y="3"/>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5" name="Freeform 151"/>
                <p:cNvSpPr>
                  <a:spLocks noChangeAspect="1"/>
                </p:cNvSpPr>
                <p:nvPr/>
              </p:nvSpPr>
              <p:spPr bwMode="auto">
                <a:xfrm>
                  <a:off x="2348" y="2816"/>
                  <a:ext cx="54" cy="12"/>
                </a:xfrm>
                <a:custGeom>
                  <a:avLst/>
                  <a:gdLst/>
                  <a:ahLst/>
                  <a:cxnLst>
                    <a:cxn ang="0">
                      <a:pos x="0" y="0"/>
                    </a:cxn>
                    <a:cxn ang="0">
                      <a:pos x="23" y="4"/>
                    </a:cxn>
                    <a:cxn ang="0">
                      <a:pos x="23" y="4"/>
                    </a:cxn>
                    <a:cxn ang="0">
                      <a:pos x="7" y="3"/>
                    </a:cxn>
                    <a:cxn ang="0">
                      <a:pos x="0" y="0"/>
                    </a:cxn>
                  </a:cxnLst>
                  <a:rect l="0" t="0" r="r" b="b"/>
                  <a:pathLst>
                    <a:path w="23" h="5">
                      <a:moveTo>
                        <a:pt x="0" y="0"/>
                      </a:moveTo>
                      <a:cubicBezTo>
                        <a:pt x="0" y="0"/>
                        <a:pt x="6" y="5"/>
                        <a:pt x="23" y="4"/>
                      </a:cubicBezTo>
                      <a:cubicBezTo>
                        <a:pt x="23" y="4"/>
                        <a:pt x="23" y="4"/>
                        <a:pt x="23" y="4"/>
                      </a:cubicBezTo>
                      <a:cubicBezTo>
                        <a:pt x="23" y="4"/>
                        <a:pt x="13" y="5"/>
                        <a:pt x="7" y="3"/>
                      </a:cubicBezTo>
                      <a:cubicBezTo>
                        <a:pt x="0" y="2"/>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6" name="Rectangle 152"/>
                <p:cNvSpPr>
                  <a:spLocks noChangeAspect="1" noChangeArrowheads="1"/>
                </p:cNvSpPr>
                <p:nvPr/>
              </p:nvSpPr>
              <p:spPr bwMode="auto">
                <a:xfrm>
                  <a:off x="2402" y="2825"/>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7" name="Freeform 153"/>
                <p:cNvSpPr>
                  <a:spLocks noChangeAspect="1"/>
                </p:cNvSpPr>
                <p:nvPr/>
              </p:nvSpPr>
              <p:spPr bwMode="auto">
                <a:xfrm>
                  <a:off x="2331" y="2780"/>
                  <a:ext cx="92" cy="38"/>
                </a:xfrm>
                <a:custGeom>
                  <a:avLst/>
                  <a:gdLst/>
                  <a:ahLst/>
                  <a:cxnLst>
                    <a:cxn ang="0">
                      <a:pos x="0" y="0"/>
                    </a:cxn>
                    <a:cxn ang="0">
                      <a:pos x="92" y="12"/>
                    </a:cxn>
                    <a:cxn ang="0">
                      <a:pos x="92" y="38"/>
                    </a:cxn>
                    <a:cxn ang="0">
                      <a:pos x="0" y="29"/>
                    </a:cxn>
                    <a:cxn ang="0">
                      <a:pos x="0" y="0"/>
                    </a:cxn>
                  </a:cxnLst>
                  <a:rect l="0" t="0" r="r" b="b"/>
                  <a:pathLst>
                    <a:path w="92" h="38">
                      <a:moveTo>
                        <a:pt x="0" y="0"/>
                      </a:moveTo>
                      <a:lnTo>
                        <a:pt x="92" y="12"/>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8" name="Freeform 154"/>
                <p:cNvSpPr>
                  <a:spLocks noChangeAspect="1"/>
                </p:cNvSpPr>
                <p:nvPr/>
              </p:nvSpPr>
              <p:spPr bwMode="auto">
                <a:xfrm>
                  <a:off x="2331" y="2783"/>
                  <a:ext cx="17" cy="23"/>
                </a:xfrm>
                <a:custGeom>
                  <a:avLst/>
                  <a:gdLst/>
                  <a:ahLst/>
                  <a:cxnLst>
                    <a:cxn ang="0">
                      <a:pos x="0" y="21"/>
                    </a:cxn>
                    <a:cxn ang="0">
                      <a:pos x="17" y="23"/>
                    </a:cxn>
                    <a:cxn ang="0">
                      <a:pos x="17" y="4"/>
                    </a:cxn>
                    <a:cxn ang="0">
                      <a:pos x="0" y="0"/>
                    </a:cxn>
                    <a:cxn ang="0">
                      <a:pos x="0" y="21"/>
                    </a:cxn>
                  </a:cxnLst>
                  <a:rect l="0" t="0" r="r" b="b"/>
                  <a:pathLst>
                    <a:path w="17" h="23">
                      <a:moveTo>
                        <a:pt x="0" y="21"/>
                      </a:moveTo>
                      <a:lnTo>
                        <a:pt x="17" y="23"/>
                      </a:lnTo>
                      <a:lnTo>
                        <a:pt x="17"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9" name="Freeform 155"/>
                <p:cNvSpPr>
                  <a:spLocks noChangeAspect="1"/>
                </p:cNvSpPr>
                <p:nvPr/>
              </p:nvSpPr>
              <p:spPr bwMode="auto">
                <a:xfrm>
                  <a:off x="2348" y="2787"/>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0" name="Freeform 156"/>
                <p:cNvSpPr>
                  <a:spLocks noChangeAspect="1"/>
                </p:cNvSpPr>
                <p:nvPr/>
              </p:nvSpPr>
              <p:spPr bwMode="auto">
                <a:xfrm>
                  <a:off x="2331" y="2783"/>
                  <a:ext cx="17" cy="4"/>
                </a:xfrm>
                <a:custGeom>
                  <a:avLst/>
                  <a:gdLst/>
                  <a:ahLst/>
                  <a:cxnLst>
                    <a:cxn ang="0">
                      <a:pos x="0" y="0"/>
                    </a:cxn>
                    <a:cxn ang="0">
                      <a:pos x="0" y="0"/>
                    </a:cxn>
                    <a:cxn ang="0">
                      <a:pos x="17" y="2"/>
                    </a:cxn>
                    <a:cxn ang="0">
                      <a:pos x="17" y="4"/>
                    </a:cxn>
                    <a:cxn ang="0">
                      <a:pos x="0" y="0"/>
                    </a:cxn>
                  </a:cxnLst>
                  <a:rect l="0" t="0" r="r" b="b"/>
                  <a:pathLst>
                    <a:path w="17" h="4">
                      <a:moveTo>
                        <a:pt x="0" y="0"/>
                      </a:moveTo>
                      <a:lnTo>
                        <a:pt x="0" y="0"/>
                      </a:lnTo>
                      <a:lnTo>
                        <a:pt x="17" y="2"/>
                      </a:lnTo>
                      <a:lnTo>
                        <a:pt x="17"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1" name="Freeform 157"/>
                <p:cNvSpPr>
                  <a:spLocks noChangeAspect="1"/>
                </p:cNvSpPr>
                <p:nvPr/>
              </p:nvSpPr>
              <p:spPr bwMode="auto">
                <a:xfrm>
                  <a:off x="2348" y="2785"/>
                  <a:ext cx="54" cy="12"/>
                </a:xfrm>
                <a:custGeom>
                  <a:avLst/>
                  <a:gdLst/>
                  <a:ahLst/>
                  <a:cxnLst>
                    <a:cxn ang="0">
                      <a:pos x="0" y="0"/>
                    </a:cxn>
                    <a:cxn ang="0">
                      <a:pos x="23" y="4"/>
                    </a:cxn>
                    <a:cxn ang="0">
                      <a:pos x="23" y="4"/>
                    </a:cxn>
                    <a:cxn ang="0">
                      <a:pos x="7" y="3"/>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2" name="Rectangle 158"/>
                <p:cNvSpPr>
                  <a:spLocks noChangeAspect="1" noChangeArrowheads="1"/>
                </p:cNvSpPr>
                <p:nvPr/>
              </p:nvSpPr>
              <p:spPr bwMode="auto">
                <a:xfrm>
                  <a:off x="2402" y="2794"/>
                  <a:ext cx="2" cy="8"/>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3" name="Freeform 159"/>
                <p:cNvSpPr>
                  <a:spLocks noChangeAspect="1"/>
                </p:cNvSpPr>
                <p:nvPr/>
              </p:nvSpPr>
              <p:spPr bwMode="auto">
                <a:xfrm>
                  <a:off x="2331" y="2750"/>
                  <a:ext cx="92" cy="40"/>
                </a:xfrm>
                <a:custGeom>
                  <a:avLst/>
                  <a:gdLst/>
                  <a:ahLst/>
                  <a:cxnLst>
                    <a:cxn ang="0">
                      <a:pos x="0" y="0"/>
                    </a:cxn>
                    <a:cxn ang="0">
                      <a:pos x="92" y="11"/>
                    </a:cxn>
                    <a:cxn ang="0">
                      <a:pos x="92" y="40"/>
                    </a:cxn>
                    <a:cxn ang="0">
                      <a:pos x="0" y="28"/>
                    </a:cxn>
                    <a:cxn ang="0">
                      <a:pos x="0" y="0"/>
                    </a:cxn>
                  </a:cxnLst>
                  <a:rect l="0" t="0" r="r" b="b"/>
                  <a:pathLst>
                    <a:path w="92" h="40">
                      <a:moveTo>
                        <a:pt x="0" y="0"/>
                      </a:moveTo>
                      <a:lnTo>
                        <a:pt x="92" y="11"/>
                      </a:lnTo>
                      <a:lnTo>
                        <a:pt x="92"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4" name="Freeform 160"/>
                <p:cNvSpPr>
                  <a:spLocks noChangeAspect="1"/>
                </p:cNvSpPr>
                <p:nvPr/>
              </p:nvSpPr>
              <p:spPr bwMode="auto">
                <a:xfrm>
                  <a:off x="2331" y="2754"/>
                  <a:ext cx="17" cy="22"/>
                </a:xfrm>
                <a:custGeom>
                  <a:avLst/>
                  <a:gdLst/>
                  <a:ahLst/>
                  <a:cxnLst>
                    <a:cxn ang="0">
                      <a:pos x="0" y="22"/>
                    </a:cxn>
                    <a:cxn ang="0">
                      <a:pos x="17" y="22"/>
                    </a:cxn>
                    <a:cxn ang="0">
                      <a:pos x="17" y="3"/>
                    </a:cxn>
                    <a:cxn ang="0">
                      <a:pos x="0" y="0"/>
                    </a:cxn>
                    <a:cxn ang="0">
                      <a:pos x="0" y="22"/>
                    </a:cxn>
                  </a:cxnLst>
                  <a:rect l="0" t="0" r="r" b="b"/>
                  <a:pathLst>
                    <a:path w="17" h="22">
                      <a:moveTo>
                        <a:pt x="0" y="22"/>
                      </a:moveTo>
                      <a:lnTo>
                        <a:pt x="17" y="22"/>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5" name="Freeform 161"/>
                <p:cNvSpPr>
                  <a:spLocks noChangeAspect="1"/>
                </p:cNvSpPr>
                <p:nvPr/>
              </p:nvSpPr>
              <p:spPr bwMode="auto">
                <a:xfrm>
                  <a:off x="2348" y="2757"/>
                  <a:ext cx="54" cy="30"/>
                </a:xfrm>
                <a:custGeom>
                  <a:avLst/>
                  <a:gdLst/>
                  <a:ahLst/>
                  <a:cxnLst>
                    <a:cxn ang="0">
                      <a:pos x="0" y="8"/>
                    </a:cxn>
                    <a:cxn ang="0">
                      <a:pos x="23" y="7"/>
                    </a:cxn>
                    <a:cxn ang="0">
                      <a:pos x="23" y="3"/>
                    </a:cxn>
                    <a:cxn ang="0">
                      <a:pos x="0" y="0"/>
                    </a:cxn>
                    <a:cxn ang="0">
                      <a:pos x="0" y="8"/>
                    </a:cxn>
                  </a:cxnLst>
                  <a:rect l="0" t="0" r="r" b="b"/>
                  <a:pathLst>
                    <a:path w="23" h="13">
                      <a:moveTo>
                        <a:pt x="0" y="8"/>
                      </a:moveTo>
                      <a:cubicBezTo>
                        <a:pt x="0" y="8"/>
                        <a:pt x="10" y="13"/>
                        <a:pt x="23" y="7"/>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6" name="Freeform 162"/>
                <p:cNvSpPr>
                  <a:spLocks noChangeAspect="1"/>
                </p:cNvSpPr>
                <p:nvPr/>
              </p:nvSpPr>
              <p:spPr bwMode="auto">
                <a:xfrm>
                  <a:off x="2331" y="2752"/>
                  <a:ext cx="17" cy="5"/>
                </a:xfrm>
                <a:custGeom>
                  <a:avLst/>
                  <a:gdLst/>
                  <a:ahLst/>
                  <a:cxnLst>
                    <a:cxn ang="0">
                      <a:pos x="0" y="2"/>
                    </a:cxn>
                    <a:cxn ang="0">
                      <a:pos x="0" y="0"/>
                    </a:cxn>
                    <a:cxn ang="0">
                      <a:pos x="17" y="2"/>
                    </a:cxn>
                    <a:cxn ang="0">
                      <a:pos x="17" y="5"/>
                    </a:cxn>
                    <a:cxn ang="0">
                      <a:pos x="0" y="2"/>
                    </a:cxn>
                  </a:cxnLst>
                  <a:rect l="0" t="0" r="r" b="b"/>
                  <a:pathLst>
                    <a:path w="17" h="5">
                      <a:moveTo>
                        <a:pt x="0" y="2"/>
                      </a:moveTo>
                      <a:lnTo>
                        <a:pt x="0" y="0"/>
                      </a:lnTo>
                      <a:lnTo>
                        <a:pt x="17" y="2"/>
                      </a:lnTo>
                      <a:lnTo>
                        <a:pt x="17"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7" name="Freeform 163"/>
                <p:cNvSpPr>
                  <a:spLocks noChangeAspect="1"/>
                </p:cNvSpPr>
                <p:nvPr/>
              </p:nvSpPr>
              <p:spPr bwMode="auto">
                <a:xfrm>
                  <a:off x="2348" y="2754"/>
                  <a:ext cx="54" cy="12"/>
                </a:xfrm>
                <a:custGeom>
                  <a:avLst/>
                  <a:gdLst/>
                  <a:ahLst/>
                  <a:cxnLst>
                    <a:cxn ang="0">
                      <a:pos x="0" y="0"/>
                    </a:cxn>
                    <a:cxn ang="0">
                      <a:pos x="23" y="4"/>
                    </a:cxn>
                    <a:cxn ang="0">
                      <a:pos x="23" y="4"/>
                    </a:cxn>
                    <a:cxn ang="0">
                      <a:pos x="7" y="4"/>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7"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8" name="Freeform 164"/>
                <p:cNvSpPr>
                  <a:spLocks noChangeAspect="1"/>
                </p:cNvSpPr>
                <p:nvPr/>
              </p:nvSpPr>
              <p:spPr bwMode="auto">
                <a:xfrm>
                  <a:off x="2402" y="2764"/>
                  <a:ext cx="2" cy="9"/>
                </a:xfrm>
                <a:custGeom>
                  <a:avLst/>
                  <a:gdLst/>
                  <a:ahLst/>
                  <a:cxnLst>
                    <a:cxn ang="0">
                      <a:pos x="2" y="7"/>
                    </a:cxn>
                    <a:cxn ang="0">
                      <a:pos x="0" y="9"/>
                    </a:cxn>
                    <a:cxn ang="0">
                      <a:pos x="0" y="0"/>
                    </a:cxn>
                    <a:cxn ang="0">
                      <a:pos x="2" y="2"/>
                    </a:cxn>
                    <a:cxn ang="0">
                      <a:pos x="2" y="7"/>
                    </a:cxn>
                  </a:cxnLst>
                  <a:rect l="0" t="0" r="r" b="b"/>
                  <a:pathLst>
                    <a:path w="2" h="9">
                      <a:moveTo>
                        <a:pt x="2" y="7"/>
                      </a:moveTo>
                      <a:lnTo>
                        <a:pt x="0" y="9"/>
                      </a:lnTo>
                      <a:lnTo>
                        <a:pt x="0" y="0"/>
                      </a:lnTo>
                      <a:lnTo>
                        <a:pt x="2" y="2"/>
                      </a:lnTo>
                      <a:lnTo>
                        <a:pt x="2" y="7"/>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9" name="Freeform 165"/>
                <p:cNvSpPr>
                  <a:spLocks noChangeAspect="1"/>
                </p:cNvSpPr>
                <p:nvPr/>
              </p:nvSpPr>
              <p:spPr bwMode="auto">
                <a:xfrm>
                  <a:off x="2331" y="2721"/>
                  <a:ext cx="92" cy="38"/>
                </a:xfrm>
                <a:custGeom>
                  <a:avLst/>
                  <a:gdLst/>
                  <a:ahLst/>
                  <a:cxnLst>
                    <a:cxn ang="0">
                      <a:pos x="0" y="0"/>
                    </a:cxn>
                    <a:cxn ang="0">
                      <a:pos x="92" y="10"/>
                    </a:cxn>
                    <a:cxn ang="0">
                      <a:pos x="92" y="38"/>
                    </a:cxn>
                    <a:cxn ang="0">
                      <a:pos x="0" y="26"/>
                    </a:cxn>
                    <a:cxn ang="0">
                      <a:pos x="0" y="0"/>
                    </a:cxn>
                  </a:cxnLst>
                  <a:rect l="0" t="0" r="r" b="b"/>
                  <a:pathLst>
                    <a:path w="92" h="38">
                      <a:moveTo>
                        <a:pt x="0" y="0"/>
                      </a:moveTo>
                      <a:lnTo>
                        <a:pt x="92" y="10"/>
                      </a:lnTo>
                      <a:lnTo>
                        <a:pt x="92"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0" name="Freeform 166"/>
                <p:cNvSpPr>
                  <a:spLocks noChangeAspect="1"/>
                </p:cNvSpPr>
                <p:nvPr/>
              </p:nvSpPr>
              <p:spPr bwMode="auto">
                <a:xfrm>
                  <a:off x="2331" y="2724"/>
                  <a:ext cx="17" cy="23"/>
                </a:xfrm>
                <a:custGeom>
                  <a:avLst/>
                  <a:gdLst/>
                  <a:ahLst/>
                  <a:cxnLst>
                    <a:cxn ang="0">
                      <a:pos x="0" y="21"/>
                    </a:cxn>
                    <a:cxn ang="0">
                      <a:pos x="17" y="23"/>
                    </a:cxn>
                    <a:cxn ang="0">
                      <a:pos x="17" y="2"/>
                    </a:cxn>
                    <a:cxn ang="0">
                      <a:pos x="0" y="0"/>
                    </a:cxn>
                    <a:cxn ang="0">
                      <a:pos x="0" y="21"/>
                    </a:cxn>
                  </a:cxnLst>
                  <a:rect l="0" t="0" r="r" b="b"/>
                  <a:pathLst>
                    <a:path w="17" h="23">
                      <a:moveTo>
                        <a:pt x="0" y="21"/>
                      </a:moveTo>
                      <a:lnTo>
                        <a:pt x="17" y="23"/>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1" name="Freeform 167"/>
                <p:cNvSpPr>
                  <a:spLocks noChangeAspect="1"/>
                </p:cNvSpPr>
                <p:nvPr/>
              </p:nvSpPr>
              <p:spPr bwMode="auto">
                <a:xfrm>
                  <a:off x="2348" y="2726"/>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2" name="Freeform 168"/>
                <p:cNvSpPr>
                  <a:spLocks noChangeAspect="1"/>
                </p:cNvSpPr>
                <p:nvPr/>
              </p:nvSpPr>
              <p:spPr bwMode="auto">
                <a:xfrm>
                  <a:off x="2331" y="2721"/>
                  <a:ext cx="17" cy="5"/>
                </a:xfrm>
                <a:custGeom>
                  <a:avLst/>
                  <a:gdLst/>
                  <a:ahLst/>
                  <a:cxnLst>
                    <a:cxn ang="0">
                      <a:pos x="0" y="3"/>
                    </a:cxn>
                    <a:cxn ang="0">
                      <a:pos x="0" y="0"/>
                    </a:cxn>
                    <a:cxn ang="0">
                      <a:pos x="17" y="5"/>
                    </a:cxn>
                    <a:cxn ang="0">
                      <a:pos x="17" y="5"/>
                    </a:cxn>
                    <a:cxn ang="0">
                      <a:pos x="0" y="3"/>
                    </a:cxn>
                  </a:cxnLst>
                  <a:rect l="0" t="0" r="r" b="b"/>
                  <a:pathLst>
                    <a:path w="17" h="5">
                      <a:moveTo>
                        <a:pt x="0" y="3"/>
                      </a:moveTo>
                      <a:lnTo>
                        <a:pt x="0" y="0"/>
                      </a:lnTo>
                      <a:lnTo>
                        <a:pt x="17" y="5"/>
                      </a:lnTo>
                      <a:lnTo>
                        <a:pt x="17" y="5"/>
                      </a:lnTo>
                      <a:lnTo>
                        <a:pt x="0" y="3"/>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3" name="Freeform 169"/>
                <p:cNvSpPr>
                  <a:spLocks noChangeAspect="1"/>
                </p:cNvSpPr>
                <p:nvPr/>
              </p:nvSpPr>
              <p:spPr bwMode="auto">
                <a:xfrm>
                  <a:off x="2348" y="2726"/>
                  <a:ext cx="54" cy="9"/>
                </a:xfrm>
                <a:custGeom>
                  <a:avLst/>
                  <a:gdLst/>
                  <a:ahLst/>
                  <a:cxnLst>
                    <a:cxn ang="0">
                      <a:pos x="0" y="0"/>
                    </a:cxn>
                    <a:cxn ang="0">
                      <a:pos x="23" y="3"/>
                    </a:cxn>
                    <a:cxn ang="0">
                      <a:pos x="23" y="4"/>
                    </a:cxn>
                    <a:cxn ang="0">
                      <a:pos x="7" y="3"/>
                    </a:cxn>
                    <a:cxn ang="0">
                      <a:pos x="0" y="0"/>
                    </a:cxn>
                  </a:cxnLst>
                  <a:rect l="0" t="0" r="r" b="b"/>
                  <a:pathLst>
                    <a:path w="23" h="4">
                      <a:moveTo>
                        <a:pt x="0" y="0"/>
                      </a:moveTo>
                      <a:cubicBezTo>
                        <a:pt x="0" y="0"/>
                        <a:pt x="6" y="4"/>
                        <a:pt x="23" y="3"/>
                      </a:cubicBezTo>
                      <a:cubicBezTo>
                        <a:pt x="23" y="4"/>
                        <a:pt x="23" y="4"/>
                        <a:pt x="23" y="4"/>
                      </a:cubicBezTo>
                      <a:cubicBezTo>
                        <a:pt x="23" y="4"/>
                        <a:pt x="13"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4" name="Rectangle 170"/>
                <p:cNvSpPr>
                  <a:spLocks noChangeAspect="1" noChangeArrowheads="1"/>
                </p:cNvSpPr>
                <p:nvPr/>
              </p:nvSpPr>
              <p:spPr bwMode="auto">
                <a:xfrm>
                  <a:off x="2402" y="2735"/>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5" name="Freeform 171"/>
                <p:cNvSpPr>
                  <a:spLocks noChangeAspect="1"/>
                </p:cNvSpPr>
                <p:nvPr/>
              </p:nvSpPr>
              <p:spPr bwMode="auto">
                <a:xfrm>
                  <a:off x="2426" y="2854"/>
                  <a:ext cx="94" cy="37"/>
                </a:xfrm>
                <a:custGeom>
                  <a:avLst/>
                  <a:gdLst/>
                  <a:ahLst/>
                  <a:cxnLst>
                    <a:cxn ang="0">
                      <a:pos x="0" y="0"/>
                    </a:cxn>
                    <a:cxn ang="0">
                      <a:pos x="94" y="9"/>
                    </a:cxn>
                    <a:cxn ang="0">
                      <a:pos x="94" y="37"/>
                    </a:cxn>
                    <a:cxn ang="0">
                      <a:pos x="0" y="25"/>
                    </a:cxn>
                    <a:cxn ang="0">
                      <a:pos x="0" y="0"/>
                    </a:cxn>
                  </a:cxnLst>
                  <a:rect l="0" t="0" r="r" b="b"/>
                  <a:pathLst>
                    <a:path w="94" h="37">
                      <a:moveTo>
                        <a:pt x="0" y="0"/>
                      </a:moveTo>
                      <a:lnTo>
                        <a:pt x="94" y="9"/>
                      </a:lnTo>
                      <a:lnTo>
                        <a:pt x="94" y="37"/>
                      </a:lnTo>
                      <a:lnTo>
                        <a:pt x="0" y="25"/>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6" name="Freeform 172"/>
                <p:cNvSpPr>
                  <a:spLocks noChangeAspect="1"/>
                </p:cNvSpPr>
                <p:nvPr/>
              </p:nvSpPr>
              <p:spPr bwMode="auto">
                <a:xfrm>
                  <a:off x="2426" y="2856"/>
                  <a:ext cx="19" cy="23"/>
                </a:xfrm>
                <a:custGeom>
                  <a:avLst/>
                  <a:gdLst/>
                  <a:ahLst/>
                  <a:cxnLst>
                    <a:cxn ang="0">
                      <a:pos x="0" y="21"/>
                    </a:cxn>
                    <a:cxn ang="0">
                      <a:pos x="19" y="23"/>
                    </a:cxn>
                    <a:cxn ang="0">
                      <a:pos x="19" y="2"/>
                    </a:cxn>
                    <a:cxn ang="0">
                      <a:pos x="0" y="0"/>
                    </a:cxn>
                    <a:cxn ang="0">
                      <a:pos x="0" y="21"/>
                    </a:cxn>
                  </a:cxnLst>
                  <a:rect l="0" t="0" r="r" b="b"/>
                  <a:pathLst>
                    <a:path w="19" h="23">
                      <a:moveTo>
                        <a:pt x="0" y="21"/>
                      </a:moveTo>
                      <a:lnTo>
                        <a:pt x="19" y="23"/>
                      </a:lnTo>
                      <a:lnTo>
                        <a:pt x="19"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7" name="Freeform 173"/>
                <p:cNvSpPr>
                  <a:spLocks noChangeAspect="1"/>
                </p:cNvSpPr>
                <p:nvPr/>
              </p:nvSpPr>
              <p:spPr bwMode="auto">
                <a:xfrm>
                  <a:off x="2445" y="2858"/>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8" name="Freeform 174"/>
                <p:cNvSpPr>
                  <a:spLocks noChangeAspect="1"/>
                </p:cNvSpPr>
                <p:nvPr/>
              </p:nvSpPr>
              <p:spPr bwMode="auto">
                <a:xfrm>
                  <a:off x="2426" y="2854"/>
                  <a:ext cx="19" cy="4"/>
                </a:xfrm>
                <a:custGeom>
                  <a:avLst/>
                  <a:gdLst/>
                  <a:ahLst/>
                  <a:cxnLst>
                    <a:cxn ang="0">
                      <a:pos x="0" y="2"/>
                    </a:cxn>
                    <a:cxn ang="0">
                      <a:pos x="0" y="0"/>
                    </a:cxn>
                    <a:cxn ang="0">
                      <a:pos x="19" y="4"/>
                    </a:cxn>
                    <a:cxn ang="0">
                      <a:pos x="19" y="4"/>
                    </a:cxn>
                    <a:cxn ang="0">
                      <a:pos x="0" y="2"/>
                    </a:cxn>
                  </a:cxnLst>
                  <a:rect l="0" t="0" r="r" b="b"/>
                  <a:pathLst>
                    <a:path w="19" h="4">
                      <a:moveTo>
                        <a:pt x="0" y="2"/>
                      </a:moveTo>
                      <a:lnTo>
                        <a:pt x="0" y="0"/>
                      </a:lnTo>
                      <a:lnTo>
                        <a:pt x="19" y="4"/>
                      </a:lnTo>
                      <a:lnTo>
                        <a:pt x="19"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9" name="Freeform 175"/>
                <p:cNvSpPr>
                  <a:spLocks noChangeAspect="1"/>
                </p:cNvSpPr>
                <p:nvPr/>
              </p:nvSpPr>
              <p:spPr bwMode="auto">
                <a:xfrm>
                  <a:off x="2445" y="2858"/>
                  <a:ext cx="54" cy="10"/>
                </a:xfrm>
                <a:custGeom>
                  <a:avLst/>
                  <a:gdLst/>
                  <a:ahLst/>
                  <a:cxnLst>
                    <a:cxn ang="0">
                      <a:pos x="0" y="0"/>
                    </a:cxn>
                    <a:cxn ang="0">
                      <a:pos x="23" y="3"/>
                    </a:cxn>
                    <a:cxn ang="0">
                      <a:pos x="23" y="4"/>
                    </a:cxn>
                    <a:cxn ang="0">
                      <a:pos x="6" y="3"/>
                    </a:cxn>
                    <a:cxn ang="0">
                      <a:pos x="0" y="0"/>
                    </a:cxn>
                  </a:cxnLst>
                  <a:rect l="0" t="0" r="r" b="b"/>
                  <a:pathLst>
                    <a:path w="23" h="4">
                      <a:moveTo>
                        <a:pt x="0" y="0"/>
                      </a:moveTo>
                      <a:cubicBezTo>
                        <a:pt x="0" y="0"/>
                        <a:pt x="6" y="4"/>
                        <a:pt x="23" y="3"/>
                      </a:cubicBezTo>
                      <a:cubicBezTo>
                        <a:pt x="23" y="4"/>
                        <a:pt x="23" y="4"/>
                        <a:pt x="23" y="4"/>
                      </a:cubicBezTo>
                      <a:cubicBezTo>
                        <a:pt x="23" y="4"/>
                        <a:pt x="13" y="4"/>
                        <a:pt x="6"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0" name="Freeform 176"/>
                <p:cNvSpPr>
                  <a:spLocks noChangeAspect="1"/>
                </p:cNvSpPr>
                <p:nvPr/>
              </p:nvSpPr>
              <p:spPr bwMode="auto">
                <a:xfrm>
                  <a:off x="2499" y="2868"/>
                  <a:ext cx="2" cy="7"/>
                </a:xfrm>
                <a:custGeom>
                  <a:avLst/>
                  <a:gdLst/>
                  <a:ahLst/>
                  <a:cxnLst>
                    <a:cxn ang="0">
                      <a:pos x="2" y="4"/>
                    </a:cxn>
                    <a:cxn ang="0">
                      <a:pos x="0" y="7"/>
                    </a:cxn>
                    <a:cxn ang="0">
                      <a:pos x="0" y="0"/>
                    </a:cxn>
                    <a:cxn ang="0">
                      <a:pos x="2" y="0"/>
                    </a:cxn>
                    <a:cxn ang="0">
                      <a:pos x="2" y="4"/>
                    </a:cxn>
                  </a:cxnLst>
                  <a:rect l="0" t="0" r="r" b="b"/>
                  <a:pathLst>
                    <a:path w="2" h="7">
                      <a:moveTo>
                        <a:pt x="2" y="4"/>
                      </a:moveTo>
                      <a:lnTo>
                        <a:pt x="0" y="7"/>
                      </a:lnTo>
                      <a:lnTo>
                        <a:pt x="0" y="0"/>
                      </a:lnTo>
                      <a:lnTo>
                        <a:pt x="2" y="0"/>
                      </a:lnTo>
                      <a:lnTo>
                        <a:pt x="2" y="4"/>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1" name="Freeform 177"/>
                <p:cNvSpPr>
                  <a:spLocks noChangeAspect="1"/>
                </p:cNvSpPr>
                <p:nvPr/>
              </p:nvSpPr>
              <p:spPr bwMode="auto">
                <a:xfrm>
                  <a:off x="2426" y="2823"/>
                  <a:ext cx="94" cy="38"/>
                </a:xfrm>
                <a:custGeom>
                  <a:avLst/>
                  <a:gdLst/>
                  <a:ahLst/>
                  <a:cxnLst>
                    <a:cxn ang="0">
                      <a:pos x="0" y="0"/>
                    </a:cxn>
                    <a:cxn ang="0">
                      <a:pos x="94" y="9"/>
                    </a:cxn>
                    <a:cxn ang="0">
                      <a:pos x="94" y="38"/>
                    </a:cxn>
                    <a:cxn ang="0">
                      <a:pos x="0" y="28"/>
                    </a:cxn>
                    <a:cxn ang="0">
                      <a:pos x="0" y="0"/>
                    </a:cxn>
                  </a:cxnLst>
                  <a:rect l="0" t="0" r="r" b="b"/>
                  <a:pathLst>
                    <a:path w="94" h="38">
                      <a:moveTo>
                        <a:pt x="0" y="0"/>
                      </a:moveTo>
                      <a:lnTo>
                        <a:pt x="94" y="9"/>
                      </a:lnTo>
                      <a:lnTo>
                        <a:pt x="94"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2" name="Freeform 178"/>
                <p:cNvSpPr>
                  <a:spLocks noChangeAspect="1"/>
                </p:cNvSpPr>
                <p:nvPr/>
              </p:nvSpPr>
              <p:spPr bwMode="auto">
                <a:xfrm>
                  <a:off x="2426" y="2825"/>
                  <a:ext cx="19" cy="24"/>
                </a:xfrm>
                <a:custGeom>
                  <a:avLst/>
                  <a:gdLst/>
                  <a:ahLst/>
                  <a:cxnLst>
                    <a:cxn ang="0">
                      <a:pos x="0" y="21"/>
                    </a:cxn>
                    <a:cxn ang="0">
                      <a:pos x="19" y="24"/>
                    </a:cxn>
                    <a:cxn ang="0">
                      <a:pos x="19" y="3"/>
                    </a:cxn>
                    <a:cxn ang="0">
                      <a:pos x="0" y="0"/>
                    </a:cxn>
                    <a:cxn ang="0">
                      <a:pos x="0" y="21"/>
                    </a:cxn>
                  </a:cxnLst>
                  <a:rect l="0" t="0" r="r" b="b"/>
                  <a:pathLst>
                    <a:path w="19" h="24">
                      <a:moveTo>
                        <a:pt x="0" y="21"/>
                      </a:moveTo>
                      <a:lnTo>
                        <a:pt x="19" y="24"/>
                      </a:lnTo>
                      <a:lnTo>
                        <a:pt x="19" y="3"/>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3" name="Freeform 179"/>
                <p:cNvSpPr>
                  <a:spLocks noChangeAspect="1"/>
                </p:cNvSpPr>
                <p:nvPr/>
              </p:nvSpPr>
              <p:spPr bwMode="auto">
                <a:xfrm>
                  <a:off x="2445" y="2828"/>
                  <a:ext cx="54" cy="30"/>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4" name="Freeform 180"/>
                <p:cNvSpPr>
                  <a:spLocks noChangeAspect="1"/>
                </p:cNvSpPr>
                <p:nvPr/>
              </p:nvSpPr>
              <p:spPr bwMode="auto">
                <a:xfrm>
                  <a:off x="2426" y="2823"/>
                  <a:ext cx="19" cy="5"/>
                </a:xfrm>
                <a:custGeom>
                  <a:avLst/>
                  <a:gdLst/>
                  <a:ahLst/>
                  <a:cxnLst>
                    <a:cxn ang="0">
                      <a:pos x="0" y="2"/>
                    </a:cxn>
                    <a:cxn ang="0">
                      <a:pos x="0" y="0"/>
                    </a:cxn>
                    <a:cxn ang="0">
                      <a:pos x="19" y="5"/>
                    </a:cxn>
                    <a:cxn ang="0">
                      <a:pos x="19" y="5"/>
                    </a:cxn>
                    <a:cxn ang="0">
                      <a:pos x="0" y="2"/>
                    </a:cxn>
                  </a:cxnLst>
                  <a:rect l="0" t="0" r="r" b="b"/>
                  <a:pathLst>
                    <a:path w="19" h="5">
                      <a:moveTo>
                        <a:pt x="0" y="2"/>
                      </a:moveTo>
                      <a:lnTo>
                        <a:pt x="0" y="0"/>
                      </a:lnTo>
                      <a:lnTo>
                        <a:pt x="19" y="5"/>
                      </a:lnTo>
                      <a:lnTo>
                        <a:pt x="19"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5" name="Freeform 181"/>
                <p:cNvSpPr>
                  <a:spLocks noChangeAspect="1"/>
                </p:cNvSpPr>
                <p:nvPr/>
              </p:nvSpPr>
              <p:spPr bwMode="auto">
                <a:xfrm>
                  <a:off x="2445" y="2828"/>
                  <a:ext cx="54" cy="9"/>
                </a:xfrm>
                <a:custGeom>
                  <a:avLst/>
                  <a:gdLst/>
                  <a:ahLst/>
                  <a:cxnLst>
                    <a:cxn ang="0">
                      <a:pos x="0" y="0"/>
                    </a:cxn>
                    <a:cxn ang="0">
                      <a:pos x="23" y="3"/>
                    </a:cxn>
                    <a:cxn ang="0">
                      <a:pos x="23" y="4"/>
                    </a:cxn>
                    <a:cxn ang="0">
                      <a:pos x="6" y="3"/>
                    </a:cxn>
                    <a:cxn ang="0">
                      <a:pos x="0" y="0"/>
                    </a:cxn>
                  </a:cxnLst>
                  <a:rect l="0" t="0" r="r" b="b"/>
                  <a:pathLst>
                    <a:path w="23" h="4">
                      <a:moveTo>
                        <a:pt x="0" y="0"/>
                      </a:moveTo>
                      <a:cubicBezTo>
                        <a:pt x="0" y="0"/>
                        <a:pt x="6" y="4"/>
                        <a:pt x="23" y="3"/>
                      </a:cubicBezTo>
                      <a:cubicBezTo>
                        <a:pt x="23" y="4"/>
                        <a:pt x="23" y="4"/>
                        <a:pt x="23" y="4"/>
                      </a:cubicBezTo>
                      <a:cubicBezTo>
                        <a:pt x="23" y="4"/>
                        <a:pt x="13" y="4"/>
                        <a:pt x="6"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6" name="Rectangle 182"/>
                <p:cNvSpPr>
                  <a:spLocks noChangeAspect="1" noChangeArrowheads="1"/>
                </p:cNvSpPr>
                <p:nvPr/>
              </p:nvSpPr>
              <p:spPr bwMode="auto">
                <a:xfrm>
                  <a:off x="2499" y="2837"/>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7" name="Freeform 183"/>
                <p:cNvSpPr>
                  <a:spLocks noChangeAspect="1"/>
                </p:cNvSpPr>
                <p:nvPr/>
              </p:nvSpPr>
              <p:spPr bwMode="auto">
                <a:xfrm>
                  <a:off x="2426" y="2792"/>
                  <a:ext cx="94" cy="38"/>
                </a:xfrm>
                <a:custGeom>
                  <a:avLst/>
                  <a:gdLst/>
                  <a:ahLst/>
                  <a:cxnLst>
                    <a:cxn ang="0">
                      <a:pos x="0" y="0"/>
                    </a:cxn>
                    <a:cxn ang="0">
                      <a:pos x="94" y="10"/>
                    </a:cxn>
                    <a:cxn ang="0">
                      <a:pos x="94" y="38"/>
                    </a:cxn>
                    <a:cxn ang="0">
                      <a:pos x="0" y="28"/>
                    </a:cxn>
                    <a:cxn ang="0">
                      <a:pos x="0" y="0"/>
                    </a:cxn>
                  </a:cxnLst>
                  <a:rect l="0" t="0" r="r" b="b"/>
                  <a:pathLst>
                    <a:path w="94" h="38">
                      <a:moveTo>
                        <a:pt x="0" y="0"/>
                      </a:moveTo>
                      <a:lnTo>
                        <a:pt x="94" y="10"/>
                      </a:lnTo>
                      <a:lnTo>
                        <a:pt x="94"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8" name="Freeform 184"/>
                <p:cNvSpPr>
                  <a:spLocks noChangeAspect="1"/>
                </p:cNvSpPr>
                <p:nvPr/>
              </p:nvSpPr>
              <p:spPr bwMode="auto">
                <a:xfrm>
                  <a:off x="2426" y="2794"/>
                  <a:ext cx="19" cy="24"/>
                </a:xfrm>
                <a:custGeom>
                  <a:avLst/>
                  <a:gdLst/>
                  <a:ahLst/>
                  <a:cxnLst>
                    <a:cxn ang="0">
                      <a:pos x="0" y="22"/>
                    </a:cxn>
                    <a:cxn ang="0">
                      <a:pos x="19" y="24"/>
                    </a:cxn>
                    <a:cxn ang="0">
                      <a:pos x="19" y="5"/>
                    </a:cxn>
                    <a:cxn ang="0">
                      <a:pos x="0" y="0"/>
                    </a:cxn>
                    <a:cxn ang="0">
                      <a:pos x="0" y="22"/>
                    </a:cxn>
                  </a:cxnLst>
                  <a:rect l="0" t="0" r="r" b="b"/>
                  <a:pathLst>
                    <a:path w="19" h="24">
                      <a:moveTo>
                        <a:pt x="0" y="22"/>
                      </a:moveTo>
                      <a:lnTo>
                        <a:pt x="19" y="24"/>
                      </a:lnTo>
                      <a:lnTo>
                        <a:pt x="19" y="5"/>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9" name="Freeform 185"/>
                <p:cNvSpPr>
                  <a:spLocks noChangeAspect="1"/>
                </p:cNvSpPr>
                <p:nvPr/>
              </p:nvSpPr>
              <p:spPr bwMode="auto">
                <a:xfrm>
                  <a:off x="2445" y="2799"/>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0" name="Freeform 186"/>
                <p:cNvSpPr>
                  <a:spLocks noChangeAspect="1"/>
                </p:cNvSpPr>
                <p:nvPr/>
              </p:nvSpPr>
              <p:spPr bwMode="auto">
                <a:xfrm>
                  <a:off x="2426" y="2794"/>
                  <a:ext cx="19" cy="5"/>
                </a:xfrm>
                <a:custGeom>
                  <a:avLst/>
                  <a:gdLst/>
                  <a:ahLst/>
                  <a:cxnLst>
                    <a:cxn ang="0">
                      <a:pos x="0" y="0"/>
                    </a:cxn>
                    <a:cxn ang="0">
                      <a:pos x="0" y="0"/>
                    </a:cxn>
                    <a:cxn ang="0">
                      <a:pos x="19" y="3"/>
                    </a:cxn>
                    <a:cxn ang="0">
                      <a:pos x="19" y="5"/>
                    </a:cxn>
                    <a:cxn ang="0">
                      <a:pos x="0" y="0"/>
                    </a:cxn>
                  </a:cxnLst>
                  <a:rect l="0" t="0" r="r" b="b"/>
                  <a:pathLst>
                    <a:path w="19" h="5">
                      <a:moveTo>
                        <a:pt x="0" y="0"/>
                      </a:moveTo>
                      <a:lnTo>
                        <a:pt x="0" y="0"/>
                      </a:lnTo>
                      <a:lnTo>
                        <a:pt x="19" y="3"/>
                      </a:lnTo>
                      <a:lnTo>
                        <a:pt x="19" y="5"/>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1" name="Freeform 187"/>
                <p:cNvSpPr>
                  <a:spLocks noChangeAspect="1"/>
                </p:cNvSpPr>
                <p:nvPr/>
              </p:nvSpPr>
              <p:spPr bwMode="auto">
                <a:xfrm>
                  <a:off x="2445" y="2797"/>
                  <a:ext cx="54"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2" name="Rectangle 188"/>
                <p:cNvSpPr>
                  <a:spLocks noChangeAspect="1" noChangeArrowheads="1"/>
                </p:cNvSpPr>
                <p:nvPr/>
              </p:nvSpPr>
              <p:spPr bwMode="auto">
                <a:xfrm>
                  <a:off x="2499" y="280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3" name="Freeform 189"/>
                <p:cNvSpPr>
                  <a:spLocks noChangeAspect="1"/>
                </p:cNvSpPr>
                <p:nvPr/>
              </p:nvSpPr>
              <p:spPr bwMode="auto">
                <a:xfrm>
                  <a:off x="2426" y="2761"/>
                  <a:ext cx="94" cy="41"/>
                </a:xfrm>
                <a:custGeom>
                  <a:avLst/>
                  <a:gdLst/>
                  <a:ahLst/>
                  <a:cxnLst>
                    <a:cxn ang="0">
                      <a:pos x="0" y="0"/>
                    </a:cxn>
                    <a:cxn ang="0">
                      <a:pos x="94" y="12"/>
                    </a:cxn>
                    <a:cxn ang="0">
                      <a:pos x="94" y="41"/>
                    </a:cxn>
                    <a:cxn ang="0">
                      <a:pos x="0" y="29"/>
                    </a:cxn>
                    <a:cxn ang="0">
                      <a:pos x="0" y="0"/>
                    </a:cxn>
                  </a:cxnLst>
                  <a:rect l="0" t="0" r="r" b="b"/>
                  <a:pathLst>
                    <a:path w="94" h="41">
                      <a:moveTo>
                        <a:pt x="0" y="0"/>
                      </a:moveTo>
                      <a:lnTo>
                        <a:pt x="94" y="12"/>
                      </a:lnTo>
                      <a:lnTo>
                        <a:pt x="94"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4" name="Freeform 190"/>
                <p:cNvSpPr>
                  <a:spLocks noChangeAspect="1"/>
                </p:cNvSpPr>
                <p:nvPr/>
              </p:nvSpPr>
              <p:spPr bwMode="auto">
                <a:xfrm>
                  <a:off x="2426" y="2766"/>
                  <a:ext cx="19" cy="21"/>
                </a:xfrm>
                <a:custGeom>
                  <a:avLst/>
                  <a:gdLst/>
                  <a:ahLst/>
                  <a:cxnLst>
                    <a:cxn ang="0">
                      <a:pos x="0" y="21"/>
                    </a:cxn>
                    <a:cxn ang="0">
                      <a:pos x="19" y="21"/>
                    </a:cxn>
                    <a:cxn ang="0">
                      <a:pos x="19" y="2"/>
                    </a:cxn>
                    <a:cxn ang="0">
                      <a:pos x="0" y="0"/>
                    </a:cxn>
                    <a:cxn ang="0">
                      <a:pos x="0" y="21"/>
                    </a:cxn>
                  </a:cxnLst>
                  <a:rect l="0" t="0" r="r" b="b"/>
                  <a:pathLst>
                    <a:path w="19" h="21">
                      <a:moveTo>
                        <a:pt x="0" y="21"/>
                      </a:moveTo>
                      <a:lnTo>
                        <a:pt x="19" y="21"/>
                      </a:lnTo>
                      <a:lnTo>
                        <a:pt x="19"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5" name="Freeform 191"/>
                <p:cNvSpPr>
                  <a:spLocks noChangeAspect="1"/>
                </p:cNvSpPr>
                <p:nvPr/>
              </p:nvSpPr>
              <p:spPr bwMode="auto">
                <a:xfrm>
                  <a:off x="2445" y="2768"/>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6" name="Freeform 192"/>
                <p:cNvSpPr>
                  <a:spLocks noChangeAspect="1"/>
                </p:cNvSpPr>
                <p:nvPr/>
              </p:nvSpPr>
              <p:spPr bwMode="auto">
                <a:xfrm>
                  <a:off x="2426" y="2764"/>
                  <a:ext cx="19" cy="4"/>
                </a:xfrm>
                <a:custGeom>
                  <a:avLst/>
                  <a:gdLst/>
                  <a:ahLst/>
                  <a:cxnLst>
                    <a:cxn ang="0">
                      <a:pos x="0" y="2"/>
                    </a:cxn>
                    <a:cxn ang="0">
                      <a:pos x="0" y="0"/>
                    </a:cxn>
                    <a:cxn ang="0">
                      <a:pos x="19" y="2"/>
                    </a:cxn>
                    <a:cxn ang="0">
                      <a:pos x="19" y="4"/>
                    </a:cxn>
                    <a:cxn ang="0">
                      <a:pos x="0" y="2"/>
                    </a:cxn>
                  </a:cxnLst>
                  <a:rect l="0" t="0" r="r" b="b"/>
                  <a:pathLst>
                    <a:path w="19" h="4">
                      <a:moveTo>
                        <a:pt x="0" y="2"/>
                      </a:moveTo>
                      <a:lnTo>
                        <a:pt x="0" y="0"/>
                      </a:lnTo>
                      <a:lnTo>
                        <a:pt x="19" y="2"/>
                      </a:lnTo>
                      <a:lnTo>
                        <a:pt x="19"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7" name="Freeform 193"/>
                <p:cNvSpPr>
                  <a:spLocks noChangeAspect="1"/>
                </p:cNvSpPr>
                <p:nvPr/>
              </p:nvSpPr>
              <p:spPr bwMode="auto">
                <a:xfrm>
                  <a:off x="2445" y="2766"/>
                  <a:ext cx="54"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8" name="Rectangle 194"/>
                <p:cNvSpPr>
                  <a:spLocks noChangeAspect="1" noChangeArrowheads="1"/>
                </p:cNvSpPr>
                <p:nvPr/>
              </p:nvSpPr>
              <p:spPr bwMode="auto">
                <a:xfrm>
                  <a:off x="2499" y="277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9" name="Freeform 195"/>
                <p:cNvSpPr>
                  <a:spLocks noChangeAspect="1"/>
                </p:cNvSpPr>
                <p:nvPr/>
              </p:nvSpPr>
              <p:spPr bwMode="auto">
                <a:xfrm>
                  <a:off x="2426" y="2731"/>
                  <a:ext cx="94" cy="40"/>
                </a:xfrm>
                <a:custGeom>
                  <a:avLst/>
                  <a:gdLst/>
                  <a:ahLst/>
                  <a:cxnLst>
                    <a:cxn ang="0">
                      <a:pos x="0" y="0"/>
                    </a:cxn>
                    <a:cxn ang="0">
                      <a:pos x="94" y="11"/>
                    </a:cxn>
                    <a:cxn ang="0">
                      <a:pos x="94" y="40"/>
                    </a:cxn>
                    <a:cxn ang="0">
                      <a:pos x="0" y="28"/>
                    </a:cxn>
                    <a:cxn ang="0">
                      <a:pos x="0" y="0"/>
                    </a:cxn>
                  </a:cxnLst>
                  <a:rect l="0" t="0" r="r" b="b"/>
                  <a:pathLst>
                    <a:path w="94" h="40">
                      <a:moveTo>
                        <a:pt x="0" y="0"/>
                      </a:moveTo>
                      <a:lnTo>
                        <a:pt x="94" y="11"/>
                      </a:lnTo>
                      <a:lnTo>
                        <a:pt x="94"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0" name="Freeform 196"/>
                <p:cNvSpPr>
                  <a:spLocks noChangeAspect="1"/>
                </p:cNvSpPr>
                <p:nvPr/>
              </p:nvSpPr>
              <p:spPr bwMode="auto">
                <a:xfrm>
                  <a:off x="2426" y="2735"/>
                  <a:ext cx="19" cy="24"/>
                </a:xfrm>
                <a:custGeom>
                  <a:avLst/>
                  <a:gdLst/>
                  <a:ahLst/>
                  <a:cxnLst>
                    <a:cxn ang="0">
                      <a:pos x="0" y="22"/>
                    </a:cxn>
                    <a:cxn ang="0">
                      <a:pos x="19" y="24"/>
                    </a:cxn>
                    <a:cxn ang="0">
                      <a:pos x="16" y="3"/>
                    </a:cxn>
                    <a:cxn ang="0">
                      <a:pos x="0" y="0"/>
                    </a:cxn>
                    <a:cxn ang="0">
                      <a:pos x="0" y="22"/>
                    </a:cxn>
                  </a:cxnLst>
                  <a:rect l="0" t="0" r="r" b="b"/>
                  <a:pathLst>
                    <a:path w="19" h="24">
                      <a:moveTo>
                        <a:pt x="0" y="22"/>
                      </a:moveTo>
                      <a:lnTo>
                        <a:pt x="19" y="24"/>
                      </a:lnTo>
                      <a:lnTo>
                        <a:pt x="16"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1" name="Freeform 197"/>
                <p:cNvSpPr>
                  <a:spLocks noChangeAspect="1"/>
                </p:cNvSpPr>
                <p:nvPr/>
              </p:nvSpPr>
              <p:spPr bwMode="auto">
                <a:xfrm>
                  <a:off x="2442" y="2738"/>
                  <a:ext cx="57" cy="30"/>
                </a:xfrm>
                <a:custGeom>
                  <a:avLst/>
                  <a:gdLst/>
                  <a:ahLst/>
                  <a:cxnLst>
                    <a:cxn ang="0">
                      <a:pos x="1" y="9"/>
                    </a:cxn>
                    <a:cxn ang="0">
                      <a:pos x="24" y="7"/>
                    </a:cxn>
                    <a:cxn ang="0">
                      <a:pos x="24" y="4"/>
                    </a:cxn>
                    <a:cxn ang="0">
                      <a:pos x="0" y="0"/>
                    </a:cxn>
                    <a:cxn ang="0">
                      <a:pos x="1" y="9"/>
                    </a:cxn>
                  </a:cxnLst>
                  <a:rect l="0" t="0" r="r" b="b"/>
                  <a:pathLst>
                    <a:path w="24" h="13">
                      <a:moveTo>
                        <a:pt x="1" y="9"/>
                      </a:moveTo>
                      <a:cubicBezTo>
                        <a:pt x="1" y="9"/>
                        <a:pt x="11" y="13"/>
                        <a:pt x="24" y="7"/>
                      </a:cubicBezTo>
                      <a:cubicBezTo>
                        <a:pt x="24" y="4"/>
                        <a:pt x="24" y="4"/>
                        <a:pt x="24" y="4"/>
                      </a:cubicBezTo>
                      <a:cubicBezTo>
                        <a:pt x="24" y="4"/>
                        <a:pt x="6" y="5"/>
                        <a:pt x="0" y="0"/>
                      </a:cubicBezTo>
                      <a:cubicBezTo>
                        <a:pt x="1" y="6"/>
                        <a:pt x="1" y="9"/>
                        <a:pt x="1"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2" name="Freeform 198"/>
                <p:cNvSpPr>
                  <a:spLocks noChangeAspect="1"/>
                </p:cNvSpPr>
                <p:nvPr/>
              </p:nvSpPr>
              <p:spPr bwMode="auto">
                <a:xfrm>
                  <a:off x="2426" y="2733"/>
                  <a:ext cx="19" cy="5"/>
                </a:xfrm>
                <a:custGeom>
                  <a:avLst/>
                  <a:gdLst/>
                  <a:ahLst/>
                  <a:cxnLst>
                    <a:cxn ang="0">
                      <a:pos x="0" y="2"/>
                    </a:cxn>
                    <a:cxn ang="0">
                      <a:pos x="0" y="0"/>
                    </a:cxn>
                    <a:cxn ang="0">
                      <a:pos x="19" y="5"/>
                    </a:cxn>
                    <a:cxn ang="0">
                      <a:pos x="16" y="5"/>
                    </a:cxn>
                    <a:cxn ang="0">
                      <a:pos x="0" y="2"/>
                    </a:cxn>
                  </a:cxnLst>
                  <a:rect l="0" t="0" r="r" b="b"/>
                  <a:pathLst>
                    <a:path w="19" h="5">
                      <a:moveTo>
                        <a:pt x="0" y="2"/>
                      </a:moveTo>
                      <a:lnTo>
                        <a:pt x="0" y="0"/>
                      </a:lnTo>
                      <a:lnTo>
                        <a:pt x="19" y="5"/>
                      </a:lnTo>
                      <a:lnTo>
                        <a:pt x="16"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3" name="Freeform 199"/>
                <p:cNvSpPr>
                  <a:spLocks noChangeAspect="1"/>
                </p:cNvSpPr>
                <p:nvPr/>
              </p:nvSpPr>
              <p:spPr bwMode="auto">
                <a:xfrm>
                  <a:off x="2442" y="2738"/>
                  <a:ext cx="57" cy="9"/>
                </a:xfrm>
                <a:custGeom>
                  <a:avLst/>
                  <a:gdLst/>
                  <a:ahLst/>
                  <a:cxnLst>
                    <a:cxn ang="0">
                      <a:pos x="1" y="0"/>
                    </a:cxn>
                    <a:cxn ang="0">
                      <a:pos x="24" y="3"/>
                    </a:cxn>
                    <a:cxn ang="0">
                      <a:pos x="24" y="4"/>
                    </a:cxn>
                    <a:cxn ang="0">
                      <a:pos x="7" y="3"/>
                    </a:cxn>
                    <a:cxn ang="0">
                      <a:pos x="0" y="0"/>
                    </a:cxn>
                    <a:cxn ang="0">
                      <a:pos x="1" y="0"/>
                    </a:cxn>
                  </a:cxnLst>
                  <a:rect l="0" t="0" r="r" b="b"/>
                  <a:pathLst>
                    <a:path w="24" h="4">
                      <a:moveTo>
                        <a:pt x="1" y="0"/>
                      </a:moveTo>
                      <a:cubicBezTo>
                        <a:pt x="1" y="0"/>
                        <a:pt x="7" y="4"/>
                        <a:pt x="24" y="3"/>
                      </a:cubicBezTo>
                      <a:cubicBezTo>
                        <a:pt x="24" y="4"/>
                        <a:pt x="24" y="4"/>
                        <a:pt x="24" y="4"/>
                      </a:cubicBezTo>
                      <a:cubicBezTo>
                        <a:pt x="24" y="4"/>
                        <a:pt x="14" y="4"/>
                        <a:pt x="7" y="3"/>
                      </a:cubicBezTo>
                      <a:cubicBezTo>
                        <a:pt x="1" y="1"/>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4" name="Freeform 200"/>
                <p:cNvSpPr>
                  <a:spLocks noChangeAspect="1"/>
                </p:cNvSpPr>
                <p:nvPr/>
              </p:nvSpPr>
              <p:spPr bwMode="auto">
                <a:xfrm>
                  <a:off x="2499" y="2747"/>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0" name="Group 74"/>
              <p:cNvGrpSpPr>
                <a:grpSpLocks noChangeAspect="1"/>
              </p:cNvGrpSpPr>
              <p:nvPr/>
            </p:nvGrpSpPr>
            <p:grpSpPr bwMode="auto">
              <a:xfrm>
                <a:off x="1331640" y="5445224"/>
                <a:ext cx="1080393" cy="494753"/>
                <a:chOff x="2208" y="2634"/>
                <a:chExt cx="608" cy="276"/>
              </a:xfrm>
            </p:grpSpPr>
            <p:sp>
              <p:nvSpPr>
                <p:cNvPr id="273" name="Freeform 75"/>
                <p:cNvSpPr>
                  <a:spLocks noChangeAspect="1"/>
                </p:cNvSpPr>
                <p:nvPr/>
              </p:nvSpPr>
              <p:spPr bwMode="auto">
                <a:xfrm>
                  <a:off x="2634" y="2669"/>
                  <a:ext cx="182" cy="234"/>
                </a:xfrm>
                <a:custGeom>
                  <a:avLst/>
                  <a:gdLst/>
                  <a:ahLst/>
                  <a:cxnLst>
                    <a:cxn ang="0">
                      <a:pos x="77" y="0"/>
                    </a:cxn>
                    <a:cxn ang="0">
                      <a:pos x="77" y="47"/>
                    </a:cxn>
                    <a:cxn ang="0">
                      <a:pos x="76" y="52"/>
                    </a:cxn>
                    <a:cxn ang="0">
                      <a:pos x="72" y="55"/>
                    </a:cxn>
                    <a:cxn ang="0">
                      <a:pos x="0" y="99"/>
                    </a:cxn>
                    <a:cxn ang="0">
                      <a:pos x="0" y="35"/>
                    </a:cxn>
                    <a:cxn ang="0">
                      <a:pos x="77" y="0"/>
                    </a:cxn>
                  </a:cxnLst>
                  <a:rect l="0" t="0" r="r" b="b"/>
                  <a:pathLst>
                    <a:path w="77" h="99">
                      <a:moveTo>
                        <a:pt x="77" y="0"/>
                      </a:moveTo>
                      <a:cubicBezTo>
                        <a:pt x="77" y="47"/>
                        <a:pt x="77" y="47"/>
                        <a:pt x="77" y="47"/>
                      </a:cubicBezTo>
                      <a:cubicBezTo>
                        <a:pt x="77" y="47"/>
                        <a:pt x="77" y="51"/>
                        <a:pt x="76" y="52"/>
                      </a:cubicBezTo>
                      <a:cubicBezTo>
                        <a:pt x="75" y="53"/>
                        <a:pt x="72" y="55"/>
                        <a:pt x="72" y="55"/>
                      </a:cubicBezTo>
                      <a:cubicBezTo>
                        <a:pt x="0" y="99"/>
                        <a:pt x="0" y="99"/>
                        <a:pt x="0" y="99"/>
                      </a:cubicBezTo>
                      <a:cubicBezTo>
                        <a:pt x="0" y="35"/>
                        <a:pt x="0" y="35"/>
                        <a:pt x="0" y="35"/>
                      </a:cubicBezTo>
                      <a:lnTo>
                        <a:pt x="77" y="0"/>
                      </a:lnTo>
                      <a:close/>
                    </a:path>
                  </a:pathLst>
                </a:custGeom>
                <a:solidFill>
                  <a:srgbClr val="0C3C68"/>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4" name="Freeform 76"/>
                <p:cNvSpPr>
                  <a:spLocks noChangeAspect="1"/>
                </p:cNvSpPr>
                <p:nvPr/>
              </p:nvSpPr>
              <p:spPr bwMode="auto">
                <a:xfrm>
                  <a:off x="2234" y="2634"/>
                  <a:ext cx="579" cy="118"/>
                </a:xfrm>
                <a:custGeom>
                  <a:avLst/>
                  <a:gdLst/>
                  <a:ahLst/>
                  <a:cxnLst>
                    <a:cxn ang="0">
                      <a:pos x="0" y="73"/>
                    </a:cxn>
                    <a:cxn ang="0">
                      <a:pos x="196" y="0"/>
                    </a:cxn>
                    <a:cxn ang="0">
                      <a:pos x="579" y="30"/>
                    </a:cxn>
                    <a:cxn ang="0">
                      <a:pos x="393" y="118"/>
                    </a:cxn>
                    <a:cxn ang="0">
                      <a:pos x="0" y="73"/>
                    </a:cxn>
                  </a:cxnLst>
                  <a:rect l="0" t="0" r="r" b="b"/>
                  <a:pathLst>
                    <a:path w="579" h="118">
                      <a:moveTo>
                        <a:pt x="0" y="73"/>
                      </a:moveTo>
                      <a:lnTo>
                        <a:pt x="196" y="0"/>
                      </a:lnTo>
                      <a:lnTo>
                        <a:pt x="579" y="30"/>
                      </a:lnTo>
                      <a:lnTo>
                        <a:pt x="393" y="118"/>
                      </a:lnTo>
                      <a:lnTo>
                        <a:pt x="0" y="73"/>
                      </a:lnTo>
                      <a:close/>
                    </a:path>
                  </a:pathLst>
                </a:custGeom>
                <a:solidFill>
                  <a:srgbClr val="446487"/>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5" name="Freeform 77"/>
                <p:cNvSpPr>
                  <a:spLocks noChangeAspect="1"/>
                </p:cNvSpPr>
                <p:nvPr/>
              </p:nvSpPr>
              <p:spPr bwMode="auto">
                <a:xfrm>
                  <a:off x="2622" y="2664"/>
                  <a:ext cx="194" cy="95"/>
                </a:xfrm>
                <a:custGeom>
                  <a:avLst/>
                  <a:gdLst/>
                  <a:ahLst/>
                  <a:cxnLst>
                    <a:cxn ang="0">
                      <a:pos x="82" y="2"/>
                    </a:cxn>
                    <a:cxn ang="0">
                      <a:pos x="81" y="0"/>
                    </a:cxn>
                    <a:cxn ang="0">
                      <a:pos x="0" y="37"/>
                    </a:cxn>
                    <a:cxn ang="0">
                      <a:pos x="1" y="40"/>
                    </a:cxn>
                    <a:cxn ang="0">
                      <a:pos x="82" y="2"/>
                    </a:cxn>
                  </a:cxnLst>
                  <a:rect l="0" t="0" r="r" b="b"/>
                  <a:pathLst>
                    <a:path w="82" h="40">
                      <a:moveTo>
                        <a:pt x="82" y="2"/>
                      </a:moveTo>
                      <a:cubicBezTo>
                        <a:pt x="82" y="1"/>
                        <a:pt x="81" y="1"/>
                        <a:pt x="81" y="0"/>
                      </a:cubicBezTo>
                      <a:cubicBezTo>
                        <a:pt x="77" y="0"/>
                        <a:pt x="0" y="37"/>
                        <a:pt x="0" y="37"/>
                      </a:cubicBezTo>
                      <a:cubicBezTo>
                        <a:pt x="1" y="40"/>
                        <a:pt x="1" y="40"/>
                        <a:pt x="1" y="40"/>
                      </a:cubicBezTo>
                      <a:lnTo>
                        <a:pt x="82" y="2"/>
                      </a:lnTo>
                      <a:close/>
                    </a:path>
                  </a:pathLst>
                </a:custGeom>
                <a:solidFill>
                  <a:srgbClr val="5B769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6" name="Freeform 78"/>
                <p:cNvSpPr>
                  <a:spLocks noChangeAspect="1"/>
                </p:cNvSpPr>
                <p:nvPr/>
              </p:nvSpPr>
              <p:spPr bwMode="auto">
                <a:xfrm>
                  <a:off x="2208" y="2700"/>
                  <a:ext cx="449" cy="210"/>
                </a:xfrm>
                <a:custGeom>
                  <a:avLst/>
                  <a:gdLst/>
                  <a:ahLst/>
                  <a:cxnLst>
                    <a:cxn ang="0">
                      <a:pos x="190" y="86"/>
                    </a:cxn>
                    <a:cxn ang="0">
                      <a:pos x="187" y="89"/>
                    </a:cxn>
                    <a:cxn ang="0">
                      <a:pos x="3" y="66"/>
                    </a:cxn>
                    <a:cxn ang="0">
                      <a:pos x="1" y="63"/>
                    </a:cxn>
                    <a:cxn ang="0">
                      <a:pos x="0" y="3"/>
                    </a:cxn>
                    <a:cxn ang="0">
                      <a:pos x="3" y="0"/>
                    </a:cxn>
                    <a:cxn ang="0">
                      <a:pos x="188" y="21"/>
                    </a:cxn>
                    <a:cxn ang="0">
                      <a:pos x="190" y="24"/>
                    </a:cxn>
                    <a:cxn ang="0">
                      <a:pos x="190" y="86"/>
                    </a:cxn>
                  </a:cxnLst>
                  <a:rect l="0" t="0" r="r" b="b"/>
                  <a:pathLst>
                    <a:path w="190" h="89">
                      <a:moveTo>
                        <a:pt x="190" y="86"/>
                      </a:moveTo>
                      <a:cubicBezTo>
                        <a:pt x="190" y="88"/>
                        <a:pt x="188" y="89"/>
                        <a:pt x="187" y="89"/>
                      </a:cubicBezTo>
                      <a:cubicBezTo>
                        <a:pt x="3" y="66"/>
                        <a:pt x="3" y="66"/>
                        <a:pt x="3" y="66"/>
                      </a:cubicBezTo>
                      <a:cubicBezTo>
                        <a:pt x="2" y="66"/>
                        <a:pt x="1" y="65"/>
                        <a:pt x="1" y="63"/>
                      </a:cubicBezTo>
                      <a:cubicBezTo>
                        <a:pt x="0" y="3"/>
                        <a:pt x="0" y="3"/>
                        <a:pt x="0" y="3"/>
                      </a:cubicBezTo>
                      <a:cubicBezTo>
                        <a:pt x="0" y="2"/>
                        <a:pt x="2" y="0"/>
                        <a:pt x="3" y="0"/>
                      </a:cubicBezTo>
                      <a:cubicBezTo>
                        <a:pt x="188" y="21"/>
                        <a:pt x="188" y="21"/>
                        <a:pt x="188" y="21"/>
                      </a:cubicBezTo>
                      <a:cubicBezTo>
                        <a:pt x="189" y="21"/>
                        <a:pt x="190" y="22"/>
                        <a:pt x="190" y="24"/>
                      </a:cubicBezTo>
                      <a:lnTo>
                        <a:pt x="190" y="86"/>
                      </a:lnTo>
                      <a:close/>
                    </a:path>
                  </a:pathLst>
                </a:custGeom>
                <a:solidFill>
                  <a:srgbClr val="6A84A1"/>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7" name="Freeform 79"/>
                <p:cNvSpPr>
                  <a:spLocks noChangeAspect="1"/>
                </p:cNvSpPr>
                <p:nvPr/>
              </p:nvSpPr>
              <p:spPr bwMode="auto">
                <a:xfrm>
                  <a:off x="2208" y="2702"/>
                  <a:ext cx="447" cy="208"/>
                </a:xfrm>
                <a:custGeom>
                  <a:avLst/>
                  <a:gdLst/>
                  <a:ahLst/>
                  <a:cxnLst>
                    <a:cxn ang="0">
                      <a:pos x="189" y="86"/>
                    </a:cxn>
                    <a:cxn ang="0">
                      <a:pos x="186" y="88"/>
                    </a:cxn>
                    <a:cxn ang="0">
                      <a:pos x="2" y="66"/>
                    </a:cxn>
                    <a:cxn ang="0">
                      <a:pos x="0" y="64"/>
                    </a:cxn>
                    <a:cxn ang="0">
                      <a:pos x="0" y="2"/>
                    </a:cxn>
                    <a:cxn ang="0">
                      <a:pos x="2" y="0"/>
                    </a:cxn>
                    <a:cxn ang="0">
                      <a:pos x="186" y="21"/>
                    </a:cxn>
                    <a:cxn ang="0">
                      <a:pos x="189" y="24"/>
                    </a:cxn>
                    <a:cxn ang="0">
                      <a:pos x="189" y="86"/>
                    </a:cxn>
                  </a:cxnLst>
                  <a:rect l="0" t="0" r="r" b="b"/>
                  <a:pathLst>
                    <a:path w="189" h="88">
                      <a:moveTo>
                        <a:pt x="189" y="86"/>
                      </a:moveTo>
                      <a:cubicBezTo>
                        <a:pt x="189" y="87"/>
                        <a:pt x="188" y="88"/>
                        <a:pt x="186" y="88"/>
                      </a:cubicBezTo>
                      <a:cubicBezTo>
                        <a:pt x="2" y="66"/>
                        <a:pt x="2" y="66"/>
                        <a:pt x="2" y="66"/>
                      </a:cubicBezTo>
                      <a:cubicBezTo>
                        <a:pt x="1" y="66"/>
                        <a:pt x="0" y="65"/>
                        <a:pt x="0" y="64"/>
                      </a:cubicBezTo>
                      <a:cubicBezTo>
                        <a:pt x="0" y="2"/>
                        <a:pt x="0" y="2"/>
                        <a:pt x="0" y="2"/>
                      </a:cubicBezTo>
                      <a:cubicBezTo>
                        <a:pt x="0" y="1"/>
                        <a:pt x="1" y="0"/>
                        <a:pt x="2" y="0"/>
                      </a:cubicBezTo>
                      <a:cubicBezTo>
                        <a:pt x="186" y="21"/>
                        <a:pt x="186" y="21"/>
                        <a:pt x="186" y="21"/>
                      </a:cubicBezTo>
                      <a:cubicBezTo>
                        <a:pt x="188" y="22"/>
                        <a:pt x="189" y="23"/>
                        <a:pt x="189" y="24"/>
                      </a:cubicBezTo>
                      <a:lnTo>
                        <a:pt x="189" y="86"/>
                      </a:lnTo>
                      <a:close/>
                    </a:path>
                  </a:pathLst>
                </a:custGeom>
                <a:solidFill>
                  <a:srgbClr val="8AA2B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8" name="Freeform 80"/>
                <p:cNvSpPr>
                  <a:spLocks noChangeAspect="1"/>
                </p:cNvSpPr>
                <p:nvPr/>
              </p:nvSpPr>
              <p:spPr bwMode="auto">
                <a:xfrm>
                  <a:off x="2232" y="2705"/>
                  <a:ext cx="387" cy="200"/>
                </a:xfrm>
                <a:custGeom>
                  <a:avLst/>
                  <a:gdLst/>
                  <a:ahLst/>
                  <a:cxnLst>
                    <a:cxn ang="0">
                      <a:pos x="0" y="156"/>
                    </a:cxn>
                    <a:cxn ang="0">
                      <a:pos x="0" y="0"/>
                    </a:cxn>
                    <a:cxn ang="0">
                      <a:pos x="387" y="45"/>
                    </a:cxn>
                    <a:cxn ang="0">
                      <a:pos x="387" y="200"/>
                    </a:cxn>
                    <a:cxn ang="0">
                      <a:pos x="0" y="156"/>
                    </a:cxn>
                  </a:cxnLst>
                  <a:rect l="0" t="0" r="r" b="b"/>
                  <a:pathLst>
                    <a:path w="387" h="200">
                      <a:moveTo>
                        <a:pt x="0" y="156"/>
                      </a:moveTo>
                      <a:lnTo>
                        <a:pt x="0" y="0"/>
                      </a:lnTo>
                      <a:lnTo>
                        <a:pt x="387" y="45"/>
                      </a:lnTo>
                      <a:lnTo>
                        <a:pt x="387" y="200"/>
                      </a:lnTo>
                      <a:lnTo>
                        <a:pt x="0" y="156"/>
                      </a:lnTo>
                      <a:close/>
                    </a:path>
                  </a:pathLst>
                </a:custGeom>
                <a:solidFill>
                  <a:srgbClr val="0C3C68"/>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9" name="Freeform 81"/>
                <p:cNvSpPr>
                  <a:spLocks noChangeAspect="1"/>
                </p:cNvSpPr>
                <p:nvPr/>
              </p:nvSpPr>
              <p:spPr bwMode="auto">
                <a:xfrm>
                  <a:off x="2523" y="2863"/>
                  <a:ext cx="92" cy="40"/>
                </a:xfrm>
                <a:custGeom>
                  <a:avLst/>
                  <a:gdLst/>
                  <a:ahLst/>
                  <a:cxnLst>
                    <a:cxn ang="0">
                      <a:pos x="0" y="0"/>
                    </a:cxn>
                    <a:cxn ang="0">
                      <a:pos x="92" y="12"/>
                    </a:cxn>
                    <a:cxn ang="0">
                      <a:pos x="92" y="40"/>
                    </a:cxn>
                    <a:cxn ang="0">
                      <a:pos x="0" y="28"/>
                    </a:cxn>
                    <a:cxn ang="0">
                      <a:pos x="0" y="0"/>
                    </a:cxn>
                  </a:cxnLst>
                  <a:rect l="0" t="0" r="r" b="b"/>
                  <a:pathLst>
                    <a:path w="92" h="40">
                      <a:moveTo>
                        <a:pt x="0" y="0"/>
                      </a:moveTo>
                      <a:lnTo>
                        <a:pt x="92" y="12"/>
                      </a:lnTo>
                      <a:lnTo>
                        <a:pt x="92"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0" name="Freeform 82"/>
                <p:cNvSpPr>
                  <a:spLocks noChangeAspect="1"/>
                </p:cNvSpPr>
                <p:nvPr/>
              </p:nvSpPr>
              <p:spPr bwMode="auto">
                <a:xfrm>
                  <a:off x="2523" y="2868"/>
                  <a:ext cx="16" cy="21"/>
                </a:xfrm>
                <a:custGeom>
                  <a:avLst/>
                  <a:gdLst/>
                  <a:ahLst/>
                  <a:cxnLst>
                    <a:cxn ang="0">
                      <a:pos x="0" y="21"/>
                    </a:cxn>
                    <a:cxn ang="0">
                      <a:pos x="16" y="21"/>
                    </a:cxn>
                    <a:cxn ang="0">
                      <a:pos x="16" y="2"/>
                    </a:cxn>
                    <a:cxn ang="0">
                      <a:pos x="0" y="0"/>
                    </a:cxn>
                    <a:cxn ang="0">
                      <a:pos x="0" y="21"/>
                    </a:cxn>
                  </a:cxnLst>
                  <a:rect l="0" t="0" r="r" b="b"/>
                  <a:pathLst>
                    <a:path w="16" h="21">
                      <a:moveTo>
                        <a:pt x="0" y="21"/>
                      </a:moveTo>
                      <a:lnTo>
                        <a:pt x="16" y="21"/>
                      </a:lnTo>
                      <a:lnTo>
                        <a:pt x="16"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1" name="Freeform 83"/>
                <p:cNvSpPr>
                  <a:spLocks noChangeAspect="1"/>
                </p:cNvSpPr>
                <p:nvPr/>
              </p:nvSpPr>
              <p:spPr bwMode="auto">
                <a:xfrm>
                  <a:off x="2539" y="2870"/>
                  <a:ext cx="57" cy="31"/>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2" name="Freeform 84"/>
                <p:cNvSpPr>
                  <a:spLocks noChangeAspect="1"/>
                </p:cNvSpPr>
                <p:nvPr/>
              </p:nvSpPr>
              <p:spPr bwMode="auto">
                <a:xfrm>
                  <a:off x="2523" y="2865"/>
                  <a:ext cx="16" cy="5"/>
                </a:xfrm>
                <a:custGeom>
                  <a:avLst/>
                  <a:gdLst/>
                  <a:ahLst/>
                  <a:cxnLst>
                    <a:cxn ang="0">
                      <a:pos x="0" y="3"/>
                    </a:cxn>
                    <a:cxn ang="0">
                      <a:pos x="0" y="0"/>
                    </a:cxn>
                    <a:cxn ang="0">
                      <a:pos x="16" y="3"/>
                    </a:cxn>
                    <a:cxn ang="0">
                      <a:pos x="16" y="5"/>
                    </a:cxn>
                    <a:cxn ang="0">
                      <a:pos x="0" y="3"/>
                    </a:cxn>
                  </a:cxnLst>
                  <a:rect l="0" t="0" r="r" b="b"/>
                  <a:pathLst>
                    <a:path w="16" h="5">
                      <a:moveTo>
                        <a:pt x="0" y="3"/>
                      </a:moveTo>
                      <a:lnTo>
                        <a:pt x="0" y="0"/>
                      </a:lnTo>
                      <a:lnTo>
                        <a:pt x="16" y="3"/>
                      </a:lnTo>
                      <a:lnTo>
                        <a:pt x="16" y="5"/>
                      </a:lnTo>
                      <a:lnTo>
                        <a:pt x="0" y="3"/>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3" name="Freeform 85"/>
                <p:cNvSpPr>
                  <a:spLocks noChangeAspect="1"/>
                </p:cNvSpPr>
                <p:nvPr/>
              </p:nvSpPr>
              <p:spPr bwMode="auto">
                <a:xfrm>
                  <a:off x="2539" y="2868"/>
                  <a:ext cx="57" cy="11"/>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7" y="5"/>
                        <a:pt x="23" y="4"/>
                      </a:cubicBezTo>
                      <a:cubicBezTo>
                        <a:pt x="24" y="5"/>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4" name="Freeform 86"/>
                <p:cNvSpPr>
                  <a:spLocks noChangeAspect="1"/>
                </p:cNvSpPr>
                <p:nvPr/>
              </p:nvSpPr>
              <p:spPr bwMode="auto">
                <a:xfrm>
                  <a:off x="2596" y="2877"/>
                  <a:ext cx="2" cy="7"/>
                </a:xfrm>
                <a:custGeom>
                  <a:avLst/>
                  <a:gdLst/>
                  <a:ahLst/>
                  <a:cxnLst>
                    <a:cxn ang="0">
                      <a:pos x="2" y="7"/>
                    </a:cxn>
                    <a:cxn ang="0">
                      <a:pos x="0" y="7"/>
                    </a:cxn>
                    <a:cxn ang="0">
                      <a:pos x="0" y="0"/>
                    </a:cxn>
                    <a:cxn ang="0">
                      <a:pos x="2" y="2"/>
                    </a:cxn>
                    <a:cxn ang="0">
                      <a:pos x="2" y="7"/>
                    </a:cxn>
                  </a:cxnLst>
                  <a:rect l="0" t="0" r="r" b="b"/>
                  <a:pathLst>
                    <a:path w="2" h="7">
                      <a:moveTo>
                        <a:pt x="2" y="7"/>
                      </a:moveTo>
                      <a:lnTo>
                        <a:pt x="0" y="7"/>
                      </a:lnTo>
                      <a:lnTo>
                        <a:pt x="0" y="0"/>
                      </a:lnTo>
                      <a:lnTo>
                        <a:pt x="2" y="2"/>
                      </a:lnTo>
                      <a:lnTo>
                        <a:pt x="2" y="7"/>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5" name="Freeform 87"/>
                <p:cNvSpPr>
                  <a:spLocks noChangeAspect="1"/>
                </p:cNvSpPr>
                <p:nvPr/>
              </p:nvSpPr>
              <p:spPr bwMode="auto">
                <a:xfrm>
                  <a:off x="2523" y="2832"/>
                  <a:ext cx="92" cy="40"/>
                </a:xfrm>
                <a:custGeom>
                  <a:avLst/>
                  <a:gdLst/>
                  <a:ahLst/>
                  <a:cxnLst>
                    <a:cxn ang="0">
                      <a:pos x="0" y="0"/>
                    </a:cxn>
                    <a:cxn ang="0">
                      <a:pos x="92" y="12"/>
                    </a:cxn>
                    <a:cxn ang="0">
                      <a:pos x="92" y="40"/>
                    </a:cxn>
                    <a:cxn ang="0">
                      <a:pos x="0" y="29"/>
                    </a:cxn>
                    <a:cxn ang="0">
                      <a:pos x="0" y="0"/>
                    </a:cxn>
                  </a:cxnLst>
                  <a:rect l="0" t="0" r="r" b="b"/>
                  <a:pathLst>
                    <a:path w="92" h="40">
                      <a:moveTo>
                        <a:pt x="0" y="0"/>
                      </a:moveTo>
                      <a:lnTo>
                        <a:pt x="92" y="12"/>
                      </a:lnTo>
                      <a:lnTo>
                        <a:pt x="92" y="40"/>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6" name="Freeform 88"/>
                <p:cNvSpPr>
                  <a:spLocks noChangeAspect="1"/>
                </p:cNvSpPr>
                <p:nvPr/>
              </p:nvSpPr>
              <p:spPr bwMode="auto">
                <a:xfrm>
                  <a:off x="2523" y="2837"/>
                  <a:ext cx="16" cy="24"/>
                </a:xfrm>
                <a:custGeom>
                  <a:avLst/>
                  <a:gdLst/>
                  <a:ahLst/>
                  <a:cxnLst>
                    <a:cxn ang="0">
                      <a:pos x="0" y="21"/>
                    </a:cxn>
                    <a:cxn ang="0">
                      <a:pos x="16" y="24"/>
                    </a:cxn>
                    <a:cxn ang="0">
                      <a:pos x="16" y="2"/>
                    </a:cxn>
                    <a:cxn ang="0">
                      <a:pos x="0" y="0"/>
                    </a:cxn>
                    <a:cxn ang="0">
                      <a:pos x="0" y="21"/>
                    </a:cxn>
                  </a:cxnLst>
                  <a:rect l="0" t="0" r="r" b="b"/>
                  <a:pathLst>
                    <a:path w="16" h="24">
                      <a:moveTo>
                        <a:pt x="0" y="21"/>
                      </a:moveTo>
                      <a:lnTo>
                        <a:pt x="16" y="24"/>
                      </a:lnTo>
                      <a:lnTo>
                        <a:pt x="16"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7" name="Freeform 89"/>
                <p:cNvSpPr>
                  <a:spLocks noChangeAspect="1"/>
                </p:cNvSpPr>
                <p:nvPr/>
              </p:nvSpPr>
              <p:spPr bwMode="auto">
                <a:xfrm>
                  <a:off x="2539" y="2839"/>
                  <a:ext cx="57" cy="31"/>
                </a:xfrm>
                <a:custGeom>
                  <a:avLst/>
                  <a:gdLst/>
                  <a:ahLst/>
                  <a:cxnLst>
                    <a:cxn ang="0">
                      <a:pos x="0" y="9"/>
                    </a:cxn>
                    <a:cxn ang="0">
                      <a:pos x="24" y="7"/>
                    </a:cxn>
                    <a:cxn ang="0">
                      <a:pos x="24" y="3"/>
                    </a:cxn>
                    <a:cxn ang="0">
                      <a:pos x="0" y="0"/>
                    </a:cxn>
                    <a:cxn ang="0">
                      <a:pos x="0" y="9"/>
                    </a:cxn>
                  </a:cxnLst>
                  <a:rect l="0" t="0" r="r" b="b"/>
                  <a:pathLst>
                    <a:path w="24" h="13">
                      <a:moveTo>
                        <a:pt x="0" y="9"/>
                      </a:moveTo>
                      <a:cubicBezTo>
                        <a:pt x="0" y="9"/>
                        <a:pt x="11" y="13"/>
                        <a:pt x="24" y="7"/>
                      </a:cubicBezTo>
                      <a:cubicBezTo>
                        <a:pt x="24" y="3"/>
                        <a:pt x="24" y="3"/>
                        <a:pt x="24" y="3"/>
                      </a:cubicBezTo>
                      <a:cubicBezTo>
                        <a:pt x="24" y="3"/>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8" name="Freeform 90"/>
                <p:cNvSpPr>
                  <a:spLocks noChangeAspect="1"/>
                </p:cNvSpPr>
                <p:nvPr/>
              </p:nvSpPr>
              <p:spPr bwMode="auto">
                <a:xfrm>
                  <a:off x="2523" y="2835"/>
                  <a:ext cx="16" cy="4"/>
                </a:xfrm>
                <a:custGeom>
                  <a:avLst/>
                  <a:gdLst/>
                  <a:ahLst/>
                  <a:cxnLst>
                    <a:cxn ang="0">
                      <a:pos x="0" y="2"/>
                    </a:cxn>
                    <a:cxn ang="0">
                      <a:pos x="0" y="0"/>
                    </a:cxn>
                    <a:cxn ang="0">
                      <a:pos x="16" y="2"/>
                    </a:cxn>
                    <a:cxn ang="0">
                      <a:pos x="16" y="4"/>
                    </a:cxn>
                    <a:cxn ang="0">
                      <a:pos x="0" y="2"/>
                    </a:cxn>
                  </a:cxnLst>
                  <a:rect l="0" t="0" r="r" b="b"/>
                  <a:pathLst>
                    <a:path w="16" h="4">
                      <a:moveTo>
                        <a:pt x="0" y="2"/>
                      </a:moveTo>
                      <a:lnTo>
                        <a:pt x="0" y="0"/>
                      </a:lnTo>
                      <a:lnTo>
                        <a:pt x="16" y="2"/>
                      </a:lnTo>
                      <a:lnTo>
                        <a:pt x="16"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9" name="Freeform 91"/>
                <p:cNvSpPr>
                  <a:spLocks noChangeAspect="1"/>
                </p:cNvSpPr>
                <p:nvPr/>
              </p:nvSpPr>
              <p:spPr bwMode="auto">
                <a:xfrm>
                  <a:off x="2539" y="2837"/>
                  <a:ext cx="57" cy="12"/>
                </a:xfrm>
                <a:custGeom>
                  <a:avLst/>
                  <a:gdLst/>
                  <a:ahLst/>
                  <a:cxnLst>
                    <a:cxn ang="0">
                      <a:pos x="0" y="0"/>
                    </a:cxn>
                    <a:cxn ang="0">
                      <a:pos x="23" y="4"/>
                    </a:cxn>
                    <a:cxn ang="0">
                      <a:pos x="24" y="5"/>
                    </a:cxn>
                    <a:cxn ang="0">
                      <a:pos x="7" y="4"/>
                    </a:cxn>
                    <a:cxn ang="0">
                      <a:pos x="0" y="1"/>
                    </a:cxn>
                    <a:cxn ang="0">
                      <a:pos x="0" y="0"/>
                    </a:cxn>
                  </a:cxnLst>
                  <a:rect l="0" t="0" r="r" b="b"/>
                  <a:pathLst>
                    <a:path w="24" h="5">
                      <a:moveTo>
                        <a:pt x="0" y="0"/>
                      </a:moveTo>
                      <a:cubicBezTo>
                        <a:pt x="0" y="0"/>
                        <a:pt x="7" y="5"/>
                        <a:pt x="23" y="4"/>
                      </a:cubicBezTo>
                      <a:cubicBezTo>
                        <a:pt x="24" y="5"/>
                        <a:pt x="24" y="5"/>
                        <a:pt x="24" y="5"/>
                      </a:cubicBezTo>
                      <a:cubicBezTo>
                        <a:pt x="24" y="5"/>
                        <a:pt x="14" y="5"/>
                        <a:pt x="7"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0" name="Freeform 92"/>
                <p:cNvSpPr>
                  <a:spLocks noChangeAspect="1"/>
                </p:cNvSpPr>
                <p:nvPr/>
              </p:nvSpPr>
              <p:spPr bwMode="auto">
                <a:xfrm>
                  <a:off x="2596" y="2849"/>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1" name="Freeform 93"/>
                <p:cNvSpPr>
                  <a:spLocks noChangeAspect="1"/>
                </p:cNvSpPr>
                <p:nvPr/>
              </p:nvSpPr>
              <p:spPr bwMode="auto">
                <a:xfrm>
                  <a:off x="2523" y="2804"/>
                  <a:ext cx="92" cy="38"/>
                </a:xfrm>
                <a:custGeom>
                  <a:avLst/>
                  <a:gdLst/>
                  <a:ahLst/>
                  <a:cxnLst>
                    <a:cxn ang="0">
                      <a:pos x="0" y="0"/>
                    </a:cxn>
                    <a:cxn ang="0">
                      <a:pos x="92" y="9"/>
                    </a:cxn>
                    <a:cxn ang="0">
                      <a:pos x="92" y="38"/>
                    </a:cxn>
                    <a:cxn ang="0">
                      <a:pos x="0" y="26"/>
                    </a:cxn>
                    <a:cxn ang="0">
                      <a:pos x="0" y="0"/>
                    </a:cxn>
                  </a:cxnLst>
                  <a:rect l="0" t="0" r="r" b="b"/>
                  <a:pathLst>
                    <a:path w="92" h="38">
                      <a:moveTo>
                        <a:pt x="0" y="0"/>
                      </a:moveTo>
                      <a:lnTo>
                        <a:pt x="92" y="9"/>
                      </a:lnTo>
                      <a:lnTo>
                        <a:pt x="92"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2" name="Freeform 94"/>
                <p:cNvSpPr>
                  <a:spLocks noChangeAspect="1"/>
                </p:cNvSpPr>
                <p:nvPr/>
              </p:nvSpPr>
              <p:spPr bwMode="auto">
                <a:xfrm>
                  <a:off x="2523" y="2806"/>
                  <a:ext cx="16" cy="24"/>
                </a:xfrm>
                <a:custGeom>
                  <a:avLst/>
                  <a:gdLst/>
                  <a:ahLst/>
                  <a:cxnLst>
                    <a:cxn ang="0">
                      <a:pos x="0" y="22"/>
                    </a:cxn>
                    <a:cxn ang="0">
                      <a:pos x="16" y="24"/>
                    </a:cxn>
                    <a:cxn ang="0">
                      <a:pos x="16" y="3"/>
                    </a:cxn>
                    <a:cxn ang="0">
                      <a:pos x="0" y="0"/>
                    </a:cxn>
                    <a:cxn ang="0">
                      <a:pos x="0" y="22"/>
                    </a:cxn>
                  </a:cxnLst>
                  <a:rect l="0" t="0" r="r" b="b"/>
                  <a:pathLst>
                    <a:path w="16" h="24">
                      <a:moveTo>
                        <a:pt x="0" y="22"/>
                      </a:moveTo>
                      <a:lnTo>
                        <a:pt x="16" y="24"/>
                      </a:lnTo>
                      <a:lnTo>
                        <a:pt x="16"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3" name="Freeform 95"/>
                <p:cNvSpPr>
                  <a:spLocks noChangeAspect="1"/>
                </p:cNvSpPr>
                <p:nvPr/>
              </p:nvSpPr>
              <p:spPr bwMode="auto">
                <a:xfrm>
                  <a:off x="2539" y="2809"/>
                  <a:ext cx="57" cy="30"/>
                </a:xfrm>
                <a:custGeom>
                  <a:avLst/>
                  <a:gdLst/>
                  <a:ahLst/>
                  <a:cxnLst>
                    <a:cxn ang="0">
                      <a:pos x="0" y="9"/>
                    </a:cxn>
                    <a:cxn ang="0">
                      <a:pos x="24" y="7"/>
                    </a:cxn>
                    <a:cxn ang="0">
                      <a:pos x="24" y="4"/>
                    </a:cxn>
                    <a:cxn ang="0">
                      <a:pos x="0" y="0"/>
                    </a:cxn>
                    <a:cxn ang="0">
                      <a:pos x="0" y="9"/>
                    </a:cxn>
                  </a:cxnLst>
                  <a:rect l="0" t="0" r="r" b="b"/>
                  <a:pathLst>
                    <a:path w="24" h="13">
                      <a:moveTo>
                        <a:pt x="0" y="9"/>
                      </a:moveTo>
                      <a:cubicBezTo>
                        <a:pt x="0" y="9"/>
                        <a:pt x="11" y="13"/>
                        <a:pt x="24" y="7"/>
                      </a:cubicBezTo>
                      <a:cubicBezTo>
                        <a:pt x="24" y="4"/>
                        <a:pt x="24" y="4"/>
                        <a:pt x="24" y="4"/>
                      </a:cubicBezTo>
                      <a:cubicBezTo>
                        <a:pt x="24"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4" name="Freeform 96"/>
                <p:cNvSpPr>
                  <a:spLocks noChangeAspect="1"/>
                </p:cNvSpPr>
                <p:nvPr/>
              </p:nvSpPr>
              <p:spPr bwMode="auto">
                <a:xfrm>
                  <a:off x="2523" y="2804"/>
                  <a:ext cx="16" cy="5"/>
                </a:xfrm>
                <a:custGeom>
                  <a:avLst/>
                  <a:gdLst/>
                  <a:ahLst/>
                  <a:cxnLst>
                    <a:cxn ang="0">
                      <a:pos x="0" y="2"/>
                    </a:cxn>
                    <a:cxn ang="0">
                      <a:pos x="0" y="0"/>
                    </a:cxn>
                    <a:cxn ang="0">
                      <a:pos x="16" y="5"/>
                    </a:cxn>
                    <a:cxn ang="0">
                      <a:pos x="16" y="5"/>
                    </a:cxn>
                    <a:cxn ang="0">
                      <a:pos x="0" y="2"/>
                    </a:cxn>
                  </a:cxnLst>
                  <a:rect l="0" t="0" r="r" b="b"/>
                  <a:pathLst>
                    <a:path w="16" h="5">
                      <a:moveTo>
                        <a:pt x="0" y="2"/>
                      </a:moveTo>
                      <a:lnTo>
                        <a:pt x="0" y="0"/>
                      </a:lnTo>
                      <a:lnTo>
                        <a:pt x="16" y="5"/>
                      </a:lnTo>
                      <a:lnTo>
                        <a:pt x="16"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5" name="Freeform 97"/>
                <p:cNvSpPr>
                  <a:spLocks noChangeAspect="1"/>
                </p:cNvSpPr>
                <p:nvPr/>
              </p:nvSpPr>
              <p:spPr bwMode="auto">
                <a:xfrm>
                  <a:off x="2539" y="2809"/>
                  <a:ext cx="57" cy="9"/>
                </a:xfrm>
                <a:custGeom>
                  <a:avLst/>
                  <a:gdLst/>
                  <a:ahLst/>
                  <a:cxnLst>
                    <a:cxn ang="0">
                      <a:pos x="0" y="0"/>
                    </a:cxn>
                    <a:cxn ang="0">
                      <a:pos x="23" y="3"/>
                    </a:cxn>
                    <a:cxn ang="0">
                      <a:pos x="24" y="4"/>
                    </a:cxn>
                    <a:cxn ang="0">
                      <a:pos x="7" y="3"/>
                    </a:cxn>
                    <a:cxn ang="0">
                      <a:pos x="0" y="0"/>
                    </a:cxn>
                  </a:cxnLst>
                  <a:rect l="0" t="0" r="r" b="b"/>
                  <a:pathLst>
                    <a:path w="24" h="4">
                      <a:moveTo>
                        <a:pt x="0" y="0"/>
                      </a:moveTo>
                      <a:cubicBezTo>
                        <a:pt x="0" y="0"/>
                        <a:pt x="7" y="4"/>
                        <a:pt x="23" y="3"/>
                      </a:cubicBezTo>
                      <a:cubicBezTo>
                        <a:pt x="24" y="4"/>
                        <a:pt x="24" y="4"/>
                        <a:pt x="24" y="4"/>
                      </a:cubicBezTo>
                      <a:cubicBezTo>
                        <a:pt x="24" y="4"/>
                        <a:pt x="14"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6" name="Rectangle 98"/>
                <p:cNvSpPr>
                  <a:spLocks noChangeAspect="1" noChangeArrowheads="1"/>
                </p:cNvSpPr>
                <p:nvPr/>
              </p:nvSpPr>
              <p:spPr bwMode="auto">
                <a:xfrm>
                  <a:off x="2596" y="2818"/>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7" name="Freeform 99"/>
                <p:cNvSpPr>
                  <a:spLocks noChangeAspect="1"/>
                </p:cNvSpPr>
                <p:nvPr/>
              </p:nvSpPr>
              <p:spPr bwMode="auto">
                <a:xfrm>
                  <a:off x="2523" y="2773"/>
                  <a:ext cx="92" cy="38"/>
                </a:xfrm>
                <a:custGeom>
                  <a:avLst/>
                  <a:gdLst/>
                  <a:ahLst/>
                  <a:cxnLst>
                    <a:cxn ang="0">
                      <a:pos x="0" y="0"/>
                    </a:cxn>
                    <a:cxn ang="0">
                      <a:pos x="92" y="10"/>
                    </a:cxn>
                    <a:cxn ang="0">
                      <a:pos x="92" y="38"/>
                    </a:cxn>
                    <a:cxn ang="0">
                      <a:pos x="0" y="29"/>
                    </a:cxn>
                    <a:cxn ang="0">
                      <a:pos x="0" y="0"/>
                    </a:cxn>
                  </a:cxnLst>
                  <a:rect l="0" t="0" r="r" b="b"/>
                  <a:pathLst>
                    <a:path w="92" h="38">
                      <a:moveTo>
                        <a:pt x="0" y="0"/>
                      </a:moveTo>
                      <a:lnTo>
                        <a:pt x="92" y="10"/>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8" name="Freeform 100"/>
                <p:cNvSpPr>
                  <a:spLocks noChangeAspect="1"/>
                </p:cNvSpPr>
                <p:nvPr/>
              </p:nvSpPr>
              <p:spPr bwMode="auto">
                <a:xfrm>
                  <a:off x="2523" y="2776"/>
                  <a:ext cx="16" cy="23"/>
                </a:xfrm>
                <a:custGeom>
                  <a:avLst/>
                  <a:gdLst/>
                  <a:ahLst/>
                  <a:cxnLst>
                    <a:cxn ang="0">
                      <a:pos x="0" y="21"/>
                    </a:cxn>
                    <a:cxn ang="0">
                      <a:pos x="16" y="23"/>
                    </a:cxn>
                    <a:cxn ang="0">
                      <a:pos x="16" y="4"/>
                    </a:cxn>
                    <a:cxn ang="0">
                      <a:pos x="0" y="0"/>
                    </a:cxn>
                    <a:cxn ang="0">
                      <a:pos x="0" y="21"/>
                    </a:cxn>
                  </a:cxnLst>
                  <a:rect l="0" t="0" r="r" b="b"/>
                  <a:pathLst>
                    <a:path w="16" h="23">
                      <a:moveTo>
                        <a:pt x="0" y="21"/>
                      </a:moveTo>
                      <a:lnTo>
                        <a:pt x="16" y="23"/>
                      </a:lnTo>
                      <a:lnTo>
                        <a:pt x="16"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9" name="Freeform 101"/>
                <p:cNvSpPr>
                  <a:spLocks noChangeAspect="1"/>
                </p:cNvSpPr>
                <p:nvPr/>
              </p:nvSpPr>
              <p:spPr bwMode="auto">
                <a:xfrm>
                  <a:off x="2539" y="2780"/>
                  <a:ext cx="57" cy="31"/>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0" name="Freeform 102"/>
                <p:cNvSpPr>
                  <a:spLocks noChangeAspect="1"/>
                </p:cNvSpPr>
                <p:nvPr/>
              </p:nvSpPr>
              <p:spPr bwMode="auto">
                <a:xfrm>
                  <a:off x="2523" y="2776"/>
                  <a:ext cx="16" cy="4"/>
                </a:xfrm>
                <a:custGeom>
                  <a:avLst/>
                  <a:gdLst/>
                  <a:ahLst/>
                  <a:cxnLst>
                    <a:cxn ang="0">
                      <a:pos x="0" y="0"/>
                    </a:cxn>
                    <a:cxn ang="0">
                      <a:pos x="0" y="0"/>
                    </a:cxn>
                    <a:cxn ang="0">
                      <a:pos x="16" y="2"/>
                    </a:cxn>
                    <a:cxn ang="0">
                      <a:pos x="16" y="4"/>
                    </a:cxn>
                    <a:cxn ang="0">
                      <a:pos x="0" y="0"/>
                    </a:cxn>
                  </a:cxnLst>
                  <a:rect l="0" t="0" r="r" b="b"/>
                  <a:pathLst>
                    <a:path w="16" h="4">
                      <a:moveTo>
                        <a:pt x="0" y="0"/>
                      </a:moveTo>
                      <a:lnTo>
                        <a:pt x="0" y="0"/>
                      </a:lnTo>
                      <a:lnTo>
                        <a:pt x="16" y="2"/>
                      </a:lnTo>
                      <a:lnTo>
                        <a:pt x="16"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1" name="Freeform 103"/>
                <p:cNvSpPr>
                  <a:spLocks noChangeAspect="1"/>
                </p:cNvSpPr>
                <p:nvPr/>
              </p:nvSpPr>
              <p:spPr bwMode="auto">
                <a:xfrm>
                  <a:off x="2539" y="2778"/>
                  <a:ext cx="57" cy="12"/>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6" y="5"/>
                        <a:pt x="23" y="4"/>
                      </a:cubicBezTo>
                      <a:cubicBezTo>
                        <a:pt x="24" y="4"/>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2" name="Rectangle 104"/>
                <p:cNvSpPr>
                  <a:spLocks noChangeAspect="1" noChangeArrowheads="1"/>
                </p:cNvSpPr>
                <p:nvPr/>
              </p:nvSpPr>
              <p:spPr bwMode="auto">
                <a:xfrm>
                  <a:off x="2596" y="2787"/>
                  <a:ext cx="1"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3" name="Freeform 105"/>
                <p:cNvSpPr>
                  <a:spLocks noChangeAspect="1"/>
                </p:cNvSpPr>
                <p:nvPr/>
              </p:nvSpPr>
              <p:spPr bwMode="auto">
                <a:xfrm>
                  <a:off x="2523" y="2742"/>
                  <a:ext cx="92" cy="41"/>
                </a:xfrm>
                <a:custGeom>
                  <a:avLst/>
                  <a:gdLst/>
                  <a:ahLst/>
                  <a:cxnLst>
                    <a:cxn ang="0">
                      <a:pos x="0" y="0"/>
                    </a:cxn>
                    <a:cxn ang="0">
                      <a:pos x="92" y="12"/>
                    </a:cxn>
                    <a:cxn ang="0">
                      <a:pos x="92" y="41"/>
                    </a:cxn>
                    <a:cxn ang="0">
                      <a:pos x="0" y="29"/>
                    </a:cxn>
                    <a:cxn ang="0">
                      <a:pos x="0" y="0"/>
                    </a:cxn>
                  </a:cxnLst>
                  <a:rect l="0" t="0" r="r" b="b"/>
                  <a:pathLst>
                    <a:path w="92" h="41">
                      <a:moveTo>
                        <a:pt x="0" y="0"/>
                      </a:moveTo>
                      <a:lnTo>
                        <a:pt x="92" y="12"/>
                      </a:lnTo>
                      <a:lnTo>
                        <a:pt x="92"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4" name="Freeform 106"/>
                <p:cNvSpPr>
                  <a:spLocks noChangeAspect="1"/>
                </p:cNvSpPr>
                <p:nvPr/>
              </p:nvSpPr>
              <p:spPr bwMode="auto">
                <a:xfrm>
                  <a:off x="2523" y="2745"/>
                  <a:ext cx="16" cy="23"/>
                </a:xfrm>
                <a:custGeom>
                  <a:avLst/>
                  <a:gdLst/>
                  <a:ahLst/>
                  <a:cxnLst>
                    <a:cxn ang="0">
                      <a:pos x="0" y="23"/>
                    </a:cxn>
                    <a:cxn ang="0">
                      <a:pos x="16" y="23"/>
                    </a:cxn>
                    <a:cxn ang="0">
                      <a:pos x="16" y="5"/>
                    </a:cxn>
                    <a:cxn ang="0">
                      <a:pos x="0" y="0"/>
                    </a:cxn>
                    <a:cxn ang="0">
                      <a:pos x="0" y="23"/>
                    </a:cxn>
                  </a:cxnLst>
                  <a:rect l="0" t="0" r="r" b="b"/>
                  <a:pathLst>
                    <a:path w="16" h="23">
                      <a:moveTo>
                        <a:pt x="0" y="23"/>
                      </a:moveTo>
                      <a:lnTo>
                        <a:pt x="16" y="23"/>
                      </a:lnTo>
                      <a:lnTo>
                        <a:pt x="16" y="5"/>
                      </a:lnTo>
                      <a:lnTo>
                        <a:pt x="0" y="0"/>
                      </a:lnTo>
                      <a:lnTo>
                        <a:pt x="0" y="23"/>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5" name="Freeform 107"/>
                <p:cNvSpPr>
                  <a:spLocks noChangeAspect="1"/>
                </p:cNvSpPr>
                <p:nvPr/>
              </p:nvSpPr>
              <p:spPr bwMode="auto">
                <a:xfrm>
                  <a:off x="2539" y="2750"/>
                  <a:ext cx="57" cy="30"/>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6" name="Freeform 108"/>
                <p:cNvSpPr>
                  <a:spLocks noChangeAspect="1"/>
                </p:cNvSpPr>
                <p:nvPr/>
              </p:nvSpPr>
              <p:spPr bwMode="auto">
                <a:xfrm>
                  <a:off x="2523" y="2745"/>
                  <a:ext cx="16" cy="5"/>
                </a:xfrm>
                <a:custGeom>
                  <a:avLst/>
                  <a:gdLst/>
                  <a:ahLst/>
                  <a:cxnLst>
                    <a:cxn ang="0">
                      <a:pos x="0" y="0"/>
                    </a:cxn>
                    <a:cxn ang="0">
                      <a:pos x="0" y="0"/>
                    </a:cxn>
                    <a:cxn ang="0">
                      <a:pos x="16" y="2"/>
                    </a:cxn>
                    <a:cxn ang="0">
                      <a:pos x="16" y="5"/>
                    </a:cxn>
                    <a:cxn ang="0">
                      <a:pos x="0" y="0"/>
                    </a:cxn>
                  </a:cxnLst>
                  <a:rect l="0" t="0" r="r" b="b"/>
                  <a:pathLst>
                    <a:path w="16" h="5">
                      <a:moveTo>
                        <a:pt x="0" y="0"/>
                      </a:moveTo>
                      <a:lnTo>
                        <a:pt x="0" y="0"/>
                      </a:lnTo>
                      <a:lnTo>
                        <a:pt x="16" y="2"/>
                      </a:lnTo>
                      <a:lnTo>
                        <a:pt x="16" y="5"/>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7" name="Freeform 109"/>
                <p:cNvSpPr>
                  <a:spLocks noChangeAspect="1"/>
                </p:cNvSpPr>
                <p:nvPr/>
              </p:nvSpPr>
              <p:spPr bwMode="auto">
                <a:xfrm>
                  <a:off x="2539" y="2747"/>
                  <a:ext cx="57" cy="12"/>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6" y="5"/>
                        <a:pt x="23" y="4"/>
                      </a:cubicBezTo>
                      <a:cubicBezTo>
                        <a:pt x="24" y="5"/>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8" name="Rectangle 110"/>
                <p:cNvSpPr>
                  <a:spLocks noChangeAspect="1" noChangeArrowheads="1"/>
                </p:cNvSpPr>
                <p:nvPr/>
              </p:nvSpPr>
              <p:spPr bwMode="auto">
                <a:xfrm>
                  <a:off x="2596" y="2757"/>
                  <a:ext cx="1"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9" name="Freeform 111"/>
                <p:cNvSpPr>
                  <a:spLocks noChangeAspect="1"/>
                </p:cNvSpPr>
                <p:nvPr/>
              </p:nvSpPr>
              <p:spPr bwMode="auto">
                <a:xfrm>
                  <a:off x="2234" y="2830"/>
                  <a:ext cx="95" cy="38"/>
                </a:xfrm>
                <a:custGeom>
                  <a:avLst/>
                  <a:gdLst/>
                  <a:ahLst/>
                  <a:cxnLst>
                    <a:cxn ang="0">
                      <a:pos x="0" y="0"/>
                    </a:cxn>
                    <a:cxn ang="0">
                      <a:pos x="95" y="9"/>
                    </a:cxn>
                    <a:cxn ang="0">
                      <a:pos x="95" y="38"/>
                    </a:cxn>
                    <a:cxn ang="0">
                      <a:pos x="0" y="28"/>
                    </a:cxn>
                    <a:cxn ang="0">
                      <a:pos x="0" y="0"/>
                    </a:cxn>
                  </a:cxnLst>
                  <a:rect l="0" t="0" r="r" b="b"/>
                  <a:pathLst>
                    <a:path w="95" h="38">
                      <a:moveTo>
                        <a:pt x="0" y="0"/>
                      </a:moveTo>
                      <a:lnTo>
                        <a:pt x="95" y="9"/>
                      </a:lnTo>
                      <a:lnTo>
                        <a:pt x="95"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0" name="Freeform 112"/>
                <p:cNvSpPr>
                  <a:spLocks noChangeAspect="1"/>
                </p:cNvSpPr>
                <p:nvPr/>
              </p:nvSpPr>
              <p:spPr bwMode="auto">
                <a:xfrm>
                  <a:off x="2234" y="2832"/>
                  <a:ext cx="19" cy="24"/>
                </a:xfrm>
                <a:custGeom>
                  <a:avLst/>
                  <a:gdLst/>
                  <a:ahLst/>
                  <a:cxnLst>
                    <a:cxn ang="0">
                      <a:pos x="0" y="22"/>
                    </a:cxn>
                    <a:cxn ang="0">
                      <a:pos x="19" y="24"/>
                    </a:cxn>
                    <a:cxn ang="0">
                      <a:pos x="19" y="3"/>
                    </a:cxn>
                    <a:cxn ang="0">
                      <a:pos x="0" y="0"/>
                    </a:cxn>
                    <a:cxn ang="0">
                      <a:pos x="0" y="22"/>
                    </a:cxn>
                  </a:cxnLst>
                  <a:rect l="0" t="0" r="r" b="b"/>
                  <a:pathLst>
                    <a:path w="19" h="24">
                      <a:moveTo>
                        <a:pt x="0" y="22"/>
                      </a:moveTo>
                      <a:lnTo>
                        <a:pt x="19" y="24"/>
                      </a:lnTo>
                      <a:lnTo>
                        <a:pt x="19"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1" name="Freeform 113"/>
                <p:cNvSpPr>
                  <a:spLocks noChangeAspect="1"/>
                </p:cNvSpPr>
                <p:nvPr/>
              </p:nvSpPr>
              <p:spPr bwMode="auto">
                <a:xfrm>
                  <a:off x="2253" y="2835"/>
                  <a:ext cx="55" cy="33"/>
                </a:xfrm>
                <a:custGeom>
                  <a:avLst/>
                  <a:gdLst/>
                  <a:ahLst/>
                  <a:cxnLst>
                    <a:cxn ang="0">
                      <a:pos x="0" y="9"/>
                    </a:cxn>
                    <a:cxn ang="0">
                      <a:pos x="23" y="7"/>
                    </a:cxn>
                    <a:cxn ang="0">
                      <a:pos x="23" y="4"/>
                    </a:cxn>
                    <a:cxn ang="0">
                      <a:pos x="0" y="0"/>
                    </a:cxn>
                    <a:cxn ang="0">
                      <a:pos x="0" y="9"/>
                    </a:cxn>
                  </a:cxnLst>
                  <a:rect l="0" t="0" r="r" b="b"/>
                  <a:pathLst>
                    <a:path w="23" h="14">
                      <a:moveTo>
                        <a:pt x="0" y="9"/>
                      </a:moveTo>
                      <a:cubicBezTo>
                        <a:pt x="0" y="9"/>
                        <a:pt x="10" y="14"/>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2" name="Freeform 114"/>
                <p:cNvSpPr>
                  <a:spLocks noChangeAspect="1"/>
                </p:cNvSpPr>
                <p:nvPr/>
              </p:nvSpPr>
              <p:spPr bwMode="auto">
                <a:xfrm>
                  <a:off x="2234" y="2832"/>
                  <a:ext cx="19" cy="3"/>
                </a:xfrm>
                <a:custGeom>
                  <a:avLst/>
                  <a:gdLst/>
                  <a:ahLst/>
                  <a:cxnLst>
                    <a:cxn ang="0">
                      <a:pos x="0" y="0"/>
                    </a:cxn>
                    <a:cxn ang="0">
                      <a:pos x="0" y="0"/>
                    </a:cxn>
                    <a:cxn ang="0">
                      <a:pos x="19" y="3"/>
                    </a:cxn>
                    <a:cxn ang="0">
                      <a:pos x="19" y="3"/>
                    </a:cxn>
                    <a:cxn ang="0">
                      <a:pos x="0" y="0"/>
                    </a:cxn>
                  </a:cxnLst>
                  <a:rect l="0" t="0" r="r" b="b"/>
                  <a:pathLst>
                    <a:path w="19" h="3">
                      <a:moveTo>
                        <a:pt x="0" y="0"/>
                      </a:moveTo>
                      <a:lnTo>
                        <a:pt x="0" y="0"/>
                      </a:lnTo>
                      <a:lnTo>
                        <a:pt x="19" y="3"/>
                      </a:lnTo>
                      <a:lnTo>
                        <a:pt x="19" y="3"/>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3" name="Freeform 115"/>
                <p:cNvSpPr>
                  <a:spLocks noChangeAspect="1"/>
                </p:cNvSpPr>
                <p:nvPr/>
              </p:nvSpPr>
              <p:spPr bwMode="auto">
                <a:xfrm>
                  <a:off x="2253" y="2835"/>
                  <a:ext cx="55" cy="11"/>
                </a:xfrm>
                <a:custGeom>
                  <a:avLst/>
                  <a:gdLst/>
                  <a:ahLst/>
                  <a:cxnLst>
                    <a:cxn ang="0">
                      <a:pos x="0" y="0"/>
                    </a:cxn>
                    <a:cxn ang="0">
                      <a:pos x="23" y="4"/>
                    </a:cxn>
                    <a:cxn ang="0">
                      <a:pos x="23" y="4"/>
                    </a:cxn>
                    <a:cxn ang="0">
                      <a:pos x="6" y="3"/>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4" name="Rectangle 116"/>
                <p:cNvSpPr>
                  <a:spLocks noChangeAspect="1" noChangeArrowheads="1"/>
                </p:cNvSpPr>
                <p:nvPr/>
              </p:nvSpPr>
              <p:spPr bwMode="auto">
                <a:xfrm>
                  <a:off x="2308" y="2844"/>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5" name="Freeform 117"/>
                <p:cNvSpPr>
                  <a:spLocks noChangeAspect="1"/>
                </p:cNvSpPr>
                <p:nvPr/>
              </p:nvSpPr>
              <p:spPr bwMode="auto">
                <a:xfrm>
                  <a:off x="2234" y="2799"/>
                  <a:ext cx="95" cy="38"/>
                </a:xfrm>
                <a:custGeom>
                  <a:avLst/>
                  <a:gdLst/>
                  <a:ahLst/>
                  <a:cxnLst>
                    <a:cxn ang="0">
                      <a:pos x="0" y="0"/>
                    </a:cxn>
                    <a:cxn ang="0">
                      <a:pos x="95" y="12"/>
                    </a:cxn>
                    <a:cxn ang="0">
                      <a:pos x="95" y="38"/>
                    </a:cxn>
                    <a:cxn ang="0">
                      <a:pos x="0" y="29"/>
                    </a:cxn>
                    <a:cxn ang="0">
                      <a:pos x="0" y="0"/>
                    </a:cxn>
                  </a:cxnLst>
                  <a:rect l="0" t="0" r="r" b="b"/>
                  <a:pathLst>
                    <a:path w="95" h="38">
                      <a:moveTo>
                        <a:pt x="0" y="0"/>
                      </a:moveTo>
                      <a:lnTo>
                        <a:pt x="95" y="12"/>
                      </a:lnTo>
                      <a:lnTo>
                        <a:pt x="95"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6" name="Freeform 118"/>
                <p:cNvSpPr>
                  <a:spLocks noChangeAspect="1"/>
                </p:cNvSpPr>
                <p:nvPr/>
              </p:nvSpPr>
              <p:spPr bwMode="auto">
                <a:xfrm>
                  <a:off x="2234" y="2802"/>
                  <a:ext cx="19" cy="23"/>
                </a:xfrm>
                <a:custGeom>
                  <a:avLst/>
                  <a:gdLst/>
                  <a:ahLst/>
                  <a:cxnLst>
                    <a:cxn ang="0">
                      <a:pos x="0" y="21"/>
                    </a:cxn>
                    <a:cxn ang="0">
                      <a:pos x="19" y="23"/>
                    </a:cxn>
                    <a:cxn ang="0">
                      <a:pos x="19" y="4"/>
                    </a:cxn>
                    <a:cxn ang="0">
                      <a:pos x="0" y="0"/>
                    </a:cxn>
                    <a:cxn ang="0">
                      <a:pos x="0" y="21"/>
                    </a:cxn>
                  </a:cxnLst>
                  <a:rect l="0" t="0" r="r" b="b"/>
                  <a:pathLst>
                    <a:path w="19" h="23">
                      <a:moveTo>
                        <a:pt x="0" y="21"/>
                      </a:moveTo>
                      <a:lnTo>
                        <a:pt x="19" y="23"/>
                      </a:lnTo>
                      <a:lnTo>
                        <a:pt x="19"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7" name="Freeform 119"/>
                <p:cNvSpPr>
                  <a:spLocks noChangeAspect="1"/>
                </p:cNvSpPr>
                <p:nvPr/>
              </p:nvSpPr>
              <p:spPr bwMode="auto">
                <a:xfrm>
                  <a:off x="2253" y="2806"/>
                  <a:ext cx="55"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8" name="Freeform 120"/>
                <p:cNvSpPr>
                  <a:spLocks noChangeAspect="1"/>
                </p:cNvSpPr>
                <p:nvPr/>
              </p:nvSpPr>
              <p:spPr bwMode="auto">
                <a:xfrm>
                  <a:off x="2234" y="2802"/>
                  <a:ext cx="19" cy="4"/>
                </a:xfrm>
                <a:custGeom>
                  <a:avLst/>
                  <a:gdLst/>
                  <a:ahLst/>
                  <a:cxnLst>
                    <a:cxn ang="0">
                      <a:pos x="0" y="0"/>
                    </a:cxn>
                    <a:cxn ang="0">
                      <a:pos x="0" y="0"/>
                    </a:cxn>
                    <a:cxn ang="0">
                      <a:pos x="19" y="2"/>
                    </a:cxn>
                    <a:cxn ang="0">
                      <a:pos x="19" y="4"/>
                    </a:cxn>
                    <a:cxn ang="0">
                      <a:pos x="0" y="0"/>
                    </a:cxn>
                  </a:cxnLst>
                  <a:rect l="0" t="0" r="r" b="b"/>
                  <a:pathLst>
                    <a:path w="19" h="4">
                      <a:moveTo>
                        <a:pt x="0" y="0"/>
                      </a:moveTo>
                      <a:lnTo>
                        <a:pt x="0" y="0"/>
                      </a:lnTo>
                      <a:lnTo>
                        <a:pt x="19" y="2"/>
                      </a:lnTo>
                      <a:lnTo>
                        <a:pt x="19"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9" name="Freeform 121"/>
                <p:cNvSpPr>
                  <a:spLocks noChangeAspect="1"/>
                </p:cNvSpPr>
                <p:nvPr/>
              </p:nvSpPr>
              <p:spPr bwMode="auto">
                <a:xfrm>
                  <a:off x="2253" y="2804"/>
                  <a:ext cx="55"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0" name="Rectangle 122"/>
                <p:cNvSpPr>
                  <a:spLocks noChangeAspect="1" noChangeArrowheads="1"/>
                </p:cNvSpPr>
                <p:nvPr/>
              </p:nvSpPr>
              <p:spPr bwMode="auto">
                <a:xfrm>
                  <a:off x="2308" y="2813"/>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1" name="Freeform 123"/>
                <p:cNvSpPr>
                  <a:spLocks noChangeAspect="1"/>
                </p:cNvSpPr>
                <p:nvPr/>
              </p:nvSpPr>
              <p:spPr bwMode="auto">
                <a:xfrm>
                  <a:off x="2234" y="2768"/>
                  <a:ext cx="95" cy="41"/>
                </a:xfrm>
                <a:custGeom>
                  <a:avLst/>
                  <a:gdLst/>
                  <a:ahLst/>
                  <a:cxnLst>
                    <a:cxn ang="0">
                      <a:pos x="0" y="0"/>
                    </a:cxn>
                    <a:cxn ang="0">
                      <a:pos x="95" y="12"/>
                    </a:cxn>
                    <a:cxn ang="0">
                      <a:pos x="95" y="41"/>
                    </a:cxn>
                    <a:cxn ang="0">
                      <a:pos x="0" y="29"/>
                    </a:cxn>
                    <a:cxn ang="0">
                      <a:pos x="0" y="0"/>
                    </a:cxn>
                  </a:cxnLst>
                  <a:rect l="0" t="0" r="r" b="b"/>
                  <a:pathLst>
                    <a:path w="95" h="41">
                      <a:moveTo>
                        <a:pt x="0" y="0"/>
                      </a:moveTo>
                      <a:lnTo>
                        <a:pt x="95" y="12"/>
                      </a:lnTo>
                      <a:lnTo>
                        <a:pt x="95"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2" name="Freeform 124"/>
                <p:cNvSpPr>
                  <a:spLocks noChangeAspect="1"/>
                </p:cNvSpPr>
                <p:nvPr/>
              </p:nvSpPr>
              <p:spPr bwMode="auto">
                <a:xfrm>
                  <a:off x="2234" y="2773"/>
                  <a:ext cx="19" cy="21"/>
                </a:xfrm>
                <a:custGeom>
                  <a:avLst/>
                  <a:gdLst/>
                  <a:ahLst/>
                  <a:cxnLst>
                    <a:cxn ang="0">
                      <a:pos x="0" y="21"/>
                    </a:cxn>
                    <a:cxn ang="0">
                      <a:pos x="19" y="21"/>
                    </a:cxn>
                    <a:cxn ang="0">
                      <a:pos x="19" y="3"/>
                    </a:cxn>
                    <a:cxn ang="0">
                      <a:pos x="0" y="0"/>
                    </a:cxn>
                    <a:cxn ang="0">
                      <a:pos x="0" y="21"/>
                    </a:cxn>
                  </a:cxnLst>
                  <a:rect l="0" t="0" r="r" b="b"/>
                  <a:pathLst>
                    <a:path w="19" h="21">
                      <a:moveTo>
                        <a:pt x="0" y="21"/>
                      </a:moveTo>
                      <a:lnTo>
                        <a:pt x="19" y="21"/>
                      </a:lnTo>
                      <a:lnTo>
                        <a:pt x="19" y="3"/>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3" name="Freeform 125"/>
                <p:cNvSpPr>
                  <a:spLocks noChangeAspect="1"/>
                </p:cNvSpPr>
                <p:nvPr/>
              </p:nvSpPr>
              <p:spPr bwMode="auto">
                <a:xfrm>
                  <a:off x="2253" y="2776"/>
                  <a:ext cx="55" cy="30"/>
                </a:xfrm>
                <a:custGeom>
                  <a:avLst/>
                  <a:gdLst/>
                  <a:ahLst/>
                  <a:cxnLst>
                    <a:cxn ang="0">
                      <a:pos x="0" y="8"/>
                    </a:cxn>
                    <a:cxn ang="0">
                      <a:pos x="23" y="7"/>
                    </a:cxn>
                    <a:cxn ang="0">
                      <a:pos x="23" y="3"/>
                    </a:cxn>
                    <a:cxn ang="0">
                      <a:pos x="0" y="0"/>
                    </a:cxn>
                    <a:cxn ang="0">
                      <a:pos x="0" y="8"/>
                    </a:cxn>
                  </a:cxnLst>
                  <a:rect l="0" t="0" r="r" b="b"/>
                  <a:pathLst>
                    <a:path w="23" h="13">
                      <a:moveTo>
                        <a:pt x="0" y="8"/>
                      </a:moveTo>
                      <a:cubicBezTo>
                        <a:pt x="0" y="8"/>
                        <a:pt x="10" y="13"/>
                        <a:pt x="23" y="7"/>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4" name="Freeform 126"/>
                <p:cNvSpPr>
                  <a:spLocks noChangeAspect="1"/>
                </p:cNvSpPr>
                <p:nvPr/>
              </p:nvSpPr>
              <p:spPr bwMode="auto">
                <a:xfrm>
                  <a:off x="2234" y="2771"/>
                  <a:ext cx="19" cy="5"/>
                </a:xfrm>
                <a:custGeom>
                  <a:avLst/>
                  <a:gdLst/>
                  <a:ahLst/>
                  <a:cxnLst>
                    <a:cxn ang="0">
                      <a:pos x="0" y="2"/>
                    </a:cxn>
                    <a:cxn ang="0">
                      <a:pos x="0" y="0"/>
                    </a:cxn>
                    <a:cxn ang="0">
                      <a:pos x="19" y="2"/>
                    </a:cxn>
                    <a:cxn ang="0">
                      <a:pos x="19" y="5"/>
                    </a:cxn>
                    <a:cxn ang="0">
                      <a:pos x="0" y="2"/>
                    </a:cxn>
                  </a:cxnLst>
                  <a:rect l="0" t="0" r="r" b="b"/>
                  <a:pathLst>
                    <a:path w="19" h="5">
                      <a:moveTo>
                        <a:pt x="0" y="2"/>
                      </a:moveTo>
                      <a:lnTo>
                        <a:pt x="0" y="0"/>
                      </a:lnTo>
                      <a:lnTo>
                        <a:pt x="19" y="2"/>
                      </a:lnTo>
                      <a:lnTo>
                        <a:pt x="19"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5" name="Freeform 127"/>
                <p:cNvSpPr>
                  <a:spLocks noChangeAspect="1"/>
                </p:cNvSpPr>
                <p:nvPr/>
              </p:nvSpPr>
              <p:spPr bwMode="auto">
                <a:xfrm>
                  <a:off x="2253" y="2773"/>
                  <a:ext cx="55" cy="12"/>
                </a:xfrm>
                <a:custGeom>
                  <a:avLst/>
                  <a:gdLst/>
                  <a:ahLst/>
                  <a:cxnLst>
                    <a:cxn ang="0">
                      <a:pos x="0" y="0"/>
                    </a:cxn>
                    <a:cxn ang="0">
                      <a:pos x="23" y="4"/>
                    </a:cxn>
                    <a:cxn ang="0">
                      <a:pos x="23" y="4"/>
                    </a:cxn>
                    <a:cxn ang="0">
                      <a:pos x="6" y="4"/>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6"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6" name="Freeform 128"/>
                <p:cNvSpPr>
                  <a:spLocks noChangeAspect="1"/>
                </p:cNvSpPr>
                <p:nvPr/>
              </p:nvSpPr>
              <p:spPr bwMode="auto">
                <a:xfrm>
                  <a:off x="2308" y="2785"/>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7" name="Freeform 129"/>
                <p:cNvSpPr>
                  <a:spLocks noChangeAspect="1"/>
                </p:cNvSpPr>
                <p:nvPr/>
              </p:nvSpPr>
              <p:spPr bwMode="auto">
                <a:xfrm>
                  <a:off x="2234" y="2740"/>
                  <a:ext cx="95" cy="38"/>
                </a:xfrm>
                <a:custGeom>
                  <a:avLst/>
                  <a:gdLst/>
                  <a:ahLst/>
                  <a:cxnLst>
                    <a:cxn ang="0">
                      <a:pos x="0" y="0"/>
                    </a:cxn>
                    <a:cxn ang="0">
                      <a:pos x="95" y="10"/>
                    </a:cxn>
                    <a:cxn ang="0">
                      <a:pos x="95" y="38"/>
                    </a:cxn>
                    <a:cxn ang="0">
                      <a:pos x="0" y="26"/>
                    </a:cxn>
                    <a:cxn ang="0">
                      <a:pos x="0" y="0"/>
                    </a:cxn>
                  </a:cxnLst>
                  <a:rect l="0" t="0" r="r" b="b"/>
                  <a:pathLst>
                    <a:path w="95" h="38">
                      <a:moveTo>
                        <a:pt x="0" y="0"/>
                      </a:moveTo>
                      <a:lnTo>
                        <a:pt x="95" y="10"/>
                      </a:lnTo>
                      <a:lnTo>
                        <a:pt x="95"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8" name="Freeform 130"/>
                <p:cNvSpPr>
                  <a:spLocks noChangeAspect="1"/>
                </p:cNvSpPr>
                <p:nvPr/>
              </p:nvSpPr>
              <p:spPr bwMode="auto">
                <a:xfrm>
                  <a:off x="2234" y="2742"/>
                  <a:ext cx="19" cy="24"/>
                </a:xfrm>
                <a:custGeom>
                  <a:avLst/>
                  <a:gdLst/>
                  <a:ahLst/>
                  <a:cxnLst>
                    <a:cxn ang="0">
                      <a:pos x="0" y="22"/>
                    </a:cxn>
                    <a:cxn ang="0">
                      <a:pos x="19" y="24"/>
                    </a:cxn>
                    <a:cxn ang="0">
                      <a:pos x="17" y="3"/>
                    </a:cxn>
                    <a:cxn ang="0">
                      <a:pos x="0" y="0"/>
                    </a:cxn>
                    <a:cxn ang="0">
                      <a:pos x="0" y="22"/>
                    </a:cxn>
                  </a:cxnLst>
                  <a:rect l="0" t="0" r="r" b="b"/>
                  <a:pathLst>
                    <a:path w="19" h="24">
                      <a:moveTo>
                        <a:pt x="0" y="22"/>
                      </a:moveTo>
                      <a:lnTo>
                        <a:pt x="19" y="24"/>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9" name="Freeform 131"/>
                <p:cNvSpPr>
                  <a:spLocks noChangeAspect="1"/>
                </p:cNvSpPr>
                <p:nvPr/>
              </p:nvSpPr>
              <p:spPr bwMode="auto">
                <a:xfrm>
                  <a:off x="2251" y="2745"/>
                  <a:ext cx="57" cy="31"/>
                </a:xfrm>
                <a:custGeom>
                  <a:avLst/>
                  <a:gdLst/>
                  <a:ahLst/>
                  <a:cxnLst>
                    <a:cxn ang="0">
                      <a:pos x="1" y="9"/>
                    </a:cxn>
                    <a:cxn ang="0">
                      <a:pos x="24" y="7"/>
                    </a:cxn>
                    <a:cxn ang="0">
                      <a:pos x="24" y="4"/>
                    </a:cxn>
                    <a:cxn ang="0">
                      <a:pos x="0" y="0"/>
                    </a:cxn>
                    <a:cxn ang="0">
                      <a:pos x="1" y="9"/>
                    </a:cxn>
                  </a:cxnLst>
                  <a:rect l="0" t="0" r="r" b="b"/>
                  <a:pathLst>
                    <a:path w="24" h="13">
                      <a:moveTo>
                        <a:pt x="1" y="9"/>
                      </a:moveTo>
                      <a:cubicBezTo>
                        <a:pt x="1" y="9"/>
                        <a:pt x="11" y="13"/>
                        <a:pt x="24" y="7"/>
                      </a:cubicBezTo>
                      <a:cubicBezTo>
                        <a:pt x="24" y="4"/>
                        <a:pt x="24" y="4"/>
                        <a:pt x="24" y="4"/>
                      </a:cubicBezTo>
                      <a:cubicBezTo>
                        <a:pt x="24" y="4"/>
                        <a:pt x="6" y="5"/>
                        <a:pt x="0" y="0"/>
                      </a:cubicBezTo>
                      <a:cubicBezTo>
                        <a:pt x="1" y="6"/>
                        <a:pt x="1" y="9"/>
                        <a:pt x="1"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0" name="Freeform 132"/>
                <p:cNvSpPr>
                  <a:spLocks noChangeAspect="1"/>
                </p:cNvSpPr>
                <p:nvPr/>
              </p:nvSpPr>
              <p:spPr bwMode="auto">
                <a:xfrm>
                  <a:off x="2234" y="2740"/>
                  <a:ext cx="19" cy="5"/>
                </a:xfrm>
                <a:custGeom>
                  <a:avLst/>
                  <a:gdLst/>
                  <a:ahLst/>
                  <a:cxnLst>
                    <a:cxn ang="0">
                      <a:pos x="0" y="2"/>
                    </a:cxn>
                    <a:cxn ang="0">
                      <a:pos x="0" y="0"/>
                    </a:cxn>
                    <a:cxn ang="0">
                      <a:pos x="19" y="5"/>
                    </a:cxn>
                    <a:cxn ang="0">
                      <a:pos x="17" y="5"/>
                    </a:cxn>
                    <a:cxn ang="0">
                      <a:pos x="0" y="2"/>
                    </a:cxn>
                  </a:cxnLst>
                  <a:rect l="0" t="0" r="r" b="b"/>
                  <a:pathLst>
                    <a:path w="19" h="5">
                      <a:moveTo>
                        <a:pt x="0" y="2"/>
                      </a:moveTo>
                      <a:lnTo>
                        <a:pt x="0" y="0"/>
                      </a:lnTo>
                      <a:lnTo>
                        <a:pt x="19" y="5"/>
                      </a:lnTo>
                      <a:lnTo>
                        <a:pt x="17"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1" name="Freeform 133"/>
                <p:cNvSpPr>
                  <a:spLocks noChangeAspect="1"/>
                </p:cNvSpPr>
                <p:nvPr/>
              </p:nvSpPr>
              <p:spPr bwMode="auto">
                <a:xfrm>
                  <a:off x="2251" y="2745"/>
                  <a:ext cx="57" cy="9"/>
                </a:xfrm>
                <a:custGeom>
                  <a:avLst/>
                  <a:gdLst/>
                  <a:ahLst/>
                  <a:cxnLst>
                    <a:cxn ang="0">
                      <a:pos x="1" y="0"/>
                    </a:cxn>
                    <a:cxn ang="0">
                      <a:pos x="24" y="3"/>
                    </a:cxn>
                    <a:cxn ang="0">
                      <a:pos x="24" y="4"/>
                    </a:cxn>
                    <a:cxn ang="0">
                      <a:pos x="7" y="3"/>
                    </a:cxn>
                    <a:cxn ang="0">
                      <a:pos x="0" y="0"/>
                    </a:cxn>
                    <a:cxn ang="0">
                      <a:pos x="1" y="0"/>
                    </a:cxn>
                  </a:cxnLst>
                  <a:rect l="0" t="0" r="r" b="b"/>
                  <a:pathLst>
                    <a:path w="24" h="4">
                      <a:moveTo>
                        <a:pt x="1" y="0"/>
                      </a:moveTo>
                      <a:cubicBezTo>
                        <a:pt x="1" y="0"/>
                        <a:pt x="7" y="4"/>
                        <a:pt x="24" y="3"/>
                      </a:cubicBezTo>
                      <a:cubicBezTo>
                        <a:pt x="24" y="4"/>
                        <a:pt x="24" y="4"/>
                        <a:pt x="24" y="4"/>
                      </a:cubicBezTo>
                      <a:cubicBezTo>
                        <a:pt x="24" y="4"/>
                        <a:pt x="14" y="4"/>
                        <a:pt x="7" y="3"/>
                      </a:cubicBezTo>
                      <a:cubicBezTo>
                        <a:pt x="1" y="1"/>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2" name="Freeform 134"/>
                <p:cNvSpPr>
                  <a:spLocks noChangeAspect="1"/>
                </p:cNvSpPr>
                <p:nvPr/>
              </p:nvSpPr>
              <p:spPr bwMode="auto">
                <a:xfrm>
                  <a:off x="2308" y="2754"/>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3" name="Freeform 135"/>
                <p:cNvSpPr>
                  <a:spLocks noChangeAspect="1"/>
                </p:cNvSpPr>
                <p:nvPr/>
              </p:nvSpPr>
              <p:spPr bwMode="auto">
                <a:xfrm>
                  <a:off x="2234" y="2709"/>
                  <a:ext cx="95" cy="38"/>
                </a:xfrm>
                <a:custGeom>
                  <a:avLst/>
                  <a:gdLst/>
                  <a:ahLst/>
                  <a:cxnLst>
                    <a:cxn ang="0">
                      <a:pos x="0" y="0"/>
                    </a:cxn>
                    <a:cxn ang="0">
                      <a:pos x="95" y="10"/>
                    </a:cxn>
                    <a:cxn ang="0">
                      <a:pos x="92" y="38"/>
                    </a:cxn>
                    <a:cxn ang="0">
                      <a:pos x="0" y="29"/>
                    </a:cxn>
                    <a:cxn ang="0">
                      <a:pos x="0" y="0"/>
                    </a:cxn>
                  </a:cxnLst>
                  <a:rect l="0" t="0" r="r" b="b"/>
                  <a:pathLst>
                    <a:path w="95" h="38">
                      <a:moveTo>
                        <a:pt x="0" y="0"/>
                      </a:moveTo>
                      <a:lnTo>
                        <a:pt x="95" y="10"/>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4" name="Freeform 136"/>
                <p:cNvSpPr>
                  <a:spLocks noChangeAspect="1"/>
                </p:cNvSpPr>
                <p:nvPr/>
              </p:nvSpPr>
              <p:spPr bwMode="auto">
                <a:xfrm>
                  <a:off x="2234" y="2712"/>
                  <a:ext cx="17" cy="23"/>
                </a:xfrm>
                <a:custGeom>
                  <a:avLst/>
                  <a:gdLst/>
                  <a:ahLst/>
                  <a:cxnLst>
                    <a:cxn ang="0">
                      <a:pos x="0" y="21"/>
                    </a:cxn>
                    <a:cxn ang="0">
                      <a:pos x="17" y="23"/>
                    </a:cxn>
                    <a:cxn ang="0">
                      <a:pos x="17" y="2"/>
                    </a:cxn>
                    <a:cxn ang="0">
                      <a:pos x="0" y="0"/>
                    </a:cxn>
                    <a:cxn ang="0">
                      <a:pos x="0" y="21"/>
                    </a:cxn>
                  </a:cxnLst>
                  <a:rect l="0" t="0" r="r" b="b"/>
                  <a:pathLst>
                    <a:path w="17" h="23">
                      <a:moveTo>
                        <a:pt x="0" y="21"/>
                      </a:moveTo>
                      <a:lnTo>
                        <a:pt x="17" y="23"/>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5" name="Freeform 137"/>
                <p:cNvSpPr>
                  <a:spLocks noChangeAspect="1"/>
                </p:cNvSpPr>
                <p:nvPr/>
              </p:nvSpPr>
              <p:spPr bwMode="auto">
                <a:xfrm>
                  <a:off x="2251" y="2714"/>
                  <a:ext cx="57" cy="31"/>
                </a:xfrm>
                <a:custGeom>
                  <a:avLst/>
                  <a:gdLst/>
                  <a:ahLst/>
                  <a:cxnLst>
                    <a:cxn ang="0">
                      <a:pos x="0" y="9"/>
                    </a:cxn>
                    <a:cxn ang="0">
                      <a:pos x="24" y="7"/>
                    </a:cxn>
                    <a:cxn ang="0">
                      <a:pos x="24" y="4"/>
                    </a:cxn>
                    <a:cxn ang="0">
                      <a:pos x="0" y="0"/>
                    </a:cxn>
                    <a:cxn ang="0">
                      <a:pos x="0" y="9"/>
                    </a:cxn>
                  </a:cxnLst>
                  <a:rect l="0" t="0" r="r" b="b"/>
                  <a:pathLst>
                    <a:path w="24" h="13">
                      <a:moveTo>
                        <a:pt x="0" y="9"/>
                      </a:moveTo>
                      <a:cubicBezTo>
                        <a:pt x="0" y="9"/>
                        <a:pt x="11" y="13"/>
                        <a:pt x="24" y="7"/>
                      </a:cubicBezTo>
                      <a:cubicBezTo>
                        <a:pt x="24" y="4"/>
                        <a:pt x="24" y="4"/>
                        <a:pt x="24" y="4"/>
                      </a:cubicBezTo>
                      <a:cubicBezTo>
                        <a:pt x="24"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6" name="Freeform 138"/>
                <p:cNvSpPr>
                  <a:spLocks noChangeAspect="1"/>
                </p:cNvSpPr>
                <p:nvPr/>
              </p:nvSpPr>
              <p:spPr bwMode="auto">
                <a:xfrm>
                  <a:off x="2234" y="2712"/>
                  <a:ext cx="19" cy="2"/>
                </a:xfrm>
                <a:custGeom>
                  <a:avLst/>
                  <a:gdLst/>
                  <a:ahLst/>
                  <a:cxnLst>
                    <a:cxn ang="0">
                      <a:pos x="0" y="0"/>
                    </a:cxn>
                    <a:cxn ang="0">
                      <a:pos x="0" y="0"/>
                    </a:cxn>
                    <a:cxn ang="0">
                      <a:pos x="19" y="2"/>
                    </a:cxn>
                    <a:cxn ang="0">
                      <a:pos x="17" y="2"/>
                    </a:cxn>
                    <a:cxn ang="0">
                      <a:pos x="0" y="0"/>
                    </a:cxn>
                  </a:cxnLst>
                  <a:rect l="0" t="0" r="r" b="b"/>
                  <a:pathLst>
                    <a:path w="19" h="2">
                      <a:moveTo>
                        <a:pt x="0" y="0"/>
                      </a:moveTo>
                      <a:lnTo>
                        <a:pt x="0" y="0"/>
                      </a:lnTo>
                      <a:lnTo>
                        <a:pt x="19" y="2"/>
                      </a:lnTo>
                      <a:lnTo>
                        <a:pt x="17" y="2"/>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7" name="Freeform 139"/>
                <p:cNvSpPr>
                  <a:spLocks noChangeAspect="1"/>
                </p:cNvSpPr>
                <p:nvPr/>
              </p:nvSpPr>
              <p:spPr bwMode="auto">
                <a:xfrm>
                  <a:off x="2251" y="2714"/>
                  <a:ext cx="57" cy="12"/>
                </a:xfrm>
                <a:custGeom>
                  <a:avLst/>
                  <a:gdLst/>
                  <a:ahLst/>
                  <a:cxnLst>
                    <a:cxn ang="0">
                      <a:pos x="1" y="0"/>
                    </a:cxn>
                    <a:cxn ang="0">
                      <a:pos x="24" y="4"/>
                    </a:cxn>
                    <a:cxn ang="0">
                      <a:pos x="24" y="4"/>
                    </a:cxn>
                    <a:cxn ang="0">
                      <a:pos x="7" y="3"/>
                    </a:cxn>
                    <a:cxn ang="0">
                      <a:pos x="0" y="0"/>
                    </a:cxn>
                    <a:cxn ang="0">
                      <a:pos x="1" y="0"/>
                    </a:cxn>
                  </a:cxnLst>
                  <a:rect l="0" t="0" r="r" b="b"/>
                  <a:pathLst>
                    <a:path w="24" h="5">
                      <a:moveTo>
                        <a:pt x="1" y="0"/>
                      </a:moveTo>
                      <a:cubicBezTo>
                        <a:pt x="1" y="0"/>
                        <a:pt x="7" y="5"/>
                        <a:pt x="24" y="4"/>
                      </a:cubicBezTo>
                      <a:cubicBezTo>
                        <a:pt x="24" y="4"/>
                        <a:pt x="24" y="4"/>
                        <a:pt x="24" y="4"/>
                      </a:cubicBezTo>
                      <a:cubicBezTo>
                        <a:pt x="24" y="4"/>
                        <a:pt x="14" y="5"/>
                        <a:pt x="7" y="3"/>
                      </a:cubicBezTo>
                      <a:cubicBezTo>
                        <a:pt x="1" y="2"/>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8" name="Rectangle 140"/>
                <p:cNvSpPr>
                  <a:spLocks noChangeAspect="1" noChangeArrowheads="1"/>
                </p:cNvSpPr>
                <p:nvPr/>
              </p:nvSpPr>
              <p:spPr bwMode="auto">
                <a:xfrm>
                  <a:off x="2308" y="2724"/>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9" name="Freeform 141"/>
                <p:cNvSpPr>
                  <a:spLocks noChangeAspect="1"/>
                </p:cNvSpPr>
                <p:nvPr/>
              </p:nvSpPr>
              <p:spPr bwMode="auto">
                <a:xfrm>
                  <a:off x="2331" y="2842"/>
                  <a:ext cx="92" cy="37"/>
                </a:xfrm>
                <a:custGeom>
                  <a:avLst/>
                  <a:gdLst/>
                  <a:ahLst/>
                  <a:cxnLst>
                    <a:cxn ang="0">
                      <a:pos x="0" y="0"/>
                    </a:cxn>
                    <a:cxn ang="0">
                      <a:pos x="92" y="9"/>
                    </a:cxn>
                    <a:cxn ang="0">
                      <a:pos x="92" y="37"/>
                    </a:cxn>
                    <a:cxn ang="0">
                      <a:pos x="0" y="26"/>
                    </a:cxn>
                    <a:cxn ang="0">
                      <a:pos x="0" y="0"/>
                    </a:cxn>
                  </a:cxnLst>
                  <a:rect l="0" t="0" r="r" b="b"/>
                  <a:pathLst>
                    <a:path w="92" h="37">
                      <a:moveTo>
                        <a:pt x="0" y="0"/>
                      </a:moveTo>
                      <a:lnTo>
                        <a:pt x="92" y="9"/>
                      </a:lnTo>
                      <a:lnTo>
                        <a:pt x="92" y="37"/>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0" name="Freeform 142"/>
                <p:cNvSpPr>
                  <a:spLocks noChangeAspect="1"/>
                </p:cNvSpPr>
                <p:nvPr/>
              </p:nvSpPr>
              <p:spPr bwMode="auto">
                <a:xfrm>
                  <a:off x="2331" y="2844"/>
                  <a:ext cx="17" cy="24"/>
                </a:xfrm>
                <a:custGeom>
                  <a:avLst/>
                  <a:gdLst/>
                  <a:ahLst/>
                  <a:cxnLst>
                    <a:cxn ang="0">
                      <a:pos x="0" y="21"/>
                    </a:cxn>
                    <a:cxn ang="0">
                      <a:pos x="17" y="24"/>
                    </a:cxn>
                    <a:cxn ang="0">
                      <a:pos x="17" y="2"/>
                    </a:cxn>
                    <a:cxn ang="0">
                      <a:pos x="0" y="0"/>
                    </a:cxn>
                    <a:cxn ang="0">
                      <a:pos x="0" y="21"/>
                    </a:cxn>
                  </a:cxnLst>
                  <a:rect l="0" t="0" r="r" b="b"/>
                  <a:pathLst>
                    <a:path w="17" h="24">
                      <a:moveTo>
                        <a:pt x="0" y="21"/>
                      </a:moveTo>
                      <a:lnTo>
                        <a:pt x="17" y="24"/>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1" name="Freeform 143"/>
                <p:cNvSpPr>
                  <a:spLocks noChangeAspect="1"/>
                </p:cNvSpPr>
                <p:nvPr/>
              </p:nvSpPr>
              <p:spPr bwMode="auto">
                <a:xfrm>
                  <a:off x="2348" y="2846"/>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2" name="Freeform 144"/>
                <p:cNvSpPr>
                  <a:spLocks noChangeAspect="1"/>
                </p:cNvSpPr>
                <p:nvPr/>
              </p:nvSpPr>
              <p:spPr bwMode="auto">
                <a:xfrm>
                  <a:off x="2331" y="2842"/>
                  <a:ext cx="17" cy="4"/>
                </a:xfrm>
                <a:custGeom>
                  <a:avLst/>
                  <a:gdLst/>
                  <a:ahLst/>
                  <a:cxnLst>
                    <a:cxn ang="0">
                      <a:pos x="0" y="2"/>
                    </a:cxn>
                    <a:cxn ang="0">
                      <a:pos x="0" y="0"/>
                    </a:cxn>
                    <a:cxn ang="0">
                      <a:pos x="17" y="4"/>
                    </a:cxn>
                    <a:cxn ang="0">
                      <a:pos x="17" y="4"/>
                    </a:cxn>
                    <a:cxn ang="0">
                      <a:pos x="0" y="2"/>
                    </a:cxn>
                  </a:cxnLst>
                  <a:rect l="0" t="0" r="r" b="b"/>
                  <a:pathLst>
                    <a:path w="17" h="4">
                      <a:moveTo>
                        <a:pt x="0" y="2"/>
                      </a:moveTo>
                      <a:lnTo>
                        <a:pt x="0" y="0"/>
                      </a:lnTo>
                      <a:lnTo>
                        <a:pt x="17" y="4"/>
                      </a:lnTo>
                      <a:lnTo>
                        <a:pt x="17"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3" name="Freeform 145"/>
                <p:cNvSpPr>
                  <a:spLocks noChangeAspect="1"/>
                </p:cNvSpPr>
                <p:nvPr/>
              </p:nvSpPr>
              <p:spPr bwMode="auto">
                <a:xfrm>
                  <a:off x="2348" y="2846"/>
                  <a:ext cx="54" cy="10"/>
                </a:xfrm>
                <a:custGeom>
                  <a:avLst/>
                  <a:gdLst/>
                  <a:ahLst/>
                  <a:cxnLst>
                    <a:cxn ang="0">
                      <a:pos x="0" y="0"/>
                    </a:cxn>
                    <a:cxn ang="0">
                      <a:pos x="23" y="3"/>
                    </a:cxn>
                    <a:cxn ang="0">
                      <a:pos x="23" y="4"/>
                    </a:cxn>
                    <a:cxn ang="0">
                      <a:pos x="7" y="3"/>
                    </a:cxn>
                    <a:cxn ang="0">
                      <a:pos x="0" y="0"/>
                    </a:cxn>
                  </a:cxnLst>
                  <a:rect l="0" t="0" r="r" b="b"/>
                  <a:pathLst>
                    <a:path w="23" h="4">
                      <a:moveTo>
                        <a:pt x="0" y="0"/>
                      </a:moveTo>
                      <a:cubicBezTo>
                        <a:pt x="0" y="0"/>
                        <a:pt x="6" y="4"/>
                        <a:pt x="23" y="3"/>
                      </a:cubicBezTo>
                      <a:cubicBezTo>
                        <a:pt x="23" y="4"/>
                        <a:pt x="23" y="4"/>
                        <a:pt x="23" y="4"/>
                      </a:cubicBezTo>
                      <a:cubicBezTo>
                        <a:pt x="23" y="4"/>
                        <a:pt x="13"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4" name="Rectangle 146"/>
                <p:cNvSpPr>
                  <a:spLocks noChangeAspect="1" noChangeArrowheads="1"/>
                </p:cNvSpPr>
                <p:nvPr/>
              </p:nvSpPr>
              <p:spPr bwMode="auto">
                <a:xfrm>
                  <a:off x="2402" y="285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5" name="Freeform 147"/>
                <p:cNvSpPr>
                  <a:spLocks noChangeAspect="1"/>
                </p:cNvSpPr>
                <p:nvPr/>
              </p:nvSpPr>
              <p:spPr bwMode="auto">
                <a:xfrm>
                  <a:off x="2331" y="2811"/>
                  <a:ext cx="92" cy="38"/>
                </a:xfrm>
                <a:custGeom>
                  <a:avLst/>
                  <a:gdLst/>
                  <a:ahLst/>
                  <a:cxnLst>
                    <a:cxn ang="0">
                      <a:pos x="0" y="0"/>
                    </a:cxn>
                    <a:cxn ang="0">
                      <a:pos x="92" y="9"/>
                    </a:cxn>
                    <a:cxn ang="0">
                      <a:pos x="92" y="38"/>
                    </a:cxn>
                    <a:cxn ang="0">
                      <a:pos x="0" y="28"/>
                    </a:cxn>
                    <a:cxn ang="0">
                      <a:pos x="0" y="0"/>
                    </a:cxn>
                  </a:cxnLst>
                  <a:rect l="0" t="0" r="r" b="b"/>
                  <a:pathLst>
                    <a:path w="92" h="38">
                      <a:moveTo>
                        <a:pt x="0" y="0"/>
                      </a:moveTo>
                      <a:lnTo>
                        <a:pt x="92" y="9"/>
                      </a:lnTo>
                      <a:lnTo>
                        <a:pt x="92"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6" name="Freeform 148"/>
                <p:cNvSpPr>
                  <a:spLocks noChangeAspect="1"/>
                </p:cNvSpPr>
                <p:nvPr/>
              </p:nvSpPr>
              <p:spPr bwMode="auto">
                <a:xfrm>
                  <a:off x="2331" y="2813"/>
                  <a:ext cx="17" cy="24"/>
                </a:xfrm>
                <a:custGeom>
                  <a:avLst/>
                  <a:gdLst/>
                  <a:ahLst/>
                  <a:cxnLst>
                    <a:cxn ang="0">
                      <a:pos x="0" y="22"/>
                    </a:cxn>
                    <a:cxn ang="0">
                      <a:pos x="17" y="24"/>
                    </a:cxn>
                    <a:cxn ang="0">
                      <a:pos x="17" y="3"/>
                    </a:cxn>
                    <a:cxn ang="0">
                      <a:pos x="0" y="0"/>
                    </a:cxn>
                    <a:cxn ang="0">
                      <a:pos x="0" y="22"/>
                    </a:cxn>
                  </a:cxnLst>
                  <a:rect l="0" t="0" r="r" b="b"/>
                  <a:pathLst>
                    <a:path w="17" h="24">
                      <a:moveTo>
                        <a:pt x="0" y="22"/>
                      </a:moveTo>
                      <a:lnTo>
                        <a:pt x="17" y="24"/>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7" name="Freeform 149"/>
                <p:cNvSpPr>
                  <a:spLocks noChangeAspect="1"/>
                </p:cNvSpPr>
                <p:nvPr/>
              </p:nvSpPr>
              <p:spPr bwMode="auto">
                <a:xfrm>
                  <a:off x="2348" y="2816"/>
                  <a:ext cx="54" cy="33"/>
                </a:xfrm>
                <a:custGeom>
                  <a:avLst/>
                  <a:gdLst/>
                  <a:ahLst/>
                  <a:cxnLst>
                    <a:cxn ang="0">
                      <a:pos x="0" y="9"/>
                    </a:cxn>
                    <a:cxn ang="0">
                      <a:pos x="23" y="7"/>
                    </a:cxn>
                    <a:cxn ang="0">
                      <a:pos x="23" y="4"/>
                    </a:cxn>
                    <a:cxn ang="0">
                      <a:pos x="0" y="0"/>
                    </a:cxn>
                    <a:cxn ang="0">
                      <a:pos x="0" y="9"/>
                    </a:cxn>
                  </a:cxnLst>
                  <a:rect l="0" t="0" r="r" b="b"/>
                  <a:pathLst>
                    <a:path w="23" h="14">
                      <a:moveTo>
                        <a:pt x="0" y="9"/>
                      </a:moveTo>
                      <a:cubicBezTo>
                        <a:pt x="0" y="9"/>
                        <a:pt x="10" y="14"/>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8" name="Freeform 150"/>
                <p:cNvSpPr>
                  <a:spLocks noChangeAspect="1"/>
                </p:cNvSpPr>
                <p:nvPr/>
              </p:nvSpPr>
              <p:spPr bwMode="auto">
                <a:xfrm>
                  <a:off x="2331" y="2813"/>
                  <a:ext cx="17" cy="3"/>
                </a:xfrm>
                <a:custGeom>
                  <a:avLst/>
                  <a:gdLst/>
                  <a:ahLst/>
                  <a:cxnLst>
                    <a:cxn ang="0">
                      <a:pos x="0" y="0"/>
                    </a:cxn>
                    <a:cxn ang="0">
                      <a:pos x="0" y="0"/>
                    </a:cxn>
                    <a:cxn ang="0">
                      <a:pos x="17" y="3"/>
                    </a:cxn>
                    <a:cxn ang="0">
                      <a:pos x="17" y="3"/>
                    </a:cxn>
                    <a:cxn ang="0">
                      <a:pos x="0" y="0"/>
                    </a:cxn>
                  </a:cxnLst>
                  <a:rect l="0" t="0" r="r" b="b"/>
                  <a:pathLst>
                    <a:path w="17" h="3">
                      <a:moveTo>
                        <a:pt x="0" y="0"/>
                      </a:moveTo>
                      <a:lnTo>
                        <a:pt x="0" y="0"/>
                      </a:lnTo>
                      <a:lnTo>
                        <a:pt x="17" y="3"/>
                      </a:lnTo>
                      <a:lnTo>
                        <a:pt x="17" y="3"/>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9" name="Freeform 151"/>
                <p:cNvSpPr>
                  <a:spLocks noChangeAspect="1"/>
                </p:cNvSpPr>
                <p:nvPr/>
              </p:nvSpPr>
              <p:spPr bwMode="auto">
                <a:xfrm>
                  <a:off x="2348" y="2816"/>
                  <a:ext cx="54" cy="12"/>
                </a:xfrm>
                <a:custGeom>
                  <a:avLst/>
                  <a:gdLst/>
                  <a:ahLst/>
                  <a:cxnLst>
                    <a:cxn ang="0">
                      <a:pos x="0" y="0"/>
                    </a:cxn>
                    <a:cxn ang="0">
                      <a:pos x="23" y="4"/>
                    </a:cxn>
                    <a:cxn ang="0">
                      <a:pos x="23" y="4"/>
                    </a:cxn>
                    <a:cxn ang="0">
                      <a:pos x="7" y="3"/>
                    </a:cxn>
                    <a:cxn ang="0">
                      <a:pos x="0" y="0"/>
                    </a:cxn>
                  </a:cxnLst>
                  <a:rect l="0" t="0" r="r" b="b"/>
                  <a:pathLst>
                    <a:path w="23" h="5">
                      <a:moveTo>
                        <a:pt x="0" y="0"/>
                      </a:moveTo>
                      <a:cubicBezTo>
                        <a:pt x="0" y="0"/>
                        <a:pt x="6" y="5"/>
                        <a:pt x="23" y="4"/>
                      </a:cubicBezTo>
                      <a:cubicBezTo>
                        <a:pt x="23" y="4"/>
                        <a:pt x="23" y="4"/>
                        <a:pt x="23" y="4"/>
                      </a:cubicBezTo>
                      <a:cubicBezTo>
                        <a:pt x="23" y="4"/>
                        <a:pt x="13" y="5"/>
                        <a:pt x="7" y="3"/>
                      </a:cubicBezTo>
                      <a:cubicBezTo>
                        <a:pt x="0" y="2"/>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0" name="Rectangle 152"/>
                <p:cNvSpPr>
                  <a:spLocks noChangeAspect="1" noChangeArrowheads="1"/>
                </p:cNvSpPr>
                <p:nvPr/>
              </p:nvSpPr>
              <p:spPr bwMode="auto">
                <a:xfrm>
                  <a:off x="2402" y="2825"/>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1" name="Freeform 153"/>
                <p:cNvSpPr>
                  <a:spLocks noChangeAspect="1"/>
                </p:cNvSpPr>
                <p:nvPr/>
              </p:nvSpPr>
              <p:spPr bwMode="auto">
                <a:xfrm>
                  <a:off x="2331" y="2780"/>
                  <a:ext cx="92" cy="38"/>
                </a:xfrm>
                <a:custGeom>
                  <a:avLst/>
                  <a:gdLst/>
                  <a:ahLst/>
                  <a:cxnLst>
                    <a:cxn ang="0">
                      <a:pos x="0" y="0"/>
                    </a:cxn>
                    <a:cxn ang="0">
                      <a:pos x="92" y="12"/>
                    </a:cxn>
                    <a:cxn ang="0">
                      <a:pos x="92" y="38"/>
                    </a:cxn>
                    <a:cxn ang="0">
                      <a:pos x="0" y="29"/>
                    </a:cxn>
                    <a:cxn ang="0">
                      <a:pos x="0" y="0"/>
                    </a:cxn>
                  </a:cxnLst>
                  <a:rect l="0" t="0" r="r" b="b"/>
                  <a:pathLst>
                    <a:path w="92" h="38">
                      <a:moveTo>
                        <a:pt x="0" y="0"/>
                      </a:moveTo>
                      <a:lnTo>
                        <a:pt x="92" y="12"/>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2" name="Freeform 154"/>
                <p:cNvSpPr>
                  <a:spLocks noChangeAspect="1"/>
                </p:cNvSpPr>
                <p:nvPr/>
              </p:nvSpPr>
              <p:spPr bwMode="auto">
                <a:xfrm>
                  <a:off x="2331" y="2783"/>
                  <a:ext cx="17" cy="23"/>
                </a:xfrm>
                <a:custGeom>
                  <a:avLst/>
                  <a:gdLst/>
                  <a:ahLst/>
                  <a:cxnLst>
                    <a:cxn ang="0">
                      <a:pos x="0" y="21"/>
                    </a:cxn>
                    <a:cxn ang="0">
                      <a:pos x="17" y="23"/>
                    </a:cxn>
                    <a:cxn ang="0">
                      <a:pos x="17" y="4"/>
                    </a:cxn>
                    <a:cxn ang="0">
                      <a:pos x="0" y="0"/>
                    </a:cxn>
                    <a:cxn ang="0">
                      <a:pos x="0" y="21"/>
                    </a:cxn>
                  </a:cxnLst>
                  <a:rect l="0" t="0" r="r" b="b"/>
                  <a:pathLst>
                    <a:path w="17" h="23">
                      <a:moveTo>
                        <a:pt x="0" y="21"/>
                      </a:moveTo>
                      <a:lnTo>
                        <a:pt x="17" y="23"/>
                      </a:lnTo>
                      <a:lnTo>
                        <a:pt x="17"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3" name="Freeform 155"/>
                <p:cNvSpPr>
                  <a:spLocks noChangeAspect="1"/>
                </p:cNvSpPr>
                <p:nvPr/>
              </p:nvSpPr>
              <p:spPr bwMode="auto">
                <a:xfrm>
                  <a:off x="2348" y="2787"/>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4" name="Freeform 156"/>
                <p:cNvSpPr>
                  <a:spLocks noChangeAspect="1"/>
                </p:cNvSpPr>
                <p:nvPr/>
              </p:nvSpPr>
              <p:spPr bwMode="auto">
                <a:xfrm>
                  <a:off x="2331" y="2783"/>
                  <a:ext cx="17" cy="4"/>
                </a:xfrm>
                <a:custGeom>
                  <a:avLst/>
                  <a:gdLst/>
                  <a:ahLst/>
                  <a:cxnLst>
                    <a:cxn ang="0">
                      <a:pos x="0" y="0"/>
                    </a:cxn>
                    <a:cxn ang="0">
                      <a:pos x="0" y="0"/>
                    </a:cxn>
                    <a:cxn ang="0">
                      <a:pos x="17" y="2"/>
                    </a:cxn>
                    <a:cxn ang="0">
                      <a:pos x="17" y="4"/>
                    </a:cxn>
                    <a:cxn ang="0">
                      <a:pos x="0" y="0"/>
                    </a:cxn>
                  </a:cxnLst>
                  <a:rect l="0" t="0" r="r" b="b"/>
                  <a:pathLst>
                    <a:path w="17" h="4">
                      <a:moveTo>
                        <a:pt x="0" y="0"/>
                      </a:moveTo>
                      <a:lnTo>
                        <a:pt x="0" y="0"/>
                      </a:lnTo>
                      <a:lnTo>
                        <a:pt x="17" y="2"/>
                      </a:lnTo>
                      <a:lnTo>
                        <a:pt x="17"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5" name="Freeform 157"/>
                <p:cNvSpPr>
                  <a:spLocks noChangeAspect="1"/>
                </p:cNvSpPr>
                <p:nvPr/>
              </p:nvSpPr>
              <p:spPr bwMode="auto">
                <a:xfrm>
                  <a:off x="2348" y="2785"/>
                  <a:ext cx="54" cy="12"/>
                </a:xfrm>
                <a:custGeom>
                  <a:avLst/>
                  <a:gdLst/>
                  <a:ahLst/>
                  <a:cxnLst>
                    <a:cxn ang="0">
                      <a:pos x="0" y="0"/>
                    </a:cxn>
                    <a:cxn ang="0">
                      <a:pos x="23" y="4"/>
                    </a:cxn>
                    <a:cxn ang="0">
                      <a:pos x="23" y="4"/>
                    </a:cxn>
                    <a:cxn ang="0">
                      <a:pos x="7" y="3"/>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6" name="Rectangle 158"/>
                <p:cNvSpPr>
                  <a:spLocks noChangeAspect="1" noChangeArrowheads="1"/>
                </p:cNvSpPr>
                <p:nvPr/>
              </p:nvSpPr>
              <p:spPr bwMode="auto">
                <a:xfrm>
                  <a:off x="2402" y="2794"/>
                  <a:ext cx="2" cy="8"/>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7" name="Freeform 159"/>
                <p:cNvSpPr>
                  <a:spLocks noChangeAspect="1"/>
                </p:cNvSpPr>
                <p:nvPr/>
              </p:nvSpPr>
              <p:spPr bwMode="auto">
                <a:xfrm>
                  <a:off x="2331" y="2750"/>
                  <a:ext cx="92" cy="40"/>
                </a:xfrm>
                <a:custGeom>
                  <a:avLst/>
                  <a:gdLst/>
                  <a:ahLst/>
                  <a:cxnLst>
                    <a:cxn ang="0">
                      <a:pos x="0" y="0"/>
                    </a:cxn>
                    <a:cxn ang="0">
                      <a:pos x="92" y="11"/>
                    </a:cxn>
                    <a:cxn ang="0">
                      <a:pos x="92" y="40"/>
                    </a:cxn>
                    <a:cxn ang="0">
                      <a:pos x="0" y="28"/>
                    </a:cxn>
                    <a:cxn ang="0">
                      <a:pos x="0" y="0"/>
                    </a:cxn>
                  </a:cxnLst>
                  <a:rect l="0" t="0" r="r" b="b"/>
                  <a:pathLst>
                    <a:path w="92" h="40">
                      <a:moveTo>
                        <a:pt x="0" y="0"/>
                      </a:moveTo>
                      <a:lnTo>
                        <a:pt x="92" y="11"/>
                      </a:lnTo>
                      <a:lnTo>
                        <a:pt x="92"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8" name="Freeform 160"/>
                <p:cNvSpPr>
                  <a:spLocks noChangeAspect="1"/>
                </p:cNvSpPr>
                <p:nvPr/>
              </p:nvSpPr>
              <p:spPr bwMode="auto">
                <a:xfrm>
                  <a:off x="2331" y="2754"/>
                  <a:ext cx="17" cy="22"/>
                </a:xfrm>
                <a:custGeom>
                  <a:avLst/>
                  <a:gdLst/>
                  <a:ahLst/>
                  <a:cxnLst>
                    <a:cxn ang="0">
                      <a:pos x="0" y="22"/>
                    </a:cxn>
                    <a:cxn ang="0">
                      <a:pos x="17" y="22"/>
                    </a:cxn>
                    <a:cxn ang="0">
                      <a:pos x="17" y="3"/>
                    </a:cxn>
                    <a:cxn ang="0">
                      <a:pos x="0" y="0"/>
                    </a:cxn>
                    <a:cxn ang="0">
                      <a:pos x="0" y="22"/>
                    </a:cxn>
                  </a:cxnLst>
                  <a:rect l="0" t="0" r="r" b="b"/>
                  <a:pathLst>
                    <a:path w="17" h="22">
                      <a:moveTo>
                        <a:pt x="0" y="22"/>
                      </a:moveTo>
                      <a:lnTo>
                        <a:pt x="17" y="22"/>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9" name="Freeform 161"/>
                <p:cNvSpPr>
                  <a:spLocks noChangeAspect="1"/>
                </p:cNvSpPr>
                <p:nvPr/>
              </p:nvSpPr>
              <p:spPr bwMode="auto">
                <a:xfrm>
                  <a:off x="2348" y="2757"/>
                  <a:ext cx="54" cy="30"/>
                </a:xfrm>
                <a:custGeom>
                  <a:avLst/>
                  <a:gdLst/>
                  <a:ahLst/>
                  <a:cxnLst>
                    <a:cxn ang="0">
                      <a:pos x="0" y="8"/>
                    </a:cxn>
                    <a:cxn ang="0">
                      <a:pos x="23" y="7"/>
                    </a:cxn>
                    <a:cxn ang="0">
                      <a:pos x="23" y="3"/>
                    </a:cxn>
                    <a:cxn ang="0">
                      <a:pos x="0" y="0"/>
                    </a:cxn>
                    <a:cxn ang="0">
                      <a:pos x="0" y="8"/>
                    </a:cxn>
                  </a:cxnLst>
                  <a:rect l="0" t="0" r="r" b="b"/>
                  <a:pathLst>
                    <a:path w="23" h="13">
                      <a:moveTo>
                        <a:pt x="0" y="8"/>
                      </a:moveTo>
                      <a:cubicBezTo>
                        <a:pt x="0" y="8"/>
                        <a:pt x="10" y="13"/>
                        <a:pt x="23" y="7"/>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0" name="Freeform 162"/>
                <p:cNvSpPr>
                  <a:spLocks noChangeAspect="1"/>
                </p:cNvSpPr>
                <p:nvPr/>
              </p:nvSpPr>
              <p:spPr bwMode="auto">
                <a:xfrm>
                  <a:off x="2331" y="2752"/>
                  <a:ext cx="17" cy="5"/>
                </a:xfrm>
                <a:custGeom>
                  <a:avLst/>
                  <a:gdLst/>
                  <a:ahLst/>
                  <a:cxnLst>
                    <a:cxn ang="0">
                      <a:pos x="0" y="2"/>
                    </a:cxn>
                    <a:cxn ang="0">
                      <a:pos x="0" y="0"/>
                    </a:cxn>
                    <a:cxn ang="0">
                      <a:pos x="17" y="2"/>
                    </a:cxn>
                    <a:cxn ang="0">
                      <a:pos x="17" y="5"/>
                    </a:cxn>
                    <a:cxn ang="0">
                      <a:pos x="0" y="2"/>
                    </a:cxn>
                  </a:cxnLst>
                  <a:rect l="0" t="0" r="r" b="b"/>
                  <a:pathLst>
                    <a:path w="17" h="5">
                      <a:moveTo>
                        <a:pt x="0" y="2"/>
                      </a:moveTo>
                      <a:lnTo>
                        <a:pt x="0" y="0"/>
                      </a:lnTo>
                      <a:lnTo>
                        <a:pt x="17" y="2"/>
                      </a:lnTo>
                      <a:lnTo>
                        <a:pt x="17"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1" name="Freeform 163"/>
                <p:cNvSpPr>
                  <a:spLocks noChangeAspect="1"/>
                </p:cNvSpPr>
                <p:nvPr/>
              </p:nvSpPr>
              <p:spPr bwMode="auto">
                <a:xfrm>
                  <a:off x="2348" y="2754"/>
                  <a:ext cx="54" cy="12"/>
                </a:xfrm>
                <a:custGeom>
                  <a:avLst/>
                  <a:gdLst/>
                  <a:ahLst/>
                  <a:cxnLst>
                    <a:cxn ang="0">
                      <a:pos x="0" y="0"/>
                    </a:cxn>
                    <a:cxn ang="0">
                      <a:pos x="23" y="4"/>
                    </a:cxn>
                    <a:cxn ang="0">
                      <a:pos x="23" y="4"/>
                    </a:cxn>
                    <a:cxn ang="0">
                      <a:pos x="7" y="4"/>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7"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2" name="Freeform 164"/>
                <p:cNvSpPr>
                  <a:spLocks noChangeAspect="1"/>
                </p:cNvSpPr>
                <p:nvPr/>
              </p:nvSpPr>
              <p:spPr bwMode="auto">
                <a:xfrm>
                  <a:off x="2402" y="2764"/>
                  <a:ext cx="2" cy="9"/>
                </a:xfrm>
                <a:custGeom>
                  <a:avLst/>
                  <a:gdLst/>
                  <a:ahLst/>
                  <a:cxnLst>
                    <a:cxn ang="0">
                      <a:pos x="2" y="7"/>
                    </a:cxn>
                    <a:cxn ang="0">
                      <a:pos x="0" y="9"/>
                    </a:cxn>
                    <a:cxn ang="0">
                      <a:pos x="0" y="0"/>
                    </a:cxn>
                    <a:cxn ang="0">
                      <a:pos x="2" y="2"/>
                    </a:cxn>
                    <a:cxn ang="0">
                      <a:pos x="2" y="7"/>
                    </a:cxn>
                  </a:cxnLst>
                  <a:rect l="0" t="0" r="r" b="b"/>
                  <a:pathLst>
                    <a:path w="2" h="9">
                      <a:moveTo>
                        <a:pt x="2" y="7"/>
                      </a:moveTo>
                      <a:lnTo>
                        <a:pt x="0" y="9"/>
                      </a:lnTo>
                      <a:lnTo>
                        <a:pt x="0" y="0"/>
                      </a:lnTo>
                      <a:lnTo>
                        <a:pt x="2" y="2"/>
                      </a:lnTo>
                      <a:lnTo>
                        <a:pt x="2" y="7"/>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3" name="Freeform 165"/>
                <p:cNvSpPr>
                  <a:spLocks noChangeAspect="1"/>
                </p:cNvSpPr>
                <p:nvPr/>
              </p:nvSpPr>
              <p:spPr bwMode="auto">
                <a:xfrm>
                  <a:off x="2331" y="2721"/>
                  <a:ext cx="92" cy="38"/>
                </a:xfrm>
                <a:custGeom>
                  <a:avLst/>
                  <a:gdLst/>
                  <a:ahLst/>
                  <a:cxnLst>
                    <a:cxn ang="0">
                      <a:pos x="0" y="0"/>
                    </a:cxn>
                    <a:cxn ang="0">
                      <a:pos x="92" y="10"/>
                    </a:cxn>
                    <a:cxn ang="0">
                      <a:pos x="92" y="38"/>
                    </a:cxn>
                    <a:cxn ang="0">
                      <a:pos x="0" y="26"/>
                    </a:cxn>
                    <a:cxn ang="0">
                      <a:pos x="0" y="0"/>
                    </a:cxn>
                  </a:cxnLst>
                  <a:rect l="0" t="0" r="r" b="b"/>
                  <a:pathLst>
                    <a:path w="92" h="38">
                      <a:moveTo>
                        <a:pt x="0" y="0"/>
                      </a:moveTo>
                      <a:lnTo>
                        <a:pt x="92" y="10"/>
                      </a:lnTo>
                      <a:lnTo>
                        <a:pt x="92"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4" name="Freeform 166"/>
                <p:cNvSpPr>
                  <a:spLocks noChangeAspect="1"/>
                </p:cNvSpPr>
                <p:nvPr/>
              </p:nvSpPr>
              <p:spPr bwMode="auto">
                <a:xfrm>
                  <a:off x="2331" y="2724"/>
                  <a:ext cx="17" cy="23"/>
                </a:xfrm>
                <a:custGeom>
                  <a:avLst/>
                  <a:gdLst/>
                  <a:ahLst/>
                  <a:cxnLst>
                    <a:cxn ang="0">
                      <a:pos x="0" y="21"/>
                    </a:cxn>
                    <a:cxn ang="0">
                      <a:pos x="17" y="23"/>
                    </a:cxn>
                    <a:cxn ang="0">
                      <a:pos x="17" y="2"/>
                    </a:cxn>
                    <a:cxn ang="0">
                      <a:pos x="0" y="0"/>
                    </a:cxn>
                    <a:cxn ang="0">
                      <a:pos x="0" y="21"/>
                    </a:cxn>
                  </a:cxnLst>
                  <a:rect l="0" t="0" r="r" b="b"/>
                  <a:pathLst>
                    <a:path w="17" h="23">
                      <a:moveTo>
                        <a:pt x="0" y="21"/>
                      </a:moveTo>
                      <a:lnTo>
                        <a:pt x="17" y="23"/>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5" name="Freeform 167"/>
                <p:cNvSpPr>
                  <a:spLocks noChangeAspect="1"/>
                </p:cNvSpPr>
                <p:nvPr/>
              </p:nvSpPr>
              <p:spPr bwMode="auto">
                <a:xfrm>
                  <a:off x="2348" y="2726"/>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6" name="Freeform 168"/>
                <p:cNvSpPr>
                  <a:spLocks noChangeAspect="1"/>
                </p:cNvSpPr>
                <p:nvPr/>
              </p:nvSpPr>
              <p:spPr bwMode="auto">
                <a:xfrm>
                  <a:off x="2331" y="2721"/>
                  <a:ext cx="17" cy="5"/>
                </a:xfrm>
                <a:custGeom>
                  <a:avLst/>
                  <a:gdLst/>
                  <a:ahLst/>
                  <a:cxnLst>
                    <a:cxn ang="0">
                      <a:pos x="0" y="3"/>
                    </a:cxn>
                    <a:cxn ang="0">
                      <a:pos x="0" y="0"/>
                    </a:cxn>
                    <a:cxn ang="0">
                      <a:pos x="17" y="5"/>
                    </a:cxn>
                    <a:cxn ang="0">
                      <a:pos x="17" y="5"/>
                    </a:cxn>
                    <a:cxn ang="0">
                      <a:pos x="0" y="3"/>
                    </a:cxn>
                  </a:cxnLst>
                  <a:rect l="0" t="0" r="r" b="b"/>
                  <a:pathLst>
                    <a:path w="17" h="5">
                      <a:moveTo>
                        <a:pt x="0" y="3"/>
                      </a:moveTo>
                      <a:lnTo>
                        <a:pt x="0" y="0"/>
                      </a:lnTo>
                      <a:lnTo>
                        <a:pt x="17" y="5"/>
                      </a:lnTo>
                      <a:lnTo>
                        <a:pt x="17" y="5"/>
                      </a:lnTo>
                      <a:lnTo>
                        <a:pt x="0" y="3"/>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7" name="Freeform 169"/>
                <p:cNvSpPr>
                  <a:spLocks noChangeAspect="1"/>
                </p:cNvSpPr>
                <p:nvPr/>
              </p:nvSpPr>
              <p:spPr bwMode="auto">
                <a:xfrm>
                  <a:off x="2348" y="2726"/>
                  <a:ext cx="54" cy="9"/>
                </a:xfrm>
                <a:custGeom>
                  <a:avLst/>
                  <a:gdLst/>
                  <a:ahLst/>
                  <a:cxnLst>
                    <a:cxn ang="0">
                      <a:pos x="0" y="0"/>
                    </a:cxn>
                    <a:cxn ang="0">
                      <a:pos x="23" y="3"/>
                    </a:cxn>
                    <a:cxn ang="0">
                      <a:pos x="23" y="4"/>
                    </a:cxn>
                    <a:cxn ang="0">
                      <a:pos x="7" y="3"/>
                    </a:cxn>
                    <a:cxn ang="0">
                      <a:pos x="0" y="0"/>
                    </a:cxn>
                  </a:cxnLst>
                  <a:rect l="0" t="0" r="r" b="b"/>
                  <a:pathLst>
                    <a:path w="23" h="4">
                      <a:moveTo>
                        <a:pt x="0" y="0"/>
                      </a:moveTo>
                      <a:cubicBezTo>
                        <a:pt x="0" y="0"/>
                        <a:pt x="6" y="4"/>
                        <a:pt x="23" y="3"/>
                      </a:cubicBezTo>
                      <a:cubicBezTo>
                        <a:pt x="23" y="4"/>
                        <a:pt x="23" y="4"/>
                        <a:pt x="23" y="4"/>
                      </a:cubicBezTo>
                      <a:cubicBezTo>
                        <a:pt x="23" y="4"/>
                        <a:pt x="13"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8" name="Rectangle 170"/>
                <p:cNvSpPr>
                  <a:spLocks noChangeAspect="1" noChangeArrowheads="1"/>
                </p:cNvSpPr>
                <p:nvPr/>
              </p:nvSpPr>
              <p:spPr bwMode="auto">
                <a:xfrm>
                  <a:off x="2402" y="2735"/>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9" name="Freeform 171"/>
                <p:cNvSpPr>
                  <a:spLocks noChangeAspect="1"/>
                </p:cNvSpPr>
                <p:nvPr/>
              </p:nvSpPr>
              <p:spPr bwMode="auto">
                <a:xfrm>
                  <a:off x="2426" y="2854"/>
                  <a:ext cx="94" cy="37"/>
                </a:xfrm>
                <a:custGeom>
                  <a:avLst/>
                  <a:gdLst/>
                  <a:ahLst/>
                  <a:cxnLst>
                    <a:cxn ang="0">
                      <a:pos x="0" y="0"/>
                    </a:cxn>
                    <a:cxn ang="0">
                      <a:pos x="94" y="9"/>
                    </a:cxn>
                    <a:cxn ang="0">
                      <a:pos x="94" y="37"/>
                    </a:cxn>
                    <a:cxn ang="0">
                      <a:pos x="0" y="25"/>
                    </a:cxn>
                    <a:cxn ang="0">
                      <a:pos x="0" y="0"/>
                    </a:cxn>
                  </a:cxnLst>
                  <a:rect l="0" t="0" r="r" b="b"/>
                  <a:pathLst>
                    <a:path w="94" h="37">
                      <a:moveTo>
                        <a:pt x="0" y="0"/>
                      </a:moveTo>
                      <a:lnTo>
                        <a:pt x="94" y="9"/>
                      </a:lnTo>
                      <a:lnTo>
                        <a:pt x="94" y="37"/>
                      </a:lnTo>
                      <a:lnTo>
                        <a:pt x="0" y="25"/>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0" name="Freeform 172"/>
                <p:cNvSpPr>
                  <a:spLocks noChangeAspect="1"/>
                </p:cNvSpPr>
                <p:nvPr/>
              </p:nvSpPr>
              <p:spPr bwMode="auto">
                <a:xfrm>
                  <a:off x="2426" y="2856"/>
                  <a:ext cx="19" cy="23"/>
                </a:xfrm>
                <a:custGeom>
                  <a:avLst/>
                  <a:gdLst/>
                  <a:ahLst/>
                  <a:cxnLst>
                    <a:cxn ang="0">
                      <a:pos x="0" y="21"/>
                    </a:cxn>
                    <a:cxn ang="0">
                      <a:pos x="19" y="23"/>
                    </a:cxn>
                    <a:cxn ang="0">
                      <a:pos x="19" y="2"/>
                    </a:cxn>
                    <a:cxn ang="0">
                      <a:pos x="0" y="0"/>
                    </a:cxn>
                    <a:cxn ang="0">
                      <a:pos x="0" y="21"/>
                    </a:cxn>
                  </a:cxnLst>
                  <a:rect l="0" t="0" r="r" b="b"/>
                  <a:pathLst>
                    <a:path w="19" h="23">
                      <a:moveTo>
                        <a:pt x="0" y="21"/>
                      </a:moveTo>
                      <a:lnTo>
                        <a:pt x="19" y="23"/>
                      </a:lnTo>
                      <a:lnTo>
                        <a:pt x="19"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1" name="Freeform 173"/>
                <p:cNvSpPr>
                  <a:spLocks noChangeAspect="1"/>
                </p:cNvSpPr>
                <p:nvPr/>
              </p:nvSpPr>
              <p:spPr bwMode="auto">
                <a:xfrm>
                  <a:off x="2445" y="2858"/>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2" name="Freeform 174"/>
                <p:cNvSpPr>
                  <a:spLocks noChangeAspect="1"/>
                </p:cNvSpPr>
                <p:nvPr/>
              </p:nvSpPr>
              <p:spPr bwMode="auto">
                <a:xfrm>
                  <a:off x="2426" y="2854"/>
                  <a:ext cx="19" cy="4"/>
                </a:xfrm>
                <a:custGeom>
                  <a:avLst/>
                  <a:gdLst/>
                  <a:ahLst/>
                  <a:cxnLst>
                    <a:cxn ang="0">
                      <a:pos x="0" y="2"/>
                    </a:cxn>
                    <a:cxn ang="0">
                      <a:pos x="0" y="0"/>
                    </a:cxn>
                    <a:cxn ang="0">
                      <a:pos x="19" y="4"/>
                    </a:cxn>
                    <a:cxn ang="0">
                      <a:pos x="19" y="4"/>
                    </a:cxn>
                    <a:cxn ang="0">
                      <a:pos x="0" y="2"/>
                    </a:cxn>
                  </a:cxnLst>
                  <a:rect l="0" t="0" r="r" b="b"/>
                  <a:pathLst>
                    <a:path w="19" h="4">
                      <a:moveTo>
                        <a:pt x="0" y="2"/>
                      </a:moveTo>
                      <a:lnTo>
                        <a:pt x="0" y="0"/>
                      </a:lnTo>
                      <a:lnTo>
                        <a:pt x="19" y="4"/>
                      </a:lnTo>
                      <a:lnTo>
                        <a:pt x="19"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3" name="Freeform 175"/>
                <p:cNvSpPr>
                  <a:spLocks noChangeAspect="1"/>
                </p:cNvSpPr>
                <p:nvPr/>
              </p:nvSpPr>
              <p:spPr bwMode="auto">
                <a:xfrm>
                  <a:off x="2445" y="2858"/>
                  <a:ext cx="54" cy="10"/>
                </a:xfrm>
                <a:custGeom>
                  <a:avLst/>
                  <a:gdLst/>
                  <a:ahLst/>
                  <a:cxnLst>
                    <a:cxn ang="0">
                      <a:pos x="0" y="0"/>
                    </a:cxn>
                    <a:cxn ang="0">
                      <a:pos x="23" y="3"/>
                    </a:cxn>
                    <a:cxn ang="0">
                      <a:pos x="23" y="4"/>
                    </a:cxn>
                    <a:cxn ang="0">
                      <a:pos x="6" y="3"/>
                    </a:cxn>
                    <a:cxn ang="0">
                      <a:pos x="0" y="0"/>
                    </a:cxn>
                  </a:cxnLst>
                  <a:rect l="0" t="0" r="r" b="b"/>
                  <a:pathLst>
                    <a:path w="23" h="4">
                      <a:moveTo>
                        <a:pt x="0" y="0"/>
                      </a:moveTo>
                      <a:cubicBezTo>
                        <a:pt x="0" y="0"/>
                        <a:pt x="6" y="4"/>
                        <a:pt x="23" y="3"/>
                      </a:cubicBezTo>
                      <a:cubicBezTo>
                        <a:pt x="23" y="4"/>
                        <a:pt x="23" y="4"/>
                        <a:pt x="23" y="4"/>
                      </a:cubicBezTo>
                      <a:cubicBezTo>
                        <a:pt x="23" y="4"/>
                        <a:pt x="13" y="4"/>
                        <a:pt x="6"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4" name="Freeform 176"/>
                <p:cNvSpPr>
                  <a:spLocks noChangeAspect="1"/>
                </p:cNvSpPr>
                <p:nvPr/>
              </p:nvSpPr>
              <p:spPr bwMode="auto">
                <a:xfrm>
                  <a:off x="2499" y="2868"/>
                  <a:ext cx="2" cy="7"/>
                </a:xfrm>
                <a:custGeom>
                  <a:avLst/>
                  <a:gdLst/>
                  <a:ahLst/>
                  <a:cxnLst>
                    <a:cxn ang="0">
                      <a:pos x="2" y="4"/>
                    </a:cxn>
                    <a:cxn ang="0">
                      <a:pos x="0" y="7"/>
                    </a:cxn>
                    <a:cxn ang="0">
                      <a:pos x="0" y="0"/>
                    </a:cxn>
                    <a:cxn ang="0">
                      <a:pos x="2" y="0"/>
                    </a:cxn>
                    <a:cxn ang="0">
                      <a:pos x="2" y="4"/>
                    </a:cxn>
                  </a:cxnLst>
                  <a:rect l="0" t="0" r="r" b="b"/>
                  <a:pathLst>
                    <a:path w="2" h="7">
                      <a:moveTo>
                        <a:pt x="2" y="4"/>
                      </a:moveTo>
                      <a:lnTo>
                        <a:pt x="0" y="7"/>
                      </a:lnTo>
                      <a:lnTo>
                        <a:pt x="0" y="0"/>
                      </a:lnTo>
                      <a:lnTo>
                        <a:pt x="2" y="0"/>
                      </a:lnTo>
                      <a:lnTo>
                        <a:pt x="2" y="4"/>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5" name="Freeform 177"/>
                <p:cNvSpPr>
                  <a:spLocks noChangeAspect="1"/>
                </p:cNvSpPr>
                <p:nvPr/>
              </p:nvSpPr>
              <p:spPr bwMode="auto">
                <a:xfrm>
                  <a:off x="2426" y="2823"/>
                  <a:ext cx="94" cy="38"/>
                </a:xfrm>
                <a:custGeom>
                  <a:avLst/>
                  <a:gdLst/>
                  <a:ahLst/>
                  <a:cxnLst>
                    <a:cxn ang="0">
                      <a:pos x="0" y="0"/>
                    </a:cxn>
                    <a:cxn ang="0">
                      <a:pos x="94" y="9"/>
                    </a:cxn>
                    <a:cxn ang="0">
                      <a:pos x="94" y="38"/>
                    </a:cxn>
                    <a:cxn ang="0">
                      <a:pos x="0" y="28"/>
                    </a:cxn>
                    <a:cxn ang="0">
                      <a:pos x="0" y="0"/>
                    </a:cxn>
                  </a:cxnLst>
                  <a:rect l="0" t="0" r="r" b="b"/>
                  <a:pathLst>
                    <a:path w="94" h="38">
                      <a:moveTo>
                        <a:pt x="0" y="0"/>
                      </a:moveTo>
                      <a:lnTo>
                        <a:pt x="94" y="9"/>
                      </a:lnTo>
                      <a:lnTo>
                        <a:pt x="94"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6" name="Freeform 178"/>
                <p:cNvSpPr>
                  <a:spLocks noChangeAspect="1"/>
                </p:cNvSpPr>
                <p:nvPr/>
              </p:nvSpPr>
              <p:spPr bwMode="auto">
                <a:xfrm>
                  <a:off x="2426" y="2825"/>
                  <a:ext cx="19" cy="24"/>
                </a:xfrm>
                <a:custGeom>
                  <a:avLst/>
                  <a:gdLst/>
                  <a:ahLst/>
                  <a:cxnLst>
                    <a:cxn ang="0">
                      <a:pos x="0" y="21"/>
                    </a:cxn>
                    <a:cxn ang="0">
                      <a:pos x="19" y="24"/>
                    </a:cxn>
                    <a:cxn ang="0">
                      <a:pos x="19" y="3"/>
                    </a:cxn>
                    <a:cxn ang="0">
                      <a:pos x="0" y="0"/>
                    </a:cxn>
                    <a:cxn ang="0">
                      <a:pos x="0" y="21"/>
                    </a:cxn>
                  </a:cxnLst>
                  <a:rect l="0" t="0" r="r" b="b"/>
                  <a:pathLst>
                    <a:path w="19" h="24">
                      <a:moveTo>
                        <a:pt x="0" y="21"/>
                      </a:moveTo>
                      <a:lnTo>
                        <a:pt x="19" y="24"/>
                      </a:lnTo>
                      <a:lnTo>
                        <a:pt x="19" y="3"/>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7" name="Freeform 179"/>
                <p:cNvSpPr>
                  <a:spLocks noChangeAspect="1"/>
                </p:cNvSpPr>
                <p:nvPr/>
              </p:nvSpPr>
              <p:spPr bwMode="auto">
                <a:xfrm>
                  <a:off x="2445" y="2828"/>
                  <a:ext cx="54" cy="30"/>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8" name="Freeform 180"/>
                <p:cNvSpPr>
                  <a:spLocks noChangeAspect="1"/>
                </p:cNvSpPr>
                <p:nvPr/>
              </p:nvSpPr>
              <p:spPr bwMode="auto">
                <a:xfrm>
                  <a:off x="2426" y="2823"/>
                  <a:ext cx="19" cy="5"/>
                </a:xfrm>
                <a:custGeom>
                  <a:avLst/>
                  <a:gdLst/>
                  <a:ahLst/>
                  <a:cxnLst>
                    <a:cxn ang="0">
                      <a:pos x="0" y="2"/>
                    </a:cxn>
                    <a:cxn ang="0">
                      <a:pos x="0" y="0"/>
                    </a:cxn>
                    <a:cxn ang="0">
                      <a:pos x="19" y="5"/>
                    </a:cxn>
                    <a:cxn ang="0">
                      <a:pos x="19" y="5"/>
                    </a:cxn>
                    <a:cxn ang="0">
                      <a:pos x="0" y="2"/>
                    </a:cxn>
                  </a:cxnLst>
                  <a:rect l="0" t="0" r="r" b="b"/>
                  <a:pathLst>
                    <a:path w="19" h="5">
                      <a:moveTo>
                        <a:pt x="0" y="2"/>
                      </a:moveTo>
                      <a:lnTo>
                        <a:pt x="0" y="0"/>
                      </a:lnTo>
                      <a:lnTo>
                        <a:pt x="19" y="5"/>
                      </a:lnTo>
                      <a:lnTo>
                        <a:pt x="19"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9" name="Freeform 181"/>
                <p:cNvSpPr>
                  <a:spLocks noChangeAspect="1"/>
                </p:cNvSpPr>
                <p:nvPr/>
              </p:nvSpPr>
              <p:spPr bwMode="auto">
                <a:xfrm>
                  <a:off x="2445" y="2828"/>
                  <a:ext cx="54" cy="9"/>
                </a:xfrm>
                <a:custGeom>
                  <a:avLst/>
                  <a:gdLst/>
                  <a:ahLst/>
                  <a:cxnLst>
                    <a:cxn ang="0">
                      <a:pos x="0" y="0"/>
                    </a:cxn>
                    <a:cxn ang="0">
                      <a:pos x="23" y="3"/>
                    </a:cxn>
                    <a:cxn ang="0">
                      <a:pos x="23" y="4"/>
                    </a:cxn>
                    <a:cxn ang="0">
                      <a:pos x="6" y="3"/>
                    </a:cxn>
                    <a:cxn ang="0">
                      <a:pos x="0" y="0"/>
                    </a:cxn>
                  </a:cxnLst>
                  <a:rect l="0" t="0" r="r" b="b"/>
                  <a:pathLst>
                    <a:path w="23" h="4">
                      <a:moveTo>
                        <a:pt x="0" y="0"/>
                      </a:moveTo>
                      <a:cubicBezTo>
                        <a:pt x="0" y="0"/>
                        <a:pt x="6" y="4"/>
                        <a:pt x="23" y="3"/>
                      </a:cubicBezTo>
                      <a:cubicBezTo>
                        <a:pt x="23" y="4"/>
                        <a:pt x="23" y="4"/>
                        <a:pt x="23" y="4"/>
                      </a:cubicBezTo>
                      <a:cubicBezTo>
                        <a:pt x="23" y="4"/>
                        <a:pt x="13" y="4"/>
                        <a:pt x="6"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0" name="Rectangle 182"/>
                <p:cNvSpPr>
                  <a:spLocks noChangeAspect="1" noChangeArrowheads="1"/>
                </p:cNvSpPr>
                <p:nvPr/>
              </p:nvSpPr>
              <p:spPr bwMode="auto">
                <a:xfrm>
                  <a:off x="2499" y="2837"/>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1" name="Freeform 183"/>
                <p:cNvSpPr>
                  <a:spLocks noChangeAspect="1"/>
                </p:cNvSpPr>
                <p:nvPr/>
              </p:nvSpPr>
              <p:spPr bwMode="auto">
                <a:xfrm>
                  <a:off x="2426" y="2792"/>
                  <a:ext cx="94" cy="38"/>
                </a:xfrm>
                <a:custGeom>
                  <a:avLst/>
                  <a:gdLst/>
                  <a:ahLst/>
                  <a:cxnLst>
                    <a:cxn ang="0">
                      <a:pos x="0" y="0"/>
                    </a:cxn>
                    <a:cxn ang="0">
                      <a:pos x="94" y="10"/>
                    </a:cxn>
                    <a:cxn ang="0">
                      <a:pos x="94" y="38"/>
                    </a:cxn>
                    <a:cxn ang="0">
                      <a:pos x="0" y="28"/>
                    </a:cxn>
                    <a:cxn ang="0">
                      <a:pos x="0" y="0"/>
                    </a:cxn>
                  </a:cxnLst>
                  <a:rect l="0" t="0" r="r" b="b"/>
                  <a:pathLst>
                    <a:path w="94" h="38">
                      <a:moveTo>
                        <a:pt x="0" y="0"/>
                      </a:moveTo>
                      <a:lnTo>
                        <a:pt x="94" y="10"/>
                      </a:lnTo>
                      <a:lnTo>
                        <a:pt x="94"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2" name="Freeform 184"/>
                <p:cNvSpPr>
                  <a:spLocks noChangeAspect="1"/>
                </p:cNvSpPr>
                <p:nvPr/>
              </p:nvSpPr>
              <p:spPr bwMode="auto">
                <a:xfrm>
                  <a:off x="2426" y="2794"/>
                  <a:ext cx="19" cy="24"/>
                </a:xfrm>
                <a:custGeom>
                  <a:avLst/>
                  <a:gdLst/>
                  <a:ahLst/>
                  <a:cxnLst>
                    <a:cxn ang="0">
                      <a:pos x="0" y="22"/>
                    </a:cxn>
                    <a:cxn ang="0">
                      <a:pos x="19" y="24"/>
                    </a:cxn>
                    <a:cxn ang="0">
                      <a:pos x="19" y="5"/>
                    </a:cxn>
                    <a:cxn ang="0">
                      <a:pos x="0" y="0"/>
                    </a:cxn>
                    <a:cxn ang="0">
                      <a:pos x="0" y="22"/>
                    </a:cxn>
                  </a:cxnLst>
                  <a:rect l="0" t="0" r="r" b="b"/>
                  <a:pathLst>
                    <a:path w="19" h="24">
                      <a:moveTo>
                        <a:pt x="0" y="22"/>
                      </a:moveTo>
                      <a:lnTo>
                        <a:pt x="19" y="24"/>
                      </a:lnTo>
                      <a:lnTo>
                        <a:pt x="19" y="5"/>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3" name="Freeform 185"/>
                <p:cNvSpPr>
                  <a:spLocks noChangeAspect="1"/>
                </p:cNvSpPr>
                <p:nvPr/>
              </p:nvSpPr>
              <p:spPr bwMode="auto">
                <a:xfrm>
                  <a:off x="2445" y="2799"/>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4" name="Freeform 186"/>
                <p:cNvSpPr>
                  <a:spLocks noChangeAspect="1"/>
                </p:cNvSpPr>
                <p:nvPr/>
              </p:nvSpPr>
              <p:spPr bwMode="auto">
                <a:xfrm>
                  <a:off x="2426" y="2794"/>
                  <a:ext cx="19" cy="5"/>
                </a:xfrm>
                <a:custGeom>
                  <a:avLst/>
                  <a:gdLst/>
                  <a:ahLst/>
                  <a:cxnLst>
                    <a:cxn ang="0">
                      <a:pos x="0" y="0"/>
                    </a:cxn>
                    <a:cxn ang="0">
                      <a:pos x="0" y="0"/>
                    </a:cxn>
                    <a:cxn ang="0">
                      <a:pos x="19" y="3"/>
                    </a:cxn>
                    <a:cxn ang="0">
                      <a:pos x="19" y="5"/>
                    </a:cxn>
                    <a:cxn ang="0">
                      <a:pos x="0" y="0"/>
                    </a:cxn>
                  </a:cxnLst>
                  <a:rect l="0" t="0" r="r" b="b"/>
                  <a:pathLst>
                    <a:path w="19" h="5">
                      <a:moveTo>
                        <a:pt x="0" y="0"/>
                      </a:moveTo>
                      <a:lnTo>
                        <a:pt x="0" y="0"/>
                      </a:lnTo>
                      <a:lnTo>
                        <a:pt x="19" y="3"/>
                      </a:lnTo>
                      <a:lnTo>
                        <a:pt x="19" y="5"/>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5" name="Freeform 187"/>
                <p:cNvSpPr>
                  <a:spLocks noChangeAspect="1"/>
                </p:cNvSpPr>
                <p:nvPr/>
              </p:nvSpPr>
              <p:spPr bwMode="auto">
                <a:xfrm>
                  <a:off x="2445" y="2797"/>
                  <a:ext cx="54"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6" name="Rectangle 188"/>
                <p:cNvSpPr>
                  <a:spLocks noChangeAspect="1" noChangeArrowheads="1"/>
                </p:cNvSpPr>
                <p:nvPr/>
              </p:nvSpPr>
              <p:spPr bwMode="auto">
                <a:xfrm>
                  <a:off x="2499" y="280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7" name="Freeform 189"/>
                <p:cNvSpPr>
                  <a:spLocks noChangeAspect="1"/>
                </p:cNvSpPr>
                <p:nvPr/>
              </p:nvSpPr>
              <p:spPr bwMode="auto">
                <a:xfrm>
                  <a:off x="2426" y="2761"/>
                  <a:ext cx="94" cy="41"/>
                </a:xfrm>
                <a:custGeom>
                  <a:avLst/>
                  <a:gdLst/>
                  <a:ahLst/>
                  <a:cxnLst>
                    <a:cxn ang="0">
                      <a:pos x="0" y="0"/>
                    </a:cxn>
                    <a:cxn ang="0">
                      <a:pos x="94" y="12"/>
                    </a:cxn>
                    <a:cxn ang="0">
                      <a:pos x="94" y="41"/>
                    </a:cxn>
                    <a:cxn ang="0">
                      <a:pos x="0" y="29"/>
                    </a:cxn>
                    <a:cxn ang="0">
                      <a:pos x="0" y="0"/>
                    </a:cxn>
                  </a:cxnLst>
                  <a:rect l="0" t="0" r="r" b="b"/>
                  <a:pathLst>
                    <a:path w="94" h="41">
                      <a:moveTo>
                        <a:pt x="0" y="0"/>
                      </a:moveTo>
                      <a:lnTo>
                        <a:pt x="94" y="12"/>
                      </a:lnTo>
                      <a:lnTo>
                        <a:pt x="94"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8" name="Freeform 190"/>
                <p:cNvSpPr>
                  <a:spLocks noChangeAspect="1"/>
                </p:cNvSpPr>
                <p:nvPr/>
              </p:nvSpPr>
              <p:spPr bwMode="auto">
                <a:xfrm>
                  <a:off x="2426" y="2766"/>
                  <a:ext cx="19" cy="21"/>
                </a:xfrm>
                <a:custGeom>
                  <a:avLst/>
                  <a:gdLst/>
                  <a:ahLst/>
                  <a:cxnLst>
                    <a:cxn ang="0">
                      <a:pos x="0" y="21"/>
                    </a:cxn>
                    <a:cxn ang="0">
                      <a:pos x="19" y="21"/>
                    </a:cxn>
                    <a:cxn ang="0">
                      <a:pos x="19" y="2"/>
                    </a:cxn>
                    <a:cxn ang="0">
                      <a:pos x="0" y="0"/>
                    </a:cxn>
                    <a:cxn ang="0">
                      <a:pos x="0" y="21"/>
                    </a:cxn>
                  </a:cxnLst>
                  <a:rect l="0" t="0" r="r" b="b"/>
                  <a:pathLst>
                    <a:path w="19" h="21">
                      <a:moveTo>
                        <a:pt x="0" y="21"/>
                      </a:moveTo>
                      <a:lnTo>
                        <a:pt x="19" y="21"/>
                      </a:lnTo>
                      <a:lnTo>
                        <a:pt x="19"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9" name="Freeform 191"/>
                <p:cNvSpPr>
                  <a:spLocks noChangeAspect="1"/>
                </p:cNvSpPr>
                <p:nvPr/>
              </p:nvSpPr>
              <p:spPr bwMode="auto">
                <a:xfrm>
                  <a:off x="2445" y="2768"/>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0" name="Freeform 192"/>
                <p:cNvSpPr>
                  <a:spLocks noChangeAspect="1"/>
                </p:cNvSpPr>
                <p:nvPr/>
              </p:nvSpPr>
              <p:spPr bwMode="auto">
                <a:xfrm>
                  <a:off x="2426" y="2764"/>
                  <a:ext cx="19" cy="4"/>
                </a:xfrm>
                <a:custGeom>
                  <a:avLst/>
                  <a:gdLst/>
                  <a:ahLst/>
                  <a:cxnLst>
                    <a:cxn ang="0">
                      <a:pos x="0" y="2"/>
                    </a:cxn>
                    <a:cxn ang="0">
                      <a:pos x="0" y="0"/>
                    </a:cxn>
                    <a:cxn ang="0">
                      <a:pos x="19" y="2"/>
                    </a:cxn>
                    <a:cxn ang="0">
                      <a:pos x="19" y="4"/>
                    </a:cxn>
                    <a:cxn ang="0">
                      <a:pos x="0" y="2"/>
                    </a:cxn>
                  </a:cxnLst>
                  <a:rect l="0" t="0" r="r" b="b"/>
                  <a:pathLst>
                    <a:path w="19" h="4">
                      <a:moveTo>
                        <a:pt x="0" y="2"/>
                      </a:moveTo>
                      <a:lnTo>
                        <a:pt x="0" y="0"/>
                      </a:lnTo>
                      <a:lnTo>
                        <a:pt x="19" y="2"/>
                      </a:lnTo>
                      <a:lnTo>
                        <a:pt x="19"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1" name="Freeform 193"/>
                <p:cNvSpPr>
                  <a:spLocks noChangeAspect="1"/>
                </p:cNvSpPr>
                <p:nvPr/>
              </p:nvSpPr>
              <p:spPr bwMode="auto">
                <a:xfrm>
                  <a:off x="2445" y="2766"/>
                  <a:ext cx="54"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2" name="Rectangle 194"/>
                <p:cNvSpPr>
                  <a:spLocks noChangeAspect="1" noChangeArrowheads="1"/>
                </p:cNvSpPr>
                <p:nvPr/>
              </p:nvSpPr>
              <p:spPr bwMode="auto">
                <a:xfrm>
                  <a:off x="2499" y="277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3" name="Freeform 195"/>
                <p:cNvSpPr>
                  <a:spLocks noChangeAspect="1"/>
                </p:cNvSpPr>
                <p:nvPr/>
              </p:nvSpPr>
              <p:spPr bwMode="auto">
                <a:xfrm>
                  <a:off x="2426" y="2731"/>
                  <a:ext cx="94" cy="40"/>
                </a:xfrm>
                <a:custGeom>
                  <a:avLst/>
                  <a:gdLst/>
                  <a:ahLst/>
                  <a:cxnLst>
                    <a:cxn ang="0">
                      <a:pos x="0" y="0"/>
                    </a:cxn>
                    <a:cxn ang="0">
                      <a:pos x="94" y="11"/>
                    </a:cxn>
                    <a:cxn ang="0">
                      <a:pos x="94" y="40"/>
                    </a:cxn>
                    <a:cxn ang="0">
                      <a:pos x="0" y="28"/>
                    </a:cxn>
                    <a:cxn ang="0">
                      <a:pos x="0" y="0"/>
                    </a:cxn>
                  </a:cxnLst>
                  <a:rect l="0" t="0" r="r" b="b"/>
                  <a:pathLst>
                    <a:path w="94" h="40">
                      <a:moveTo>
                        <a:pt x="0" y="0"/>
                      </a:moveTo>
                      <a:lnTo>
                        <a:pt x="94" y="11"/>
                      </a:lnTo>
                      <a:lnTo>
                        <a:pt x="94"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4" name="Freeform 196"/>
                <p:cNvSpPr>
                  <a:spLocks noChangeAspect="1"/>
                </p:cNvSpPr>
                <p:nvPr/>
              </p:nvSpPr>
              <p:spPr bwMode="auto">
                <a:xfrm>
                  <a:off x="2426" y="2735"/>
                  <a:ext cx="19" cy="24"/>
                </a:xfrm>
                <a:custGeom>
                  <a:avLst/>
                  <a:gdLst/>
                  <a:ahLst/>
                  <a:cxnLst>
                    <a:cxn ang="0">
                      <a:pos x="0" y="22"/>
                    </a:cxn>
                    <a:cxn ang="0">
                      <a:pos x="19" y="24"/>
                    </a:cxn>
                    <a:cxn ang="0">
                      <a:pos x="16" y="3"/>
                    </a:cxn>
                    <a:cxn ang="0">
                      <a:pos x="0" y="0"/>
                    </a:cxn>
                    <a:cxn ang="0">
                      <a:pos x="0" y="22"/>
                    </a:cxn>
                  </a:cxnLst>
                  <a:rect l="0" t="0" r="r" b="b"/>
                  <a:pathLst>
                    <a:path w="19" h="24">
                      <a:moveTo>
                        <a:pt x="0" y="22"/>
                      </a:moveTo>
                      <a:lnTo>
                        <a:pt x="19" y="24"/>
                      </a:lnTo>
                      <a:lnTo>
                        <a:pt x="16"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5" name="Freeform 197"/>
                <p:cNvSpPr>
                  <a:spLocks noChangeAspect="1"/>
                </p:cNvSpPr>
                <p:nvPr/>
              </p:nvSpPr>
              <p:spPr bwMode="auto">
                <a:xfrm>
                  <a:off x="2442" y="2738"/>
                  <a:ext cx="57" cy="30"/>
                </a:xfrm>
                <a:custGeom>
                  <a:avLst/>
                  <a:gdLst/>
                  <a:ahLst/>
                  <a:cxnLst>
                    <a:cxn ang="0">
                      <a:pos x="1" y="9"/>
                    </a:cxn>
                    <a:cxn ang="0">
                      <a:pos x="24" y="7"/>
                    </a:cxn>
                    <a:cxn ang="0">
                      <a:pos x="24" y="4"/>
                    </a:cxn>
                    <a:cxn ang="0">
                      <a:pos x="0" y="0"/>
                    </a:cxn>
                    <a:cxn ang="0">
                      <a:pos x="1" y="9"/>
                    </a:cxn>
                  </a:cxnLst>
                  <a:rect l="0" t="0" r="r" b="b"/>
                  <a:pathLst>
                    <a:path w="24" h="13">
                      <a:moveTo>
                        <a:pt x="1" y="9"/>
                      </a:moveTo>
                      <a:cubicBezTo>
                        <a:pt x="1" y="9"/>
                        <a:pt x="11" y="13"/>
                        <a:pt x="24" y="7"/>
                      </a:cubicBezTo>
                      <a:cubicBezTo>
                        <a:pt x="24" y="4"/>
                        <a:pt x="24" y="4"/>
                        <a:pt x="24" y="4"/>
                      </a:cubicBezTo>
                      <a:cubicBezTo>
                        <a:pt x="24" y="4"/>
                        <a:pt x="6" y="5"/>
                        <a:pt x="0" y="0"/>
                      </a:cubicBezTo>
                      <a:cubicBezTo>
                        <a:pt x="1" y="6"/>
                        <a:pt x="1" y="9"/>
                        <a:pt x="1"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6" name="Freeform 198"/>
                <p:cNvSpPr>
                  <a:spLocks noChangeAspect="1"/>
                </p:cNvSpPr>
                <p:nvPr/>
              </p:nvSpPr>
              <p:spPr bwMode="auto">
                <a:xfrm>
                  <a:off x="2426" y="2733"/>
                  <a:ext cx="19" cy="5"/>
                </a:xfrm>
                <a:custGeom>
                  <a:avLst/>
                  <a:gdLst/>
                  <a:ahLst/>
                  <a:cxnLst>
                    <a:cxn ang="0">
                      <a:pos x="0" y="2"/>
                    </a:cxn>
                    <a:cxn ang="0">
                      <a:pos x="0" y="0"/>
                    </a:cxn>
                    <a:cxn ang="0">
                      <a:pos x="19" y="5"/>
                    </a:cxn>
                    <a:cxn ang="0">
                      <a:pos x="16" y="5"/>
                    </a:cxn>
                    <a:cxn ang="0">
                      <a:pos x="0" y="2"/>
                    </a:cxn>
                  </a:cxnLst>
                  <a:rect l="0" t="0" r="r" b="b"/>
                  <a:pathLst>
                    <a:path w="19" h="5">
                      <a:moveTo>
                        <a:pt x="0" y="2"/>
                      </a:moveTo>
                      <a:lnTo>
                        <a:pt x="0" y="0"/>
                      </a:lnTo>
                      <a:lnTo>
                        <a:pt x="19" y="5"/>
                      </a:lnTo>
                      <a:lnTo>
                        <a:pt x="16"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7" name="Freeform 199"/>
                <p:cNvSpPr>
                  <a:spLocks noChangeAspect="1"/>
                </p:cNvSpPr>
                <p:nvPr/>
              </p:nvSpPr>
              <p:spPr bwMode="auto">
                <a:xfrm>
                  <a:off x="2442" y="2738"/>
                  <a:ext cx="57" cy="9"/>
                </a:xfrm>
                <a:custGeom>
                  <a:avLst/>
                  <a:gdLst/>
                  <a:ahLst/>
                  <a:cxnLst>
                    <a:cxn ang="0">
                      <a:pos x="1" y="0"/>
                    </a:cxn>
                    <a:cxn ang="0">
                      <a:pos x="24" y="3"/>
                    </a:cxn>
                    <a:cxn ang="0">
                      <a:pos x="24" y="4"/>
                    </a:cxn>
                    <a:cxn ang="0">
                      <a:pos x="7" y="3"/>
                    </a:cxn>
                    <a:cxn ang="0">
                      <a:pos x="0" y="0"/>
                    </a:cxn>
                    <a:cxn ang="0">
                      <a:pos x="1" y="0"/>
                    </a:cxn>
                  </a:cxnLst>
                  <a:rect l="0" t="0" r="r" b="b"/>
                  <a:pathLst>
                    <a:path w="24" h="4">
                      <a:moveTo>
                        <a:pt x="1" y="0"/>
                      </a:moveTo>
                      <a:cubicBezTo>
                        <a:pt x="1" y="0"/>
                        <a:pt x="7" y="4"/>
                        <a:pt x="24" y="3"/>
                      </a:cubicBezTo>
                      <a:cubicBezTo>
                        <a:pt x="24" y="4"/>
                        <a:pt x="24" y="4"/>
                        <a:pt x="24" y="4"/>
                      </a:cubicBezTo>
                      <a:cubicBezTo>
                        <a:pt x="24" y="4"/>
                        <a:pt x="14" y="4"/>
                        <a:pt x="7" y="3"/>
                      </a:cubicBezTo>
                      <a:cubicBezTo>
                        <a:pt x="1" y="1"/>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8" name="Freeform 200"/>
                <p:cNvSpPr>
                  <a:spLocks noChangeAspect="1"/>
                </p:cNvSpPr>
                <p:nvPr/>
              </p:nvSpPr>
              <p:spPr bwMode="auto">
                <a:xfrm>
                  <a:off x="2499" y="2747"/>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1" name="Group 74"/>
              <p:cNvGrpSpPr>
                <a:grpSpLocks noChangeAspect="1"/>
              </p:cNvGrpSpPr>
              <p:nvPr/>
            </p:nvGrpSpPr>
            <p:grpSpPr bwMode="auto">
              <a:xfrm>
                <a:off x="5209125" y="5454527"/>
                <a:ext cx="1080393" cy="494753"/>
                <a:chOff x="2208" y="2634"/>
                <a:chExt cx="608" cy="276"/>
              </a:xfrm>
            </p:grpSpPr>
            <p:sp>
              <p:nvSpPr>
                <p:cNvPr id="147" name="Freeform 75"/>
                <p:cNvSpPr>
                  <a:spLocks noChangeAspect="1"/>
                </p:cNvSpPr>
                <p:nvPr/>
              </p:nvSpPr>
              <p:spPr bwMode="auto">
                <a:xfrm>
                  <a:off x="2634" y="2669"/>
                  <a:ext cx="182" cy="234"/>
                </a:xfrm>
                <a:custGeom>
                  <a:avLst/>
                  <a:gdLst/>
                  <a:ahLst/>
                  <a:cxnLst>
                    <a:cxn ang="0">
                      <a:pos x="77" y="0"/>
                    </a:cxn>
                    <a:cxn ang="0">
                      <a:pos x="77" y="47"/>
                    </a:cxn>
                    <a:cxn ang="0">
                      <a:pos x="76" y="52"/>
                    </a:cxn>
                    <a:cxn ang="0">
                      <a:pos x="72" y="55"/>
                    </a:cxn>
                    <a:cxn ang="0">
                      <a:pos x="0" y="99"/>
                    </a:cxn>
                    <a:cxn ang="0">
                      <a:pos x="0" y="35"/>
                    </a:cxn>
                    <a:cxn ang="0">
                      <a:pos x="77" y="0"/>
                    </a:cxn>
                  </a:cxnLst>
                  <a:rect l="0" t="0" r="r" b="b"/>
                  <a:pathLst>
                    <a:path w="77" h="99">
                      <a:moveTo>
                        <a:pt x="77" y="0"/>
                      </a:moveTo>
                      <a:cubicBezTo>
                        <a:pt x="77" y="47"/>
                        <a:pt x="77" y="47"/>
                        <a:pt x="77" y="47"/>
                      </a:cubicBezTo>
                      <a:cubicBezTo>
                        <a:pt x="77" y="47"/>
                        <a:pt x="77" y="51"/>
                        <a:pt x="76" y="52"/>
                      </a:cubicBezTo>
                      <a:cubicBezTo>
                        <a:pt x="75" y="53"/>
                        <a:pt x="72" y="55"/>
                        <a:pt x="72" y="55"/>
                      </a:cubicBezTo>
                      <a:cubicBezTo>
                        <a:pt x="0" y="99"/>
                        <a:pt x="0" y="99"/>
                        <a:pt x="0" y="99"/>
                      </a:cubicBezTo>
                      <a:cubicBezTo>
                        <a:pt x="0" y="35"/>
                        <a:pt x="0" y="35"/>
                        <a:pt x="0" y="35"/>
                      </a:cubicBezTo>
                      <a:lnTo>
                        <a:pt x="77" y="0"/>
                      </a:lnTo>
                      <a:close/>
                    </a:path>
                  </a:pathLst>
                </a:custGeom>
                <a:solidFill>
                  <a:srgbClr val="0C3C68"/>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8" name="Freeform 76"/>
                <p:cNvSpPr>
                  <a:spLocks noChangeAspect="1"/>
                </p:cNvSpPr>
                <p:nvPr/>
              </p:nvSpPr>
              <p:spPr bwMode="auto">
                <a:xfrm>
                  <a:off x="2234" y="2634"/>
                  <a:ext cx="579" cy="118"/>
                </a:xfrm>
                <a:custGeom>
                  <a:avLst/>
                  <a:gdLst/>
                  <a:ahLst/>
                  <a:cxnLst>
                    <a:cxn ang="0">
                      <a:pos x="0" y="73"/>
                    </a:cxn>
                    <a:cxn ang="0">
                      <a:pos x="196" y="0"/>
                    </a:cxn>
                    <a:cxn ang="0">
                      <a:pos x="579" y="30"/>
                    </a:cxn>
                    <a:cxn ang="0">
                      <a:pos x="393" y="118"/>
                    </a:cxn>
                    <a:cxn ang="0">
                      <a:pos x="0" y="73"/>
                    </a:cxn>
                  </a:cxnLst>
                  <a:rect l="0" t="0" r="r" b="b"/>
                  <a:pathLst>
                    <a:path w="579" h="118">
                      <a:moveTo>
                        <a:pt x="0" y="73"/>
                      </a:moveTo>
                      <a:lnTo>
                        <a:pt x="196" y="0"/>
                      </a:lnTo>
                      <a:lnTo>
                        <a:pt x="579" y="30"/>
                      </a:lnTo>
                      <a:lnTo>
                        <a:pt x="393" y="118"/>
                      </a:lnTo>
                      <a:lnTo>
                        <a:pt x="0" y="73"/>
                      </a:lnTo>
                      <a:close/>
                    </a:path>
                  </a:pathLst>
                </a:custGeom>
                <a:solidFill>
                  <a:srgbClr val="446487"/>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9" name="Freeform 77"/>
                <p:cNvSpPr>
                  <a:spLocks noChangeAspect="1"/>
                </p:cNvSpPr>
                <p:nvPr/>
              </p:nvSpPr>
              <p:spPr bwMode="auto">
                <a:xfrm>
                  <a:off x="2622" y="2664"/>
                  <a:ext cx="194" cy="95"/>
                </a:xfrm>
                <a:custGeom>
                  <a:avLst/>
                  <a:gdLst/>
                  <a:ahLst/>
                  <a:cxnLst>
                    <a:cxn ang="0">
                      <a:pos x="82" y="2"/>
                    </a:cxn>
                    <a:cxn ang="0">
                      <a:pos x="81" y="0"/>
                    </a:cxn>
                    <a:cxn ang="0">
                      <a:pos x="0" y="37"/>
                    </a:cxn>
                    <a:cxn ang="0">
                      <a:pos x="1" y="40"/>
                    </a:cxn>
                    <a:cxn ang="0">
                      <a:pos x="82" y="2"/>
                    </a:cxn>
                  </a:cxnLst>
                  <a:rect l="0" t="0" r="r" b="b"/>
                  <a:pathLst>
                    <a:path w="82" h="40">
                      <a:moveTo>
                        <a:pt x="82" y="2"/>
                      </a:moveTo>
                      <a:cubicBezTo>
                        <a:pt x="82" y="1"/>
                        <a:pt x="81" y="1"/>
                        <a:pt x="81" y="0"/>
                      </a:cubicBezTo>
                      <a:cubicBezTo>
                        <a:pt x="77" y="0"/>
                        <a:pt x="0" y="37"/>
                        <a:pt x="0" y="37"/>
                      </a:cubicBezTo>
                      <a:cubicBezTo>
                        <a:pt x="1" y="40"/>
                        <a:pt x="1" y="40"/>
                        <a:pt x="1" y="40"/>
                      </a:cubicBezTo>
                      <a:lnTo>
                        <a:pt x="82" y="2"/>
                      </a:lnTo>
                      <a:close/>
                    </a:path>
                  </a:pathLst>
                </a:custGeom>
                <a:solidFill>
                  <a:srgbClr val="5B769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0" name="Freeform 78"/>
                <p:cNvSpPr>
                  <a:spLocks noChangeAspect="1"/>
                </p:cNvSpPr>
                <p:nvPr/>
              </p:nvSpPr>
              <p:spPr bwMode="auto">
                <a:xfrm>
                  <a:off x="2208" y="2700"/>
                  <a:ext cx="449" cy="210"/>
                </a:xfrm>
                <a:custGeom>
                  <a:avLst/>
                  <a:gdLst/>
                  <a:ahLst/>
                  <a:cxnLst>
                    <a:cxn ang="0">
                      <a:pos x="190" y="86"/>
                    </a:cxn>
                    <a:cxn ang="0">
                      <a:pos x="187" y="89"/>
                    </a:cxn>
                    <a:cxn ang="0">
                      <a:pos x="3" y="66"/>
                    </a:cxn>
                    <a:cxn ang="0">
                      <a:pos x="1" y="63"/>
                    </a:cxn>
                    <a:cxn ang="0">
                      <a:pos x="0" y="3"/>
                    </a:cxn>
                    <a:cxn ang="0">
                      <a:pos x="3" y="0"/>
                    </a:cxn>
                    <a:cxn ang="0">
                      <a:pos x="188" y="21"/>
                    </a:cxn>
                    <a:cxn ang="0">
                      <a:pos x="190" y="24"/>
                    </a:cxn>
                    <a:cxn ang="0">
                      <a:pos x="190" y="86"/>
                    </a:cxn>
                  </a:cxnLst>
                  <a:rect l="0" t="0" r="r" b="b"/>
                  <a:pathLst>
                    <a:path w="190" h="89">
                      <a:moveTo>
                        <a:pt x="190" y="86"/>
                      </a:moveTo>
                      <a:cubicBezTo>
                        <a:pt x="190" y="88"/>
                        <a:pt x="188" y="89"/>
                        <a:pt x="187" y="89"/>
                      </a:cubicBezTo>
                      <a:cubicBezTo>
                        <a:pt x="3" y="66"/>
                        <a:pt x="3" y="66"/>
                        <a:pt x="3" y="66"/>
                      </a:cubicBezTo>
                      <a:cubicBezTo>
                        <a:pt x="2" y="66"/>
                        <a:pt x="1" y="65"/>
                        <a:pt x="1" y="63"/>
                      </a:cubicBezTo>
                      <a:cubicBezTo>
                        <a:pt x="0" y="3"/>
                        <a:pt x="0" y="3"/>
                        <a:pt x="0" y="3"/>
                      </a:cubicBezTo>
                      <a:cubicBezTo>
                        <a:pt x="0" y="2"/>
                        <a:pt x="2" y="0"/>
                        <a:pt x="3" y="0"/>
                      </a:cubicBezTo>
                      <a:cubicBezTo>
                        <a:pt x="188" y="21"/>
                        <a:pt x="188" y="21"/>
                        <a:pt x="188" y="21"/>
                      </a:cubicBezTo>
                      <a:cubicBezTo>
                        <a:pt x="189" y="21"/>
                        <a:pt x="190" y="22"/>
                        <a:pt x="190" y="24"/>
                      </a:cubicBezTo>
                      <a:lnTo>
                        <a:pt x="190" y="86"/>
                      </a:lnTo>
                      <a:close/>
                    </a:path>
                  </a:pathLst>
                </a:custGeom>
                <a:solidFill>
                  <a:srgbClr val="6A84A1"/>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1" name="Freeform 79"/>
                <p:cNvSpPr>
                  <a:spLocks noChangeAspect="1"/>
                </p:cNvSpPr>
                <p:nvPr/>
              </p:nvSpPr>
              <p:spPr bwMode="auto">
                <a:xfrm>
                  <a:off x="2208" y="2702"/>
                  <a:ext cx="447" cy="208"/>
                </a:xfrm>
                <a:custGeom>
                  <a:avLst/>
                  <a:gdLst/>
                  <a:ahLst/>
                  <a:cxnLst>
                    <a:cxn ang="0">
                      <a:pos x="189" y="86"/>
                    </a:cxn>
                    <a:cxn ang="0">
                      <a:pos x="186" y="88"/>
                    </a:cxn>
                    <a:cxn ang="0">
                      <a:pos x="2" y="66"/>
                    </a:cxn>
                    <a:cxn ang="0">
                      <a:pos x="0" y="64"/>
                    </a:cxn>
                    <a:cxn ang="0">
                      <a:pos x="0" y="2"/>
                    </a:cxn>
                    <a:cxn ang="0">
                      <a:pos x="2" y="0"/>
                    </a:cxn>
                    <a:cxn ang="0">
                      <a:pos x="186" y="21"/>
                    </a:cxn>
                    <a:cxn ang="0">
                      <a:pos x="189" y="24"/>
                    </a:cxn>
                    <a:cxn ang="0">
                      <a:pos x="189" y="86"/>
                    </a:cxn>
                  </a:cxnLst>
                  <a:rect l="0" t="0" r="r" b="b"/>
                  <a:pathLst>
                    <a:path w="189" h="88">
                      <a:moveTo>
                        <a:pt x="189" y="86"/>
                      </a:moveTo>
                      <a:cubicBezTo>
                        <a:pt x="189" y="87"/>
                        <a:pt x="188" y="88"/>
                        <a:pt x="186" y="88"/>
                      </a:cubicBezTo>
                      <a:cubicBezTo>
                        <a:pt x="2" y="66"/>
                        <a:pt x="2" y="66"/>
                        <a:pt x="2" y="66"/>
                      </a:cubicBezTo>
                      <a:cubicBezTo>
                        <a:pt x="1" y="66"/>
                        <a:pt x="0" y="65"/>
                        <a:pt x="0" y="64"/>
                      </a:cubicBezTo>
                      <a:cubicBezTo>
                        <a:pt x="0" y="2"/>
                        <a:pt x="0" y="2"/>
                        <a:pt x="0" y="2"/>
                      </a:cubicBezTo>
                      <a:cubicBezTo>
                        <a:pt x="0" y="1"/>
                        <a:pt x="1" y="0"/>
                        <a:pt x="2" y="0"/>
                      </a:cubicBezTo>
                      <a:cubicBezTo>
                        <a:pt x="186" y="21"/>
                        <a:pt x="186" y="21"/>
                        <a:pt x="186" y="21"/>
                      </a:cubicBezTo>
                      <a:cubicBezTo>
                        <a:pt x="188" y="22"/>
                        <a:pt x="189" y="23"/>
                        <a:pt x="189" y="24"/>
                      </a:cubicBezTo>
                      <a:lnTo>
                        <a:pt x="189" y="86"/>
                      </a:lnTo>
                      <a:close/>
                    </a:path>
                  </a:pathLst>
                </a:custGeom>
                <a:solidFill>
                  <a:srgbClr val="8AA2B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2" name="Freeform 80"/>
                <p:cNvSpPr>
                  <a:spLocks noChangeAspect="1"/>
                </p:cNvSpPr>
                <p:nvPr/>
              </p:nvSpPr>
              <p:spPr bwMode="auto">
                <a:xfrm>
                  <a:off x="2232" y="2705"/>
                  <a:ext cx="387" cy="200"/>
                </a:xfrm>
                <a:custGeom>
                  <a:avLst/>
                  <a:gdLst/>
                  <a:ahLst/>
                  <a:cxnLst>
                    <a:cxn ang="0">
                      <a:pos x="0" y="156"/>
                    </a:cxn>
                    <a:cxn ang="0">
                      <a:pos x="0" y="0"/>
                    </a:cxn>
                    <a:cxn ang="0">
                      <a:pos x="387" y="45"/>
                    </a:cxn>
                    <a:cxn ang="0">
                      <a:pos x="387" y="200"/>
                    </a:cxn>
                    <a:cxn ang="0">
                      <a:pos x="0" y="156"/>
                    </a:cxn>
                  </a:cxnLst>
                  <a:rect l="0" t="0" r="r" b="b"/>
                  <a:pathLst>
                    <a:path w="387" h="200">
                      <a:moveTo>
                        <a:pt x="0" y="156"/>
                      </a:moveTo>
                      <a:lnTo>
                        <a:pt x="0" y="0"/>
                      </a:lnTo>
                      <a:lnTo>
                        <a:pt x="387" y="45"/>
                      </a:lnTo>
                      <a:lnTo>
                        <a:pt x="387" y="200"/>
                      </a:lnTo>
                      <a:lnTo>
                        <a:pt x="0" y="156"/>
                      </a:lnTo>
                      <a:close/>
                    </a:path>
                  </a:pathLst>
                </a:custGeom>
                <a:solidFill>
                  <a:srgbClr val="0C3C68"/>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3" name="Freeform 81"/>
                <p:cNvSpPr>
                  <a:spLocks noChangeAspect="1"/>
                </p:cNvSpPr>
                <p:nvPr/>
              </p:nvSpPr>
              <p:spPr bwMode="auto">
                <a:xfrm>
                  <a:off x="2523" y="2863"/>
                  <a:ext cx="92" cy="40"/>
                </a:xfrm>
                <a:custGeom>
                  <a:avLst/>
                  <a:gdLst/>
                  <a:ahLst/>
                  <a:cxnLst>
                    <a:cxn ang="0">
                      <a:pos x="0" y="0"/>
                    </a:cxn>
                    <a:cxn ang="0">
                      <a:pos x="92" y="12"/>
                    </a:cxn>
                    <a:cxn ang="0">
                      <a:pos x="92" y="40"/>
                    </a:cxn>
                    <a:cxn ang="0">
                      <a:pos x="0" y="28"/>
                    </a:cxn>
                    <a:cxn ang="0">
                      <a:pos x="0" y="0"/>
                    </a:cxn>
                  </a:cxnLst>
                  <a:rect l="0" t="0" r="r" b="b"/>
                  <a:pathLst>
                    <a:path w="92" h="40">
                      <a:moveTo>
                        <a:pt x="0" y="0"/>
                      </a:moveTo>
                      <a:lnTo>
                        <a:pt x="92" y="12"/>
                      </a:lnTo>
                      <a:lnTo>
                        <a:pt x="92"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4" name="Freeform 82"/>
                <p:cNvSpPr>
                  <a:spLocks noChangeAspect="1"/>
                </p:cNvSpPr>
                <p:nvPr/>
              </p:nvSpPr>
              <p:spPr bwMode="auto">
                <a:xfrm>
                  <a:off x="2523" y="2868"/>
                  <a:ext cx="16" cy="21"/>
                </a:xfrm>
                <a:custGeom>
                  <a:avLst/>
                  <a:gdLst/>
                  <a:ahLst/>
                  <a:cxnLst>
                    <a:cxn ang="0">
                      <a:pos x="0" y="21"/>
                    </a:cxn>
                    <a:cxn ang="0">
                      <a:pos x="16" y="21"/>
                    </a:cxn>
                    <a:cxn ang="0">
                      <a:pos x="16" y="2"/>
                    </a:cxn>
                    <a:cxn ang="0">
                      <a:pos x="0" y="0"/>
                    </a:cxn>
                    <a:cxn ang="0">
                      <a:pos x="0" y="21"/>
                    </a:cxn>
                  </a:cxnLst>
                  <a:rect l="0" t="0" r="r" b="b"/>
                  <a:pathLst>
                    <a:path w="16" h="21">
                      <a:moveTo>
                        <a:pt x="0" y="21"/>
                      </a:moveTo>
                      <a:lnTo>
                        <a:pt x="16" y="21"/>
                      </a:lnTo>
                      <a:lnTo>
                        <a:pt x="16"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5" name="Freeform 83"/>
                <p:cNvSpPr>
                  <a:spLocks noChangeAspect="1"/>
                </p:cNvSpPr>
                <p:nvPr/>
              </p:nvSpPr>
              <p:spPr bwMode="auto">
                <a:xfrm>
                  <a:off x="2539" y="2870"/>
                  <a:ext cx="57" cy="31"/>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6" name="Freeform 84"/>
                <p:cNvSpPr>
                  <a:spLocks noChangeAspect="1"/>
                </p:cNvSpPr>
                <p:nvPr/>
              </p:nvSpPr>
              <p:spPr bwMode="auto">
                <a:xfrm>
                  <a:off x="2523" y="2865"/>
                  <a:ext cx="16" cy="5"/>
                </a:xfrm>
                <a:custGeom>
                  <a:avLst/>
                  <a:gdLst/>
                  <a:ahLst/>
                  <a:cxnLst>
                    <a:cxn ang="0">
                      <a:pos x="0" y="3"/>
                    </a:cxn>
                    <a:cxn ang="0">
                      <a:pos x="0" y="0"/>
                    </a:cxn>
                    <a:cxn ang="0">
                      <a:pos x="16" y="3"/>
                    </a:cxn>
                    <a:cxn ang="0">
                      <a:pos x="16" y="5"/>
                    </a:cxn>
                    <a:cxn ang="0">
                      <a:pos x="0" y="3"/>
                    </a:cxn>
                  </a:cxnLst>
                  <a:rect l="0" t="0" r="r" b="b"/>
                  <a:pathLst>
                    <a:path w="16" h="5">
                      <a:moveTo>
                        <a:pt x="0" y="3"/>
                      </a:moveTo>
                      <a:lnTo>
                        <a:pt x="0" y="0"/>
                      </a:lnTo>
                      <a:lnTo>
                        <a:pt x="16" y="3"/>
                      </a:lnTo>
                      <a:lnTo>
                        <a:pt x="16" y="5"/>
                      </a:lnTo>
                      <a:lnTo>
                        <a:pt x="0" y="3"/>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7" name="Freeform 85"/>
                <p:cNvSpPr>
                  <a:spLocks noChangeAspect="1"/>
                </p:cNvSpPr>
                <p:nvPr/>
              </p:nvSpPr>
              <p:spPr bwMode="auto">
                <a:xfrm>
                  <a:off x="2539" y="2868"/>
                  <a:ext cx="57" cy="11"/>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7" y="5"/>
                        <a:pt x="23" y="4"/>
                      </a:cubicBezTo>
                      <a:cubicBezTo>
                        <a:pt x="24" y="5"/>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8" name="Freeform 86"/>
                <p:cNvSpPr>
                  <a:spLocks noChangeAspect="1"/>
                </p:cNvSpPr>
                <p:nvPr/>
              </p:nvSpPr>
              <p:spPr bwMode="auto">
                <a:xfrm>
                  <a:off x="2596" y="2877"/>
                  <a:ext cx="2" cy="7"/>
                </a:xfrm>
                <a:custGeom>
                  <a:avLst/>
                  <a:gdLst/>
                  <a:ahLst/>
                  <a:cxnLst>
                    <a:cxn ang="0">
                      <a:pos x="2" y="7"/>
                    </a:cxn>
                    <a:cxn ang="0">
                      <a:pos x="0" y="7"/>
                    </a:cxn>
                    <a:cxn ang="0">
                      <a:pos x="0" y="0"/>
                    </a:cxn>
                    <a:cxn ang="0">
                      <a:pos x="2" y="2"/>
                    </a:cxn>
                    <a:cxn ang="0">
                      <a:pos x="2" y="7"/>
                    </a:cxn>
                  </a:cxnLst>
                  <a:rect l="0" t="0" r="r" b="b"/>
                  <a:pathLst>
                    <a:path w="2" h="7">
                      <a:moveTo>
                        <a:pt x="2" y="7"/>
                      </a:moveTo>
                      <a:lnTo>
                        <a:pt x="0" y="7"/>
                      </a:lnTo>
                      <a:lnTo>
                        <a:pt x="0" y="0"/>
                      </a:lnTo>
                      <a:lnTo>
                        <a:pt x="2" y="2"/>
                      </a:lnTo>
                      <a:lnTo>
                        <a:pt x="2" y="7"/>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9" name="Freeform 87"/>
                <p:cNvSpPr>
                  <a:spLocks noChangeAspect="1"/>
                </p:cNvSpPr>
                <p:nvPr/>
              </p:nvSpPr>
              <p:spPr bwMode="auto">
                <a:xfrm>
                  <a:off x="2523" y="2832"/>
                  <a:ext cx="92" cy="40"/>
                </a:xfrm>
                <a:custGeom>
                  <a:avLst/>
                  <a:gdLst/>
                  <a:ahLst/>
                  <a:cxnLst>
                    <a:cxn ang="0">
                      <a:pos x="0" y="0"/>
                    </a:cxn>
                    <a:cxn ang="0">
                      <a:pos x="92" y="12"/>
                    </a:cxn>
                    <a:cxn ang="0">
                      <a:pos x="92" y="40"/>
                    </a:cxn>
                    <a:cxn ang="0">
                      <a:pos x="0" y="29"/>
                    </a:cxn>
                    <a:cxn ang="0">
                      <a:pos x="0" y="0"/>
                    </a:cxn>
                  </a:cxnLst>
                  <a:rect l="0" t="0" r="r" b="b"/>
                  <a:pathLst>
                    <a:path w="92" h="40">
                      <a:moveTo>
                        <a:pt x="0" y="0"/>
                      </a:moveTo>
                      <a:lnTo>
                        <a:pt x="92" y="12"/>
                      </a:lnTo>
                      <a:lnTo>
                        <a:pt x="92" y="40"/>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0" name="Freeform 88"/>
                <p:cNvSpPr>
                  <a:spLocks noChangeAspect="1"/>
                </p:cNvSpPr>
                <p:nvPr/>
              </p:nvSpPr>
              <p:spPr bwMode="auto">
                <a:xfrm>
                  <a:off x="2523" y="2837"/>
                  <a:ext cx="16" cy="24"/>
                </a:xfrm>
                <a:custGeom>
                  <a:avLst/>
                  <a:gdLst/>
                  <a:ahLst/>
                  <a:cxnLst>
                    <a:cxn ang="0">
                      <a:pos x="0" y="21"/>
                    </a:cxn>
                    <a:cxn ang="0">
                      <a:pos x="16" y="24"/>
                    </a:cxn>
                    <a:cxn ang="0">
                      <a:pos x="16" y="2"/>
                    </a:cxn>
                    <a:cxn ang="0">
                      <a:pos x="0" y="0"/>
                    </a:cxn>
                    <a:cxn ang="0">
                      <a:pos x="0" y="21"/>
                    </a:cxn>
                  </a:cxnLst>
                  <a:rect l="0" t="0" r="r" b="b"/>
                  <a:pathLst>
                    <a:path w="16" h="24">
                      <a:moveTo>
                        <a:pt x="0" y="21"/>
                      </a:moveTo>
                      <a:lnTo>
                        <a:pt x="16" y="24"/>
                      </a:lnTo>
                      <a:lnTo>
                        <a:pt x="16"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1" name="Freeform 89"/>
                <p:cNvSpPr>
                  <a:spLocks noChangeAspect="1"/>
                </p:cNvSpPr>
                <p:nvPr/>
              </p:nvSpPr>
              <p:spPr bwMode="auto">
                <a:xfrm>
                  <a:off x="2539" y="2839"/>
                  <a:ext cx="57" cy="31"/>
                </a:xfrm>
                <a:custGeom>
                  <a:avLst/>
                  <a:gdLst/>
                  <a:ahLst/>
                  <a:cxnLst>
                    <a:cxn ang="0">
                      <a:pos x="0" y="9"/>
                    </a:cxn>
                    <a:cxn ang="0">
                      <a:pos x="24" y="7"/>
                    </a:cxn>
                    <a:cxn ang="0">
                      <a:pos x="24" y="3"/>
                    </a:cxn>
                    <a:cxn ang="0">
                      <a:pos x="0" y="0"/>
                    </a:cxn>
                    <a:cxn ang="0">
                      <a:pos x="0" y="9"/>
                    </a:cxn>
                  </a:cxnLst>
                  <a:rect l="0" t="0" r="r" b="b"/>
                  <a:pathLst>
                    <a:path w="24" h="13">
                      <a:moveTo>
                        <a:pt x="0" y="9"/>
                      </a:moveTo>
                      <a:cubicBezTo>
                        <a:pt x="0" y="9"/>
                        <a:pt x="11" y="13"/>
                        <a:pt x="24" y="7"/>
                      </a:cubicBezTo>
                      <a:cubicBezTo>
                        <a:pt x="24" y="3"/>
                        <a:pt x="24" y="3"/>
                        <a:pt x="24" y="3"/>
                      </a:cubicBezTo>
                      <a:cubicBezTo>
                        <a:pt x="24" y="3"/>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2" name="Freeform 90"/>
                <p:cNvSpPr>
                  <a:spLocks noChangeAspect="1"/>
                </p:cNvSpPr>
                <p:nvPr/>
              </p:nvSpPr>
              <p:spPr bwMode="auto">
                <a:xfrm>
                  <a:off x="2523" y="2835"/>
                  <a:ext cx="16" cy="4"/>
                </a:xfrm>
                <a:custGeom>
                  <a:avLst/>
                  <a:gdLst/>
                  <a:ahLst/>
                  <a:cxnLst>
                    <a:cxn ang="0">
                      <a:pos x="0" y="2"/>
                    </a:cxn>
                    <a:cxn ang="0">
                      <a:pos x="0" y="0"/>
                    </a:cxn>
                    <a:cxn ang="0">
                      <a:pos x="16" y="2"/>
                    </a:cxn>
                    <a:cxn ang="0">
                      <a:pos x="16" y="4"/>
                    </a:cxn>
                    <a:cxn ang="0">
                      <a:pos x="0" y="2"/>
                    </a:cxn>
                  </a:cxnLst>
                  <a:rect l="0" t="0" r="r" b="b"/>
                  <a:pathLst>
                    <a:path w="16" h="4">
                      <a:moveTo>
                        <a:pt x="0" y="2"/>
                      </a:moveTo>
                      <a:lnTo>
                        <a:pt x="0" y="0"/>
                      </a:lnTo>
                      <a:lnTo>
                        <a:pt x="16" y="2"/>
                      </a:lnTo>
                      <a:lnTo>
                        <a:pt x="16"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3" name="Freeform 91"/>
                <p:cNvSpPr>
                  <a:spLocks noChangeAspect="1"/>
                </p:cNvSpPr>
                <p:nvPr/>
              </p:nvSpPr>
              <p:spPr bwMode="auto">
                <a:xfrm>
                  <a:off x="2539" y="2837"/>
                  <a:ext cx="57" cy="12"/>
                </a:xfrm>
                <a:custGeom>
                  <a:avLst/>
                  <a:gdLst/>
                  <a:ahLst/>
                  <a:cxnLst>
                    <a:cxn ang="0">
                      <a:pos x="0" y="0"/>
                    </a:cxn>
                    <a:cxn ang="0">
                      <a:pos x="23" y="4"/>
                    </a:cxn>
                    <a:cxn ang="0">
                      <a:pos x="24" y="5"/>
                    </a:cxn>
                    <a:cxn ang="0">
                      <a:pos x="7" y="4"/>
                    </a:cxn>
                    <a:cxn ang="0">
                      <a:pos x="0" y="1"/>
                    </a:cxn>
                    <a:cxn ang="0">
                      <a:pos x="0" y="0"/>
                    </a:cxn>
                  </a:cxnLst>
                  <a:rect l="0" t="0" r="r" b="b"/>
                  <a:pathLst>
                    <a:path w="24" h="5">
                      <a:moveTo>
                        <a:pt x="0" y="0"/>
                      </a:moveTo>
                      <a:cubicBezTo>
                        <a:pt x="0" y="0"/>
                        <a:pt x="7" y="5"/>
                        <a:pt x="23" y="4"/>
                      </a:cubicBezTo>
                      <a:cubicBezTo>
                        <a:pt x="24" y="5"/>
                        <a:pt x="24" y="5"/>
                        <a:pt x="24" y="5"/>
                      </a:cubicBezTo>
                      <a:cubicBezTo>
                        <a:pt x="24" y="5"/>
                        <a:pt x="14" y="5"/>
                        <a:pt x="7"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4" name="Freeform 92"/>
                <p:cNvSpPr>
                  <a:spLocks noChangeAspect="1"/>
                </p:cNvSpPr>
                <p:nvPr/>
              </p:nvSpPr>
              <p:spPr bwMode="auto">
                <a:xfrm>
                  <a:off x="2596" y="2849"/>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5" name="Freeform 93"/>
                <p:cNvSpPr>
                  <a:spLocks noChangeAspect="1"/>
                </p:cNvSpPr>
                <p:nvPr/>
              </p:nvSpPr>
              <p:spPr bwMode="auto">
                <a:xfrm>
                  <a:off x="2523" y="2804"/>
                  <a:ext cx="92" cy="38"/>
                </a:xfrm>
                <a:custGeom>
                  <a:avLst/>
                  <a:gdLst/>
                  <a:ahLst/>
                  <a:cxnLst>
                    <a:cxn ang="0">
                      <a:pos x="0" y="0"/>
                    </a:cxn>
                    <a:cxn ang="0">
                      <a:pos x="92" y="9"/>
                    </a:cxn>
                    <a:cxn ang="0">
                      <a:pos x="92" y="38"/>
                    </a:cxn>
                    <a:cxn ang="0">
                      <a:pos x="0" y="26"/>
                    </a:cxn>
                    <a:cxn ang="0">
                      <a:pos x="0" y="0"/>
                    </a:cxn>
                  </a:cxnLst>
                  <a:rect l="0" t="0" r="r" b="b"/>
                  <a:pathLst>
                    <a:path w="92" h="38">
                      <a:moveTo>
                        <a:pt x="0" y="0"/>
                      </a:moveTo>
                      <a:lnTo>
                        <a:pt x="92" y="9"/>
                      </a:lnTo>
                      <a:lnTo>
                        <a:pt x="92"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6" name="Freeform 94"/>
                <p:cNvSpPr>
                  <a:spLocks noChangeAspect="1"/>
                </p:cNvSpPr>
                <p:nvPr/>
              </p:nvSpPr>
              <p:spPr bwMode="auto">
                <a:xfrm>
                  <a:off x="2523" y="2806"/>
                  <a:ext cx="16" cy="24"/>
                </a:xfrm>
                <a:custGeom>
                  <a:avLst/>
                  <a:gdLst/>
                  <a:ahLst/>
                  <a:cxnLst>
                    <a:cxn ang="0">
                      <a:pos x="0" y="22"/>
                    </a:cxn>
                    <a:cxn ang="0">
                      <a:pos x="16" y="24"/>
                    </a:cxn>
                    <a:cxn ang="0">
                      <a:pos x="16" y="3"/>
                    </a:cxn>
                    <a:cxn ang="0">
                      <a:pos x="0" y="0"/>
                    </a:cxn>
                    <a:cxn ang="0">
                      <a:pos x="0" y="22"/>
                    </a:cxn>
                  </a:cxnLst>
                  <a:rect l="0" t="0" r="r" b="b"/>
                  <a:pathLst>
                    <a:path w="16" h="24">
                      <a:moveTo>
                        <a:pt x="0" y="22"/>
                      </a:moveTo>
                      <a:lnTo>
                        <a:pt x="16" y="24"/>
                      </a:lnTo>
                      <a:lnTo>
                        <a:pt x="16"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7" name="Freeform 95"/>
                <p:cNvSpPr>
                  <a:spLocks noChangeAspect="1"/>
                </p:cNvSpPr>
                <p:nvPr/>
              </p:nvSpPr>
              <p:spPr bwMode="auto">
                <a:xfrm>
                  <a:off x="2539" y="2809"/>
                  <a:ext cx="57" cy="30"/>
                </a:xfrm>
                <a:custGeom>
                  <a:avLst/>
                  <a:gdLst/>
                  <a:ahLst/>
                  <a:cxnLst>
                    <a:cxn ang="0">
                      <a:pos x="0" y="9"/>
                    </a:cxn>
                    <a:cxn ang="0">
                      <a:pos x="24" y="7"/>
                    </a:cxn>
                    <a:cxn ang="0">
                      <a:pos x="24" y="4"/>
                    </a:cxn>
                    <a:cxn ang="0">
                      <a:pos x="0" y="0"/>
                    </a:cxn>
                    <a:cxn ang="0">
                      <a:pos x="0" y="9"/>
                    </a:cxn>
                  </a:cxnLst>
                  <a:rect l="0" t="0" r="r" b="b"/>
                  <a:pathLst>
                    <a:path w="24" h="13">
                      <a:moveTo>
                        <a:pt x="0" y="9"/>
                      </a:moveTo>
                      <a:cubicBezTo>
                        <a:pt x="0" y="9"/>
                        <a:pt x="11" y="13"/>
                        <a:pt x="24" y="7"/>
                      </a:cubicBezTo>
                      <a:cubicBezTo>
                        <a:pt x="24" y="4"/>
                        <a:pt x="24" y="4"/>
                        <a:pt x="24" y="4"/>
                      </a:cubicBezTo>
                      <a:cubicBezTo>
                        <a:pt x="24"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8" name="Freeform 96"/>
                <p:cNvSpPr>
                  <a:spLocks noChangeAspect="1"/>
                </p:cNvSpPr>
                <p:nvPr/>
              </p:nvSpPr>
              <p:spPr bwMode="auto">
                <a:xfrm>
                  <a:off x="2523" y="2804"/>
                  <a:ext cx="16" cy="5"/>
                </a:xfrm>
                <a:custGeom>
                  <a:avLst/>
                  <a:gdLst/>
                  <a:ahLst/>
                  <a:cxnLst>
                    <a:cxn ang="0">
                      <a:pos x="0" y="2"/>
                    </a:cxn>
                    <a:cxn ang="0">
                      <a:pos x="0" y="0"/>
                    </a:cxn>
                    <a:cxn ang="0">
                      <a:pos x="16" y="5"/>
                    </a:cxn>
                    <a:cxn ang="0">
                      <a:pos x="16" y="5"/>
                    </a:cxn>
                    <a:cxn ang="0">
                      <a:pos x="0" y="2"/>
                    </a:cxn>
                  </a:cxnLst>
                  <a:rect l="0" t="0" r="r" b="b"/>
                  <a:pathLst>
                    <a:path w="16" h="5">
                      <a:moveTo>
                        <a:pt x="0" y="2"/>
                      </a:moveTo>
                      <a:lnTo>
                        <a:pt x="0" y="0"/>
                      </a:lnTo>
                      <a:lnTo>
                        <a:pt x="16" y="5"/>
                      </a:lnTo>
                      <a:lnTo>
                        <a:pt x="16"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9" name="Freeform 97"/>
                <p:cNvSpPr>
                  <a:spLocks noChangeAspect="1"/>
                </p:cNvSpPr>
                <p:nvPr/>
              </p:nvSpPr>
              <p:spPr bwMode="auto">
                <a:xfrm>
                  <a:off x="2539" y="2809"/>
                  <a:ext cx="57" cy="9"/>
                </a:xfrm>
                <a:custGeom>
                  <a:avLst/>
                  <a:gdLst/>
                  <a:ahLst/>
                  <a:cxnLst>
                    <a:cxn ang="0">
                      <a:pos x="0" y="0"/>
                    </a:cxn>
                    <a:cxn ang="0">
                      <a:pos x="23" y="3"/>
                    </a:cxn>
                    <a:cxn ang="0">
                      <a:pos x="24" y="4"/>
                    </a:cxn>
                    <a:cxn ang="0">
                      <a:pos x="7" y="3"/>
                    </a:cxn>
                    <a:cxn ang="0">
                      <a:pos x="0" y="0"/>
                    </a:cxn>
                  </a:cxnLst>
                  <a:rect l="0" t="0" r="r" b="b"/>
                  <a:pathLst>
                    <a:path w="24" h="4">
                      <a:moveTo>
                        <a:pt x="0" y="0"/>
                      </a:moveTo>
                      <a:cubicBezTo>
                        <a:pt x="0" y="0"/>
                        <a:pt x="7" y="4"/>
                        <a:pt x="23" y="3"/>
                      </a:cubicBezTo>
                      <a:cubicBezTo>
                        <a:pt x="24" y="4"/>
                        <a:pt x="24" y="4"/>
                        <a:pt x="24" y="4"/>
                      </a:cubicBezTo>
                      <a:cubicBezTo>
                        <a:pt x="24" y="4"/>
                        <a:pt x="14"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0" name="Rectangle 98"/>
                <p:cNvSpPr>
                  <a:spLocks noChangeAspect="1" noChangeArrowheads="1"/>
                </p:cNvSpPr>
                <p:nvPr/>
              </p:nvSpPr>
              <p:spPr bwMode="auto">
                <a:xfrm>
                  <a:off x="2596" y="2818"/>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1" name="Freeform 99"/>
                <p:cNvSpPr>
                  <a:spLocks noChangeAspect="1"/>
                </p:cNvSpPr>
                <p:nvPr/>
              </p:nvSpPr>
              <p:spPr bwMode="auto">
                <a:xfrm>
                  <a:off x="2523" y="2773"/>
                  <a:ext cx="92" cy="38"/>
                </a:xfrm>
                <a:custGeom>
                  <a:avLst/>
                  <a:gdLst/>
                  <a:ahLst/>
                  <a:cxnLst>
                    <a:cxn ang="0">
                      <a:pos x="0" y="0"/>
                    </a:cxn>
                    <a:cxn ang="0">
                      <a:pos x="92" y="10"/>
                    </a:cxn>
                    <a:cxn ang="0">
                      <a:pos x="92" y="38"/>
                    </a:cxn>
                    <a:cxn ang="0">
                      <a:pos x="0" y="29"/>
                    </a:cxn>
                    <a:cxn ang="0">
                      <a:pos x="0" y="0"/>
                    </a:cxn>
                  </a:cxnLst>
                  <a:rect l="0" t="0" r="r" b="b"/>
                  <a:pathLst>
                    <a:path w="92" h="38">
                      <a:moveTo>
                        <a:pt x="0" y="0"/>
                      </a:moveTo>
                      <a:lnTo>
                        <a:pt x="92" y="10"/>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2" name="Freeform 100"/>
                <p:cNvSpPr>
                  <a:spLocks noChangeAspect="1"/>
                </p:cNvSpPr>
                <p:nvPr/>
              </p:nvSpPr>
              <p:spPr bwMode="auto">
                <a:xfrm>
                  <a:off x="2523" y="2776"/>
                  <a:ext cx="16" cy="23"/>
                </a:xfrm>
                <a:custGeom>
                  <a:avLst/>
                  <a:gdLst/>
                  <a:ahLst/>
                  <a:cxnLst>
                    <a:cxn ang="0">
                      <a:pos x="0" y="21"/>
                    </a:cxn>
                    <a:cxn ang="0">
                      <a:pos x="16" y="23"/>
                    </a:cxn>
                    <a:cxn ang="0">
                      <a:pos x="16" y="4"/>
                    </a:cxn>
                    <a:cxn ang="0">
                      <a:pos x="0" y="0"/>
                    </a:cxn>
                    <a:cxn ang="0">
                      <a:pos x="0" y="21"/>
                    </a:cxn>
                  </a:cxnLst>
                  <a:rect l="0" t="0" r="r" b="b"/>
                  <a:pathLst>
                    <a:path w="16" h="23">
                      <a:moveTo>
                        <a:pt x="0" y="21"/>
                      </a:moveTo>
                      <a:lnTo>
                        <a:pt x="16" y="23"/>
                      </a:lnTo>
                      <a:lnTo>
                        <a:pt x="16"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3" name="Freeform 101"/>
                <p:cNvSpPr>
                  <a:spLocks noChangeAspect="1"/>
                </p:cNvSpPr>
                <p:nvPr/>
              </p:nvSpPr>
              <p:spPr bwMode="auto">
                <a:xfrm>
                  <a:off x="2539" y="2780"/>
                  <a:ext cx="57" cy="31"/>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4" name="Freeform 102"/>
                <p:cNvSpPr>
                  <a:spLocks noChangeAspect="1"/>
                </p:cNvSpPr>
                <p:nvPr/>
              </p:nvSpPr>
              <p:spPr bwMode="auto">
                <a:xfrm>
                  <a:off x="2523" y="2776"/>
                  <a:ext cx="16" cy="4"/>
                </a:xfrm>
                <a:custGeom>
                  <a:avLst/>
                  <a:gdLst/>
                  <a:ahLst/>
                  <a:cxnLst>
                    <a:cxn ang="0">
                      <a:pos x="0" y="0"/>
                    </a:cxn>
                    <a:cxn ang="0">
                      <a:pos x="0" y="0"/>
                    </a:cxn>
                    <a:cxn ang="0">
                      <a:pos x="16" y="2"/>
                    </a:cxn>
                    <a:cxn ang="0">
                      <a:pos x="16" y="4"/>
                    </a:cxn>
                    <a:cxn ang="0">
                      <a:pos x="0" y="0"/>
                    </a:cxn>
                  </a:cxnLst>
                  <a:rect l="0" t="0" r="r" b="b"/>
                  <a:pathLst>
                    <a:path w="16" h="4">
                      <a:moveTo>
                        <a:pt x="0" y="0"/>
                      </a:moveTo>
                      <a:lnTo>
                        <a:pt x="0" y="0"/>
                      </a:lnTo>
                      <a:lnTo>
                        <a:pt x="16" y="2"/>
                      </a:lnTo>
                      <a:lnTo>
                        <a:pt x="16"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5" name="Freeform 103"/>
                <p:cNvSpPr>
                  <a:spLocks noChangeAspect="1"/>
                </p:cNvSpPr>
                <p:nvPr/>
              </p:nvSpPr>
              <p:spPr bwMode="auto">
                <a:xfrm>
                  <a:off x="2539" y="2778"/>
                  <a:ext cx="57" cy="12"/>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6" y="5"/>
                        <a:pt x="23" y="4"/>
                      </a:cubicBezTo>
                      <a:cubicBezTo>
                        <a:pt x="24" y="4"/>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6" name="Rectangle 104"/>
                <p:cNvSpPr>
                  <a:spLocks noChangeAspect="1" noChangeArrowheads="1"/>
                </p:cNvSpPr>
                <p:nvPr/>
              </p:nvSpPr>
              <p:spPr bwMode="auto">
                <a:xfrm>
                  <a:off x="2596" y="2787"/>
                  <a:ext cx="1"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7" name="Freeform 105"/>
                <p:cNvSpPr>
                  <a:spLocks noChangeAspect="1"/>
                </p:cNvSpPr>
                <p:nvPr/>
              </p:nvSpPr>
              <p:spPr bwMode="auto">
                <a:xfrm>
                  <a:off x="2523" y="2742"/>
                  <a:ext cx="92" cy="41"/>
                </a:xfrm>
                <a:custGeom>
                  <a:avLst/>
                  <a:gdLst/>
                  <a:ahLst/>
                  <a:cxnLst>
                    <a:cxn ang="0">
                      <a:pos x="0" y="0"/>
                    </a:cxn>
                    <a:cxn ang="0">
                      <a:pos x="92" y="12"/>
                    </a:cxn>
                    <a:cxn ang="0">
                      <a:pos x="92" y="41"/>
                    </a:cxn>
                    <a:cxn ang="0">
                      <a:pos x="0" y="29"/>
                    </a:cxn>
                    <a:cxn ang="0">
                      <a:pos x="0" y="0"/>
                    </a:cxn>
                  </a:cxnLst>
                  <a:rect l="0" t="0" r="r" b="b"/>
                  <a:pathLst>
                    <a:path w="92" h="41">
                      <a:moveTo>
                        <a:pt x="0" y="0"/>
                      </a:moveTo>
                      <a:lnTo>
                        <a:pt x="92" y="12"/>
                      </a:lnTo>
                      <a:lnTo>
                        <a:pt x="92"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8" name="Freeform 106"/>
                <p:cNvSpPr>
                  <a:spLocks noChangeAspect="1"/>
                </p:cNvSpPr>
                <p:nvPr/>
              </p:nvSpPr>
              <p:spPr bwMode="auto">
                <a:xfrm>
                  <a:off x="2523" y="2745"/>
                  <a:ext cx="16" cy="23"/>
                </a:xfrm>
                <a:custGeom>
                  <a:avLst/>
                  <a:gdLst/>
                  <a:ahLst/>
                  <a:cxnLst>
                    <a:cxn ang="0">
                      <a:pos x="0" y="23"/>
                    </a:cxn>
                    <a:cxn ang="0">
                      <a:pos x="16" y="23"/>
                    </a:cxn>
                    <a:cxn ang="0">
                      <a:pos x="16" y="5"/>
                    </a:cxn>
                    <a:cxn ang="0">
                      <a:pos x="0" y="0"/>
                    </a:cxn>
                    <a:cxn ang="0">
                      <a:pos x="0" y="23"/>
                    </a:cxn>
                  </a:cxnLst>
                  <a:rect l="0" t="0" r="r" b="b"/>
                  <a:pathLst>
                    <a:path w="16" h="23">
                      <a:moveTo>
                        <a:pt x="0" y="23"/>
                      </a:moveTo>
                      <a:lnTo>
                        <a:pt x="16" y="23"/>
                      </a:lnTo>
                      <a:lnTo>
                        <a:pt x="16" y="5"/>
                      </a:lnTo>
                      <a:lnTo>
                        <a:pt x="0" y="0"/>
                      </a:lnTo>
                      <a:lnTo>
                        <a:pt x="0" y="23"/>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9" name="Freeform 107"/>
                <p:cNvSpPr>
                  <a:spLocks noChangeAspect="1"/>
                </p:cNvSpPr>
                <p:nvPr/>
              </p:nvSpPr>
              <p:spPr bwMode="auto">
                <a:xfrm>
                  <a:off x="2539" y="2750"/>
                  <a:ext cx="57" cy="30"/>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0" name="Freeform 108"/>
                <p:cNvSpPr>
                  <a:spLocks noChangeAspect="1"/>
                </p:cNvSpPr>
                <p:nvPr/>
              </p:nvSpPr>
              <p:spPr bwMode="auto">
                <a:xfrm>
                  <a:off x="2523" y="2745"/>
                  <a:ext cx="16" cy="5"/>
                </a:xfrm>
                <a:custGeom>
                  <a:avLst/>
                  <a:gdLst/>
                  <a:ahLst/>
                  <a:cxnLst>
                    <a:cxn ang="0">
                      <a:pos x="0" y="0"/>
                    </a:cxn>
                    <a:cxn ang="0">
                      <a:pos x="0" y="0"/>
                    </a:cxn>
                    <a:cxn ang="0">
                      <a:pos x="16" y="2"/>
                    </a:cxn>
                    <a:cxn ang="0">
                      <a:pos x="16" y="5"/>
                    </a:cxn>
                    <a:cxn ang="0">
                      <a:pos x="0" y="0"/>
                    </a:cxn>
                  </a:cxnLst>
                  <a:rect l="0" t="0" r="r" b="b"/>
                  <a:pathLst>
                    <a:path w="16" h="5">
                      <a:moveTo>
                        <a:pt x="0" y="0"/>
                      </a:moveTo>
                      <a:lnTo>
                        <a:pt x="0" y="0"/>
                      </a:lnTo>
                      <a:lnTo>
                        <a:pt x="16" y="2"/>
                      </a:lnTo>
                      <a:lnTo>
                        <a:pt x="16" y="5"/>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1" name="Freeform 109"/>
                <p:cNvSpPr>
                  <a:spLocks noChangeAspect="1"/>
                </p:cNvSpPr>
                <p:nvPr/>
              </p:nvSpPr>
              <p:spPr bwMode="auto">
                <a:xfrm>
                  <a:off x="2539" y="2747"/>
                  <a:ext cx="57" cy="12"/>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6" y="5"/>
                        <a:pt x="23" y="4"/>
                      </a:cubicBezTo>
                      <a:cubicBezTo>
                        <a:pt x="24" y="5"/>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2" name="Rectangle 110"/>
                <p:cNvSpPr>
                  <a:spLocks noChangeAspect="1" noChangeArrowheads="1"/>
                </p:cNvSpPr>
                <p:nvPr/>
              </p:nvSpPr>
              <p:spPr bwMode="auto">
                <a:xfrm>
                  <a:off x="2596" y="2757"/>
                  <a:ext cx="1"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3" name="Freeform 111"/>
                <p:cNvSpPr>
                  <a:spLocks noChangeAspect="1"/>
                </p:cNvSpPr>
                <p:nvPr/>
              </p:nvSpPr>
              <p:spPr bwMode="auto">
                <a:xfrm>
                  <a:off x="2234" y="2830"/>
                  <a:ext cx="95" cy="38"/>
                </a:xfrm>
                <a:custGeom>
                  <a:avLst/>
                  <a:gdLst/>
                  <a:ahLst/>
                  <a:cxnLst>
                    <a:cxn ang="0">
                      <a:pos x="0" y="0"/>
                    </a:cxn>
                    <a:cxn ang="0">
                      <a:pos x="95" y="9"/>
                    </a:cxn>
                    <a:cxn ang="0">
                      <a:pos x="95" y="38"/>
                    </a:cxn>
                    <a:cxn ang="0">
                      <a:pos x="0" y="28"/>
                    </a:cxn>
                    <a:cxn ang="0">
                      <a:pos x="0" y="0"/>
                    </a:cxn>
                  </a:cxnLst>
                  <a:rect l="0" t="0" r="r" b="b"/>
                  <a:pathLst>
                    <a:path w="95" h="38">
                      <a:moveTo>
                        <a:pt x="0" y="0"/>
                      </a:moveTo>
                      <a:lnTo>
                        <a:pt x="95" y="9"/>
                      </a:lnTo>
                      <a:lnTo>
                        <a:pt x="95"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4" name="Freeform 112"/>
                <p:cNvSpPr>
                  <a:spLocks noChangeAspect="1"/>
                </p:cNvSpPr>
                <p:nvPr/>
              </p:nvSpPr>
              <p:spPr bwMode="auto">
                <a:xfrm>
                  <a:off x="2234" y="2832"/>
                  <a:ext cx="19" cy="24"/>
                </a:xfrm>
                <a:custGeom>
                  <a:avLst/>
                  <a:gdLst/>
                  <a:ahLst/>
                  <a:cxnLst>
                    <a:cxn ang="0">
                      <a:pos x="0" y="22"/>
                    </a:cxn>
                    <a:cxn ang="0">
                      <a:pos x="19" y="24"/>
                    </a:cxn>
                    <a:cxn ang="0">
                      <a:pos x="19" y="3"/>
                    </a:cxn>
                    <a:cxn ang="0">
                      <a:pos x="0" y="0"/>
                    </a:cxn>
                    <a:cxn ang="0">
                      <a:pos x="0" y="22"/>
                    </a:cxn>
                  </a:cxnLst>
                  <a:rect l="0" t="0" r="r" b="b"/>
                  <a:pathLst>
                    <a:path w="19" h="24">
                      <a:moveTo>
                        <a:pt x="0" y="22"/>
                      </a:moveTo>
                      <a:lnTo>
                        <a:pt x="19" y="24"/>
                      </a:lnTo>
                      <a:lnTo>
                        <a:pt x="19"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5" name="Freeform 113"/>
                <p:cNvSpPr>
                  <a:spLocks noChangeAspect="1"/>
                </p:cNvSpPr>
                <p:nvPr/>
              </p:nvSpPr>
              <p:spPr bwMode="auto">
                <a:xfrm>
                  <a:off x="2253" y="2835"/>
                  <a:ext cx="55" cy="33"/>
                </a:xfrm>
                <a:custGeom>
                  <a:avLst/>
                  <a:gdLst/>
                  <a:ahLst/>
                  <a:cxnLst>
                    <a:cxn ang="0">
                      <a:pos x="0" y="9"/>
                    </a:cxn>
                    <a:cxn ang="0">
                      <a:pos x="23" y="7"/>
                    </a:cxn>
                    <a:cxn ang="0">
                      <a:pos x="23" y="4"/>
                    </a:cxn>
                    <a:cxn ang="0">
                      <a:pos x="0" y="0"/>
                    </a:cxn>
                    <a:cxn ang="0">
                      <a:pos x="0" y="9"/>
                    </a:cxn>
                  </a:cxnLst>
                  <a:rect l="0" t="0" r="r" b="b"/>
                  <a:pathLst>
                    <a:path w="23" h="14">
                      <a:moveTo>
                        <a:pt x="0" y="9"/>
                      </a:moveTo>
                      <a:cubicBezTo>
                        <a:pt x="0" y="9"/>
                        <a:pt x="10" y="14"/>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6" name="Freeform 114"/>
                <p:cNvSpPr>
                  <a:spLocks noChangeAspect="1"/>
                </p:cNvSpPr>
                <p:nvPr/>
              </p:nvSpPr>
              <p:spPr bwMode="auto">
                <a:xfrm>
                  <a:off x="2234" y="2832"/>
                  <a:ext cx="19" cy="3"/>
                </a:xfrm>
                <a:custGeom>
                  <a:avLst/>
                  <a:gdLst/>
                  <a:ahLst/>
                  <a:cxnLst>
                    <a:cxn ang="0">
                      <a:pos x="0" y="0"/>
                    </a:cxn>
                    <a:cxn ang="0">
                      <a:pos x="0" y="0"/>
                    </a:cxn>
                    <a:cxn ang="0">
                      <a:pos x="19" y="3"/>
                    </a:cxn>
                    <a:cxn ang="0">
                      <a:pos x="19" y="3"/>
                    </a:cxn>
                    <a:cxn ang="0">
                      <a:pos x="0" y="0"/>
                    </a:cxn>
                  </a:cxnLst>
                  <a:rect l="0" t="0" r="r" b="b"/>
                  <a:pathLst>
                    <a:path w="19" h="3">
                      <a:moveTo>
                        <a:pt x="0" y="0"/>
                      </a:moveTo>
                      <a:lnTo>
                        <a:pt x="0" y="0"/>
                      </a:lnTo>
                      <a:lnTo>
                        <a:pt x="19" y="3"/>
                      </a:lnTo>
                      <a:lnTo>
                        <a:pt x="19" y="3"/>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7" name="Freeform 115"/>
                <p:cNvSpPr>
                  <a:spLocks noChangeAspect="1"/>
                </p:cNvSpPr>
                <p:nvPr/>
              </p:nvSpPr>
              <p:spPr bwMode="auto">
                <a:xfrm>
                  <a:off x="2253" y="2835"/>
                  <a:ext cx="55" cy="11"/>
                </a:xfrm>
                <a:custGeom>
                  <a:avLst/>
                  <a:gdLst/>
                  <a:ahLst/>
                  <a:cxnLst>
                    <a:cxn ang="0">
                      <a:pos x="0" y="0"/>
                    </a:cxn>
                    <a:cxn ang="0">
                      <a:pos x="23" y="4"/>
                    </a:cxn>
                    <a:cxn ang="0">
                      <a:pos x="23" y="4"/>
                    </a:cxn>
                    <a:cxn ang="0">
                      <a:pos x="6" y="3"/>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8" name="Rectangle 116"/>
                <p:cNvSpPr>
                  <a:spLocks noChangeAspect="1" noChangeArrowheads="1"/>
                </p:cNvSpPr>
                <p:nvPr/>
              </p:nvSpPr>
              <p:spPr bwMode="auto">
                <a:xfrm>
                  <a:off x="2308" y="2844"/>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9" name="Freeform 117"/>
                <p:cNvSpPr>
                  <a:spLocks noChangeAspect="1"/>
                </p:cNvSpPr>
                <p:nvPr/>
              </p:nvSpPr>
              <p:spPr bwMode="auto">
                <a:xfrm>
                  <a:off x="2234" y="2799"/>
                  <a:ext cx="95" cy="38"/>
                </a:xfrm>
                <a:custGeom>
                  <a:avLst/>
                  <a:gdLst/>
                  <a:ahLst/>
                  <a:cxnLst>
                    <a:cxn ang="0">
                      <a:pos x="0" y="0"/>
                    </a:cxn>
                    <a:cxn ang="0">
                      <a:pos x="95" y="12"/>
                    </a:cxn>
                    <a:cxn ang="0">
                      <a:pos x="95" y="38"/>
                    </a:cxn>
                    <a:cxn ang="0">
                      <a:pos x="0" y="29"/>
                    </a:cxn>
                    <a:cxn ang="0">
                      <a:pos x="0" y="0"/>
                    </a:cxn>
                  </a:cxnLst>
                  <a:rect l="0" t="0" r="r" b="b"/>
                  <a:pathLst>
                    <a:path w="95" h="38">
                      <a:moveTo>
                        <a:pt x="0" y="0"/>
                      </a:moveTo>
                      <a:lnTo>
                        <a:pt x="95" y="12"/>
                      </a:lnTo>
                      <a:lnTo>
                        <a:pt x="95"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0" name="Freeform 118"/>
                <p:cNvSpPr>
                  <a:spLocks noChangeAspect="1"/>
                </p:cNvSpPr>
                <p:nvPr/>
              </p:nvSpPr>
              <p:spPr bwMode="auto">
                <a:xfrm>
                  <a:off x="2234" y="2802"/>
                  <a:ext cx="19" cy="23"/>
                </a:xfrm>
                <a:custGeom>
                  <a:avLst/>
                  <a:gdLst/>
                  <a:ahLst/>
                  <a:cxnLst>
                    <a:cxn ang="0">
                      <a:pos x="0" y="21"/>
                    </a:cxn>
                    <a:cxn ang="0">
                      <a:pos x="19" y="23"/>
                    </a:cxn>
                    <a:cxn ang="0">
                      <a:pos x="19" y="4"/>
                    </a:cxn>
                    <a:cxn ang="0">
                      <a:pos x="0" y="0"/>
                    </a:cxn>
                    <a:cxn ang="0">
                      <a:pos x="0" y="21"/>
                    </a:cxn>
                  </a:cxnLst>
                  <a:rect l="0" t="0" r="r" b="b"/>
                  <a:pathLst>
                    <a:path w="19" h="23">
                      <a:moveTo>
                        <a:pt x="0" y="21"/>
                      </a:moveTo>
                      <a:lnTo>
                        <a:pt x="19" y="23"/>
                      </a:lnTo>
                      <a:lnTo>
                        <a:pt x="19"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1" name="Freeform 119"/>
                <p:cNvSpPr>
                  <a:spLocks noChangeAspect="1"/>
                </p:cNvSpPr>
                <p:nvPr/>
              </p:nvSpPr>
              <p:spPr bwMode="auto">
                <a:xfrm>
                  <a:off x="2253" y="2806"/>
                  <a:ext cx="55"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2" name="Freeform 120"/>
                <p:cNvSpPr>
                  <a:spLocks noChangeAspect="1"/>
                </p:cNvSpPr>
                <p:nvPr/>
              </p:nvSpPr>
              <p:spPr bwMode="auto">
                <a:xfrm>
                  <a:off x="2234" y="2802"/>
                  <a:ext cx="19" cy="4"/>
                </a:xfrm>
                <a:custGeom>
                  <a:avLst/>
                  <a:gdLst/>
                  <a:ahLst/>
                  <a:cxnLst>
                    <a:cxn ang="0">
                      <a:pos x="0" y="0"/>
                    </a:cxn>
                    <a:cxn ang="0">
                      <a:pos x="0" y="0"/>
                    </a:cxn>
                    <a:cxn ang="0">
                      <a:pos x="19" y="2"/>
                    </a:cxn>
                    <a:cxn ang="0">
                      <a:pos x="19" y="4"/>
                    </a:cxn>
                    <a:cxn ang="0">
                      <a:pos x="0" y="0"/>
                    </a:cxn>
                  </a:cxnLst>
                  <a:rect l="0" t="0" r="r" b="b"/>
                  <a:pathLst>
                    <a:path w="19" h="4">
                      <a:moveTo>
                        <a:pt x="0" y="0"/>
                      </a:moveTo>
                      <a:lnTo>
                        <a:pt x="0" y="0"/>
                      </a:lnTo>
                      <a:lnTo>
                        <a:pt x="19" y="2"/>
                      </a:lnTo>
                      <a:lnTo>
                        <a:pt x="19"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3" name="Freeform 121"/>
                <p:cNvSpPr>
                  <a:spLocks noChangeAspect="1"/>
                </p:cNvSpPr>
                <p:nvPr/>
              </p:nvSpPr>
              <p:spPr bwMode="auto">
                <a:xfrm>
                  <a:off x="2253" y="2804"/>
                  <a:ext cx="55"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4" name="Rectangle 122"/>
                <p:cNvSpPr>
                  <a:spLocks noChangeAspect="1" noChangeArrowheads="1"/>
                </p:cNvSpPr>
                <p:nvPr/>
              </p:nvSpPr>
              <p:spPr bwMode="auto">
                <a:xfrm>
                  <a:off x="2308" y="2813"/>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5" name="Freeform 123"/>
                <p:cNvSpPr>
                  <a:spLocks noChangeAspect="1"/>
                </p:cNvSpPr>
                <p:nvPr/>
              </p:nvSpPr>
              <p:spPr bwMode="auto">
                <a:xfrm>
                  <a:off x="2234" y="2768"/>
                  <a:ext cx="95" cy="41"/>
                </a:xfrm>
                <a:custGeom>
                  <a:avLst/>
                  <a:gdLst/>
                  <a:ahLst/>
                  <a:cxnLst>
                    <a:cxn ang="0">
                      <a:pos x="0" y="0"/>
                    </a:cxn>
                    <a:cxn ang="0">
                      <a:pos x="95" y="12"/>
                    </a:cxn>
                    <a:cxn ang="0">
                      <a:pos x="95" y="41"/>
                    </a:cxn>
                    <a:cxn ang="0">
                      <a:pos x="0" y="29"/>
                    </a:cxn>
                    <a:cxn ang="0">
                      <a:pos x="0" y="0"/>
                    </a:cxn>
                  </a:cxnLst>
                  <a:rect l="0" t="0" r="r" b="b"/>
                  <a:pathLst>
                    <a:path w="95" h="41">
                      <a:moveTo>
                        <a:pt x="0" y="0"/>
                      </a:moveTo>
                      <a:lnTo>
                        <a:pt x="95" y="12"/>
                      </a:lnTo>
                      <a:lnTo>
                        <a:pt x="95"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6" name="Freeform 124"/>
                <p:cNvSpPr>
                  <a:spLocks noChangeAspect="1"/>
                </p:cNvSpPr>
                <p:nvPr/>
              </p:nvSpPr>
              <p:spPr bwMode="auto">
                <a:xfrm>
                  <a:off x="2234" y="2773"/>
                  <a:ext cx="19" cy="21"/>
                </a:xfrm>
                <a:custGeom>
                  <a:avLst/>
                  <a:gdLst/>
                  <a:ahLst/>
                  <a:cxnLst>
                    <a:cxn ang="0">
                      <a:pos x="0" y="21"/>
                    </a:cxn>
                    <a:cxn ang="0">
                      <a:pos x="19" y="21"/>
                    </a:cxn>
                    <a:cxn ang="0">
                      <a:pos x="19" y="3"/>
                    </a:cxn>
                    <a:cxn ang="0">
                      <a:pos x="0" y="0"/>
                    </a:cxn>
                    <a:cxn ang="0">
                      <a:pos x="0" y="21"/>
                    </a:cxn>
                  </a:cxnLst>
                  <a:rect l="0" t="0" r="r" b="b"/>
                  <a:pathLst>
                    <a:path w="19" h="21">
                      <a:moveTo>
                        <a:pt x="0" y="21"/>
                      </a:moveTo>
                      <a:lnTo>
                        <a:pt x="19" y="21"/>
                      </a:lnTo>
                      <a:lnTo>
                        <a:pt x="19" y="3"/>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7" name="Freeform 125"/>
                <p:cNvSpPr>
                  <a:spLocks noChangeAspect="1"/>
                </p:cNvSpPr>
                <p:nvPr/>
              </p:nvSpPr>
              <p:spPr bwMode="auto">
                <a:xfrm>
                  <a:off x="2253" y="2776"/>
                  <a:ext cx="55" cy="30"/>
                </a:xfrm>
                <a:custGeom>
                  <a:avLst/>
                  <a:gdLst/>
                  <a:ahLst/>
                  <a:cxnLst>
                    <a:cxn ang="0">
                      <a:pos x="0" y="8"/>
                    </a:cxn>
                    <a:cxn ang="0">
                      <a:pos x="23" y="7"/>
                    </a:cxn>
                    <a:cxn ang="0">
                      <a:pos x="23" y="3"/>
                    </a:cxn>
                    <a:cxn ang="0">
                      <a:pos x="0" y="0"/>
                    </a:cxn>
                    <a:cxn ang="0">
                      <a:pos x="0" y="8"/>
                    </a:cxn>
                  </a:cxnLst>
                  <a:rect l="0" t="0" r="r" b="b"/>
                  <a:pathLst>
                    <a:path w="23" h="13">
                      <a:moveTo>
                        <a:pt x="0" y="8"/>
                      </a:moveTo>
                      <a:cubicBezTo>
                        <a:pt x="0" y="8"/>
                        <a:pt x="10" y="13"/>
                        <a:pt x="23" y="7"/>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8" name="Freeform 126"/>
                <p:cNvSpPr>
                  <a:spLocks noChangeAspect="1"/>
                </p:cNvSpPr>
                <p:nvPr/>
              </p:nvSpPr>
              <p:spPr bwMode="auto">
                <a:xfrm>
                  <a:off x="2234" y="2771"/>
                  <a:ext cx="19" cy="5"/>
                </a:xfrm>
                <a:custGeom>
                  <a:avLst/>
                  <a:gdLst/>
                  <a:ahLst/>
                  <a:cxnLst>
                    <a:cxn ang="0">
                      <a:pos x="0" y="2"/>
                    </a:cxn>
                    <a:cxn ang="0">
                      <a:pos x="0" y="0"/>
                    </a:cxn>
                    <a:cxn ang="0">
                      <a:pos x="19" y="2"/>
                    </a:cxn>
                    <a:cxn ang="0">
                      <a:pos x="19" y="5"/>
                    </a:cxn>
                    <a:cxn ang="0">
                      <a:pos x="0" y="2"/>
                    </a:cxn>
                  </a:cxnLst>
                  <a:rect l="0" t="0" r="r" b="b"/>
                  <a:pathLst>
                    <a:path w="19" h="5">
                      <a:moveTo>
                        <a:pt x="0" y="2"/>
                      </a:moveTo>
                      <a:lnTo>
                        <a:pt x="0" y="0"/>
                      </a:lnTo>
                      <a:lnTo>
                        <a:pt x="19" y="2"/>
                      </a:lnTo>
                      <a:lnTo>
                        <a:pt x="19"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9" name="Freeform 127"/>
                <p:cNvSpPr>
                  <a:spLocks noChangeAspect="1"/>
                </p:cNvSpPr>
                <p:nvPr/>
              </p:nvSpPr>
              <p:spPr bwMode="auto">
                <a:xfrm>
                  <a:off x="2253" y="2773"/>
                  <a:ext cx="55" cy="12"/>
                </a:xfrm>
                <a:custGeom>
                  <a:avLst/>
                  <a:gdLst/>
                  <a:ahLst/>
                  <a:cxnLst>
                    <a:cxn ang="0">
                      <a:pos x="0" y="0"/>
                    </a:cxn>
                    <a:cxn ang="0">
                      <a:pos x="23" y="4"/>
                    </a:cxn>
                    <a:cxn ang="0">
                      <a:pos x="23" y="4"/>
                    </a:cxn>
                    <a:cxn ang="0">
                      <a:pos x="6" y="4"/>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6"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0" name="Freeform 128"/>
                <p:cNvSpPr>
                  <a:spLocks noChangeAspect="1"/>
                </p:cNvSpPr>
                <p:nvPr/>
              </p:nvSpPr>
              <p:spPr bwMode="auto">
                <a:xfrm>
                  <a:off x="2308" y="2785"/>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1" name="Freeform 129"/>
                <p:cNvSpPr>
                  <a:spLocks noChangeAspect="1"/>
                </p:cNvSpPr>
                <p:nvPr/>
              </p:nvSpPr>
              <p:spPr bwMode="auto">
                <a:xfrm>
                  <a:off x="2234" y="2740"/>
                  <a:ext cx="95" cy="38"/>
                </a:xfrm>
                <a:custGeom>
                  <a:avLst/>
                  <a:gdLst/>
                  <a:ahLst/>
                  <a:cxnLst>
                    <a:cxn ang="0">
                      <a:pos x="0" y="0"/>
                    </a:cxn>
                    <a:cxn ang="0">
                      <a:pos x="95" y="10"/>
                    </a:cxn>
                    <a:cxn ang="0">
                      <a:pos x="95" y="38"/>
                    </a:cxn>
                    <a:cxn ang="0">
                      <a:pos x="0" y="26"/>
                    </a:cxn>
                    <a:cxn ang="0">
                      <a:pos x="0" y="0"/>
                    </a:cxn>
                  </a:cxnLst>
                  <a:rect l="0" t="0" r="r" b="b"/>
                  <a:pathLst>
                    <a:path w="95" h="38">
                      <a:moveTo>
                        <a:pt x="0" y="0"/>
                      </a:moveTo>
                      <a:lnTo>
                        <a:pt x="95" y="10"/>
                      </a:lnTo>
                      <a:lnTo>
                        <a:pt x="95"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2" name="Freeform 130"/>
                <p:cNvSpPr>
                  <a:spLocks noChangeAspect="1"/>
                </p:cNvSpPr>
                <p:nvPr/>
              </p:nvSpPr>
              <p:spPr bwMode="auto">
                <a:xfrm>
                  <a:off x="2234" y="2742"/>
                  <a:ext cx="19" cy="24"/>
                </a:xfrm>
                <a:custGeom>
                  <a:avLst/>
                  <a:gdLst/>
                  <a:ahLst/>
                  <a:cxnLst>
                    <a:cxn ang="0">
                      <a:pos x="0" y="22"/>
                    </a:cxn>
                    <a:cxn ang="0">
                      <a:pos x="19" y="24"/>
                    </a:cxn>
                    <a:cxn ang="0">
                      <a:pos x="17" y="3"/>
                    </a:cxn>
                    <a:cxn ang="0">
                      <a:pos x="0" y="0"/>
                    </a:cxn>
                    <a:cxn ang="0">
                      <a:pos x="0" y="22"/>
                    </a:cxn>
                  </a:cxnLst>
                  <a:rect l="0" t="0" r="r" b="b"/>
                  <a:pathLst>
                    <a:path w="19" h="24">
                      <a:moveTo>
                        <a:pt x="0" y="22"/>
                      </a:moveTo>
                      <a:lnTo>
                        <a:pt x="19" y="24"/>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3" name="Freeform 131"/>
                <p:cNvSpPr>
                  <a:spLocks noChangeAspect="1"/>
                </p:cNvSpPr>
                <p:nvPr/>
              </p:nvSpPr>
              <p:spPr bwMode="auto">
                <a:xfrm>
                  <a:off x="2251" y="2745"/>
                  <a:ext cx="57" cy="31"/>
                </a:xfrm>
                <a:custGeom>
                  <a:avLst/>
                  <a:gdLst/>
                  <a:ahLst/>
                  <a:cxnLst>
                    <a:cxn ang="0">
                      <a:pos x="1" y="9"/>
                    </a:cxn>
                    <a:cxn ang="0">
                      <a:pos x="24" y="7"/>
                    </a:cxn>
                    <a:cxn ang="0">
                      <a:pos x="24" y="4"/>
                    </a:cxn>
                    <a:cxn ang="0">
                      <a:pos x="0" y="0"/>
                    </a:cxn>
                    <a:cxn ang="0">
                      <a:pos x="1" y="9"/>
                    </a:cxn>
                  </a:cxnLst>
                  <a:rect l="0" t="0" r="r" b="b"/>
                  <a:pathLst>
                    <a:path w="24" h="13">
                      <a:moveTo>
                        <a:pt x="1" y="9"/>
                      </a:moveTo>
                      <a:cubicBezTo>
                        <a:pt x="1" y="9"/>
                        <a:pt x="11" y="13"/>
                        <a:pt x="24" y="7"/>
                      </a:cubicBezTo>
                      <a:cubicBezTo>
                        <a:pt x="24" y="4"/>
                        <a:pt x="24" y="4"/>
                        <a:pt x="24" y="4"/>
                      </a:cubicBezTo>
                      <a:cubicBezTo>
                        <a:pt x="24" y="4"/>
                        <a:pt x="6" y="5"/>
                        <a:pt x="0" y="0"/>
                      </a:cubicBezTo>
                      <a:cubicBezTo>
                        <a:pt x="1" y="6"/>
                        <a:pt x="1" y="9"/>
                        <a:pt x="1"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4" name="Freeform 132"/>
                <p:cNvSpPr>
                  <a:spLocks noChangeAspect="1"/>
                </p:cNvSpPr>
                <p:nvPr/>
              </p:nvSpPr>
              <p:spPr bwMode="auto">
                <a:xfrm>
                  <a:off x="2234" y="2740"/>
                  <a:ext cx="19" cy="5"/>
                </a:xfrm>
                <a:custGeom>
                  <a:avLst/>
                  <a:gdLst/>
                  <a:ahLst/>
                  <a:cxnLst>
                    <a:cxn ang="0">
                      <a:pos x="0" y="2"/>
                    </a:cxn>
                    <a:cxn ang="0">
                      <a:pos x="0" y="0"/>
                    </a:cxn>
                    <a:cxn ang="0">
                      <a:pos x="19" y="5"/>
                    </a:cxn>
                    <a:cxn ang="0">
                      <a:pos x="17" y="5"/>
                    </a:cxn>
                    <a:cxn ang="0">
                      <a:pos x="0" y="2"/>
                    </a:cxn>
                  </a:cxnLst>
                  <a:rect l="0" t="0" r="r" b="b"/>
                  <a:pathLst>
                    <a:path w="19" h="5">
                      <a:moveTo>
                        <a:pt x="0" y="2"/>
                      </a:moveTo>
                      <a:lnTo>
                        <a:pt x="0" y="0"/>
                      </a:lnTo>
                      <a:lnTo>
                        <a:pt x="19" y="5"/>
                      </a:lnTo>
                      <a:lnTo>
                        <a:pt x="17"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5" name="Freeform 133"/>
                <p:cNvSpPr>
                  <a:spLocks noChangeAspect="1"/>
                </p:cNvSpPr>
                <p:nvPr/>
              </p:nvSpPr>
              <p:spPr bwMode="auto">
                <a:xfrm>
                  <a:off x="2251" y="2745"/>
                  <a:ext cx="57" cy="9"/>
                </a:xfrm>
                <a:custGeom>
                  <a:avLst/>
                  <a:gdLst/>
                  <a:ahLst/>
                  <a:cxnLst>
                    <a:cxn ang="0">
                      <a:pos x="1" y="0"/>
                    </a:cxn>
                    <a:cxn ang="0">
                      <a:pos x="24" y="3"/>
                    </a:cxn>
                    <a:cxn ang="0">
                      <a:pos x="24" y="4"/>
                    </a:cxn>
                    <a:cxn ang="0">
                      <a:pos x="7" y="3"/>
                    </a:cxn>
                    <a:cxn ang="0">
                      <a:pos x="0" y="0"/>
                    </a:cxn>
                    <a:cxn ang="0">
                      <a:pos x="1" y="0"/>
                    </a:cxn>
                  </a:cxnLst>
                  <a:rect l="0" t="0" r="r" b="b"/>
                  <a:pathLst>
                    <a:path w="24" h="4">
                      <a:moveTo>
                        <a:pt x="1" y="0"/>
                      </a:moveTo>
                      <a:cubicBezTo>
                        <a:pt x="1" y="0"/>
                        <a:pt x="7" y="4"/>
                        <a:pt x="24" y="3"/>
                      </a:cubicBezTo>
                      <a:cubicBezTo>
                        <a:pt x="24" y="4"/>
                        <a:pt x="24" y="4"/>
                        <a:pt x="24" y="4"/>
                      </a:cubicBezTo>
                      <a:cubicBezTo>
                        <a:pt x="24" y="4"/>
                        <a:pt x="14" y="4"/>
                        <a:pt x="7" y="3"/>
                      </a:cubicBezTo>
                      <a:cubicBezTo>
                        <a:pt x="1" y="1"/>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6" name="Freeform 134"/>
                <p:cNvSpPr>
                  <a:spLocks noChangeAspect="1"/>
                </p:cNvSpPr>
                <p:nvPr/>
              </p:nvSpPr>
              <p:spPr bwMode="auto">
                <a:xfrm>
                  <a:off x="2308" y="2754"/>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7" name="Freeform 135"/>
                <p:cNvSpPr>
                  <a:spLocks noChangeAspect="1"/>
                </p:cNvSpPr>
                <p:nvPr/>
              </p:nvSpPr>
              <p:spPr bwMode="auto">
                <a:xfrm>
                  <a:off x="2234" y="2709"/>
                  <a:ext cx="95" cy="38"/>
                </a:xfrm>
                <a:custGeom>
                  <a:avLst/>
                  <a:gdLst/>
                  <a:ahLst/>
                  <a:cxnLst>
                    <a:cxn ang="0">
                      <a:pos x="0" y="0"/>
                    </a:cxn>
                    <a:cxn ang="0">
                      <a:pos x="95" y="10"/>
                    </a:cxn>
                    <a:cxn ang="0">
                      <a:pos x="92" y="38"/>
                    </a:cxn>
                    <a:cxn ang="0">
                      <a:pos x="0" y="29"/>
                    </a:cxn>
                    <a:cxn ang="0">
                      <a:pos x="0" y="0"/>
                    </a:cxn>
                  </a:cxnLst>
                  <a:rect l="0" t="0" r="r" b="b"/>
                  <a:pathLst>
                    <a:path w="95" h="38">
                      <a:moveTo>
                        <a:pt x="0" y="0"/>
                      </a:moveTo>
                      <a:lnTo>
                        <a:pt x="95" y="10"/>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8" name="Freeform 136"/>
                <p:cNvSpPr>
                  <a:spLocks noChangeAspect="1"/>
                </p:cNvSpPr>
                <p:nvPr/>
              </p:nvSpPr>
              <p:spPr bwMode="auto">
                <a:xfrm>
                  <a:off x="2234" y="2712"/>
                  <a:ext cx="17" cy="23"/>
                </a:xfrm>
                <a:custGeom>
                  <a:avLst/>
                  <a:gdLst/>
                  <a:ahLst/>
                  <a:cxnLst>
                    <a:cxn ang="0">
                      <a:pos x="0" y="21"/>
                    </a:cxn>
                    <a:cxn ang="0">
                      <a:pos x="17" y="23"/>
                    </a:cxn>
                    <a:cxn ang="0">
                      <a:pos x="17" y="2"/>
                    </a:cxn>
                    <a:cxn ang="0">
                      <a:pos x="0" y="0"/>
                    </a:cxn>
                    <a:cxn ang="0">
                      <a:pos x="0" y="21"/>
                    </a:cxn>
                  </a:cxnLst>
                  <a:rect l="0" t="0" r="r" b="b"/>
                  <a:pathLst>
                    <a:path w="17" h="23">
                      <a:moveTo>
                        <a:pt x="0" y="21"/>
                      </a:moveTo>
                      <a:lnTo>
                        <a:pt x="17" y="23"/>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9" name="Freeform 137"/>
                <p:cNvSpPr>
                  <a:spLocks noChangeAspect="1"/>
                </p:cNvSpPr>
                <p:nvPr/>
              </p:nvSpPr>
              <p:spPr bwMode="auto">
                <a:xfrm>
                  <a:off x="2251" y="2714"/>
                  <a:ext cx="57" cy="31"/>
                </a:xfrm>
                <a:custGeom>
                  <a:avLst/>
                  <a:gdLst/>
                  <a:ahLst/>
                  <a:cxnLst>
                    <a:cxn ang="0">
                      <a:pos x="0" y="9"/>
                    </a:cxn>
                    <a:cxn ang="0">
                      <a:pos x="24" y="7"/>
                    </a:cxn>
                    <a:cxn ang="0">
                      <a:pos x="24" y="4"/>
                    </a:cxn>
                    <a:cxn ang="0">
                      <a:pos x="0" y="0"/>
                    </a:cxn>
                    <a:cxn ang="0">
                      <a:pos x="0" y="9"/>
                    </a:cxn>
                  </a:cxnLst>
                  <a:rect l="0" t="0" r="r" b="b"/>
                  <a:pathLst>
                    <a:path w="24" h="13">
                      <a:moveTo>
                        <a:pt x="0" y="9"/>
                      </a:moveTo>
                      <a:cubicBezTo>
                        <a:pt x="0" y="9"/>
                        <a:pt x="11" y="13"/>
                        <a:pt x="24" y="7"/>
                      </a:cubicBezTo>
                      <a:cubicBezTo>
                        <a:pt x="24" y="4"/>
                        <a:pt x="24" y="4"/>
                        <a:pt x="24" y="4"/>
                      </a:cubicBezTo>
                      <a:cubicBezTo>
                        <a:pt x="24"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0" name="Freeform 138"/>
                <p:cNvSpPr>
                  <a:spLocks noChangeAspect="1"/>
                </p:cNvSpPr>
                <p:nvPr/>
              </p:nvSpPr>
              <p:spPr bwMode="auto">
                <a:xfrm>
                  <a:off x="2234" y="2712"/>
                  <a:ext cx="19" cy="2"/>
                </a:xfrm>
                <a:custGeom>
                  <a:avLst/>
                  <a:gdLst/>
                  <a:ahLst/>
                  <a:cxnLst>
                    <a:cxn ang="0">
                      <a:pos x="0" y="0"/>
                    </a:cxn>
                    <a:cxn ang="0">
                      <a:pos x="0" y="0"/>
                    </a:cxn>
                    <a:cxn ang="0">
                      <a:pos x="19" y="2"/>
                    </a:cxn>
                    <a:cxn ang="0">
                      <a:pos x="17" y="2"/>
                    </a:cxn>
                    <a:cxn ang="0">
                      <a:pos x="0" y="0"/>
                    </a:cxn>
                  </a:cxnLst>
                  <a:rect l="0" t="0" r="r" b="b"/>
                  <a:pathLst>
                    <a:path w="19" h="2">
                      <a:moveTo>
                        <a:pt x="0" y="0"/>
                      </a:moveTo>
                      <a:lnTo>
                        <a:pt x="0" y="0"/>
                      </a:lnTo>
                      <a:lnTo>
                        <a:pt x="19" y="2"/>
                      </a:lnTo>
                      <a:lnTo>
                        <a:pt x="17" y="2"/>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1" name="Freeform 139"/>
                <p:cNvSpPr>
                  <a:spLocks noChangeAspect="1"/>
                </p:cNvSpPr>
                <p:nvPr/>
              </p:nvSpPr>
              <p:spPr bwMode="auto">
                <a:xfrm>
                  <a:off x="2251" y="2714"/>
                  <a:ext cx="57" cy="12"/>
                </a:xfrm>
                <a:custGeom>
                  <a:avLst/>
                  <a:gdLst/>
                  <a:ahLst/>
                  <a:cxnLst>
                    <a:cxn ang="0">
                      <a:pos x="1" y="0"/>
                    </a:cxn>
                    <a:cxn ang="0">
                      <a:pos x="24" y="4"/>
                    </a:cxn>
                    <a:cxn ang="0">
                      <a:pos x="24" y="4"/>
                    </a:cxn>
                    <a:cxn ang="0">
                      <a:pos x="7" y="3"/>
                    </a:cxn>
                    <a:cxn ang="0">
                      <a:pos x="0" y="0"/>
                    </a:cxn>
                    <a:cxn ang="0">
                      <a:pos x="1" y="0"/>
                    </a:cxn>
                  </a:cxnLst>
                  <a:rect l="0" t="0" r="r" b="b"/>
                  <a:pathLst>
                    <a:path w="24" h="5">
                      <a:moveTo>
                        <a:pt x="1" y="0"/>
                      </a:moveTo>
                      <a:cubicBezTo>
                        <a:pt x="1" y="0"/>
                        <a:pt x="7" y="5"/>
                        <a:pt x="24" y="4"/>
                      </a:cubicBezTo>
                      <a:cubicBezTo>
                        <a:pt x="24" y="4"/>
                        <a:pt x="24" y="4"/>
                        <a:pt x="24" y="4"/>
                      </a:cubicBezTo>
                      <a:cubicBezTo>
                        <a:pt x="24" y="4"/>
                        <a:pt x="14" y="5"/>
                        <a:pt x="7" y="3"/>
                      </a:cubicBezTo>
                      <a:cubicBezTo>
                        <a:pt x="1" y="2"/>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2" name="Rectangle 140"/>
                <p:cNvSpPr>
                  <a:spLocks noChangeAspect="1" noChangeArrowheads="1"/>
                </p:cNvSpPr>
                <p:nvPr/>
              </p:nvSpPr>
              <p:spPr bwMode="auto">
                <a:xfrm>
                  <a:off x="2308" y="2724"/>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3" name="Freeform 141"/>
                <p:cNvSpPr>
                  <a:spLocks noChangeAspect="1"/>
                </p:cNvSpPr>
                <p:nvPr/>
              </p:nvSpPr>
              <p:spPr bwMode="auto">
                <a:xfrm>
                  <a:off x="2331" y="2842"/>
                  <a:ext cx="92" cy="37"/>
                </a:xfrm>
                <a:custGeom>
                  <a:avLst/>
                  <a:gdLst/>
                  <a:ahLst/>
                  <a:cxnLst>
                    <a:cxn ang="0">
                      <a:pos x="0" y="0"/>
                    </a:cxn>
                    <a:cxn ang="0">
                      <a:pos x="92" y="9"/>
                    </a:cxn>
                    <a:cxn ang="0">
                      <a:pos x="92" y="37"/>
                    </a:cxn>
                    <a:cxn ang="0">
                      <a:pos x="0" y="26"/>
                    </a:cxn>
                    <a:cxn ang="0">
                      <a:pos x="0" y="0"/>
                    </a:cxn>
                  </a:cxnLst>
                  <a:rect l="0" t="0" r="r" b="b"/>
                  <a:pathLst>
                    <a:path w="92" h="37">
                      <a:moveTo>
                        <a:pt x="0" y="0"/>
                      </a:moveTo>
                      <a:lnTo>
                        <a:pt x="92" y="9"/>
                      </a:lnTo>
                      <a:lnTo>
                        <a:pt x="92" y="37"/>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4" name="Freeform 142"/>
                <p:cNvSpPr>
                  <a:spLocks noChangeAspect="1"/>
                </p:cNvSpPr>
                <p:nvPr/>
              </p:nvSpPr>
              <p:spPr bwMode="auto">
                <a:xfrm>
                  <a:off x="2331" y="2844"/>
                  <a:ext cx="17" cy="24"/>
                </a:xfrm>
                <a:custGeom>
                  <a:avLst/>
                  <a:gdLst/>
                  <a:ahLst/>
                  <a:cxnLst>
                    <a:cxn ang="0">
                      <a:pos x="0" y="21"/>
                    </a:cxn>
                    <a:cxn ang="0">
                      <a:pos x="17" y="24"/>
                    </a:cxn>
                    <a:cxn ang="0">
                      <a:pos x="17" y="2"/>
                    </a:cxn>
                    <a:cxn ang="0">
                      <a:pos x="0" y="0"/>
                    </a:cxn>
                    <a:cxn ang="0">
                      <a:pos x="0" y="21"/>
                    </a:cxn>
                  </a:cxnLst>
                  <a:rect l="0" t="0" r="r" b="b"/>
                  <a:pathLst>
                    <a:path w="17" h="24">
                      <a:moveTo>
                        <a:pt x="0" y="21"/>
                      </a:moveTo>
                      <a:lnTo>
                        <a:pt x="17" y="24"/>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5" name="Freeform 143"/>
                <p:cNvSpPr>
                  <a:spLocks noChangeAspect="1"/>
                </p:cNvSpPr>
                <p:nvPr/>
              </p:nvSpPr>
              <p:spPr bwMode="auto">
                <a:xfrm>
                  <a:off x="2348" y="2846"/>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6" name="Freeform 144"/>
                <p:cNvSpPr>
                  <a:spLocks noChangeAspect="1"/>
                </p:cNvSpPr>
                <p:nvPr/>
              </p:nvSpPr>
              <p:spPr bwMode="auto">
                <a:xfrm>
                  <a:off x="2331" y="2842"/>
                  <a:ext cx="17" cy="4"/>
                </a:xfrm>
                <a:custGeom>
                  <a:avLst/>
                  <a:gdLst/>
                  <a:ahLst/>
                  <a:cxnLst>
                    <a:cxn ang="0">
                      <a:pos x="0" y="2"/>
                    </a:cxn>
                    <a:cxn ang="0">
                      <a:pos x="0" y="0"/>
                    </a:cxn>
                    <a:cxn ang="0">
                      <a:pos x="17" y="4"/>
                    </a:cxn>
                    <a:cxn ang="0">
                      <a:pos x="17" y="4"/>
                    </a:cxn>
                    <a:cxn ang="0">
                      <a:pos x="0" y="2"/>
                    </a:cxn>
                  </a:cxnLst>
                  <a:rect l="0" t="0" r="r" b="b"/>
                  <a:pathLst>
                    <a:path w="17" h="4">
                      <a:moveTo>
                        <a:pt x="0" y="2"/>
                      </a:moveTo>
                      <a:lnTo>
                        <a:pt x="0" y="0"/>
                      </a:lnTo>
                      <a:lnTo>
                        <a:pt x="17" y="4"/>
                      </a:lnTo>
                      <a:lnTo>
                        <a:pt x="17"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7" name="Freeform 145"/>
                <p:cNvSpPr>
                  <a:spLocks noChangeAspect="1"/>
                </p:cNvSpPr>
                <p:nvPr/>
              </p:nvSpPr>
              <p:spPr bwMode="auto">
                <a:xfrm>
                  <a:off x="2348" y="2846"/>
                  <a:ext cx="54" cy="10"/>
                </a:xfrm>
                <a:custGeom>
                  <a:avLst/>
                  <a:gdLst/>
                  <a:ahLst/>
                  <a:cxnLst>
                    <a:cxn ang="0">
                      <a:pos x="0" y="0"/>
                    </a:cxn>
                    <a:cxn ang="0">
                      <a:pos x="23" y="3"/>
                    </a:cxn>
                    <a:cxn ang="0">
                      <a:pos x="23" y="4"/>
                    </a:cxn>
                    <a:cxn ang="0">
                      <a:pos x="7" y="3"/>
                    </a:cxn>
                    <a:cxn ang="0">
                      <a:pos x="0" y="0"/>
                    </a:cxn>
                  </a:cxnLst>
                  <a:rect l="0" t="0" r="r" b="b"/>
                  <a:pathLst>
                    <a:path w="23" h="4">
                      <a:moveTo>
                        <a:pt x="0" y="0"/>
                      </a:moveTo>
                      <a:cubicBezTo>
                        <a:pt x="0" y="0"/>
                        <a:pt x="6" y="4"/>
                        <a:pt x="23" y="3"/>
                      </a:cubicBezTo>
                      <a:cubicBezTo>
                        <a:pt x="23" y="4"/>
                        <a:pt x="23" y="4"/>
                        <a:pt x="23" y="4"/>
                      </a:cubicBezTo>
                      <a:cubicBezTo>
                        <a:pt x="23" y="4"/>
                        <a:pt x="13"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8" name="Rectangle 146"/>
                <p:cNvSpPr>
                  <a:spLocks noChangeAspect="1" noChangeArrowheads="1"/>
                </p:cNvSpPr>
                <p:nvPr/>
              </p:nvSpPr>
              <p:spPr bwMode="auto">
                <a:xfrm>
                  <a:off x="2402" y="285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9" name="Freeform 147"/>
                <p:cNvSpPr>
                  <a:spLocks noChangeAspect="1"/>
                </p:cNvSpPr>
                <p:nvPr/>
              </p:nvSpPr>
              <p:spPr bwMode="auto">
                <a:xfrm>
                  <a:off x="2331" y="2811"/>
                  <a:ext cx="92" cy="38"/>
                </a:xfrm>
                <a:custGeom>
                  <a:avLst/>
                  <a:gdLst/>
                  <a:ahLst/>
                  <a:cxnLst>
                    <a:cxn ang="0">
                      <a:pos x="0" y="0"/>
                    </a:cxn>
                    <a:cxn ang="0">
                      <a:pos x="92" y="9"/>
                    </a:cxn>
                    <a:cxn ang="0">
                      <a:pos x="92" y="38"/>
                    </a:cxn>
                    <a:cxn ang="0">
                      <a:pos x="0" y="28"/>
                    </a:cxn>
                    <a:cxn ang="0">
                      <a:pos x="0" y="0"/>
                    </a:cxn>
                  </a:cxnLst>
                  <a:rect l="0" t="0" r="r" b="b"/>
                  <a:pathLst>
                    <a:path w="92" h="38">
                      <a:moveTo>
                        <a:pt x="0" y="0"/>
                      </a:moveTo>
                      <a:lnTo>
                        <a:pt x="92" y="9"/>
                      </a:lnTo>
                      <a:lnTo>
                        <a:pt x="92"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0" name="Freeform 148"/>
                <p:cNvSpPr>
                  <a:spLocks noChangeAspect="1"/>
                </p:cNvSpPr>
                <p:nvPr/>
              </p:nvSpPr>
              <p:spPr bwMode="auto">
                <a:xfrm>
                  <a:off x="2331" y="2813"/>
                  <a:ext cx="17" cy="24"/>
                </a:xfrm>
                <a:custGeom>
                  <a:avLst/>
                  <a:gdLst/>
                  <a:ahLst/>
                  <a:cxnLst>
                    <a:cxn ang="0">
                      <a:pos x="0" y="22"/>
                    </a:cxn>
                    <a:cxn ang="0">
                      <a:pos x="17" y="24"/>
                    </a:cxn>
                    <a:cxn ang="0">
                      <a:pos x="17" y="3"/>
                    </a:cxn>
                    <a:cxn ang="0">
                      <a:pos x="0" y="0"/>
                    </a:cxn>
                    <a:cxn ang="0">
                      <a:pos x="0" y="22"/>
                    </a:cxn>
                  </a:cxnLst>
                  <a:rect l="0" t="0" r="r" b="b"/>
                  <a:pathLst>
                    <a:path w="17" h="24">
                      <a:moveTo>
                        <a:pt x="0" y="22"/>
                      </a:moveTo>
                      <a:lnTo>
                        <a:pt x="17" y="24"/>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1" name="Freeform 149"/>
                <p:cNvSpPr>
                  <a:spLocks noChangeAspect="1"/>
                </p:cNvSpPr>
                <p:nvPr/>
              </p:nvSpPr>
              <p:spPr bwMode="auto">
                <a:xfrm>
                  <a:off x="2348" y="2816"/>
                  <a:ext cx="54" cy="33"/>
                </a:xfrm>
                <a:custGeom>
                  <a:avLst/>
                  <a:gdLst/>
                  <a:ahLst/>
                  <a:cxnLst>
                    <a:cxn ang="0">
                      <a:pos x="0" y="9"/>
                    </a:cxn>
                    <a:cxn ang="0">
                      <a:pos x="23" y="7"/>
                    </a:cxn>
                    <a:cxn ang="0">
                      <a:pos x="23" y="4"/>
                    </a:cxn>
                    <a:cxn ang="0">
                      <a:pos x="0" y="0"/>
                    </a:cxn>
                    <a:cxn ang="0">
                      <a:pos x="0" y="9"/>
                    </a:cxn>
                  </a:cxnLst>
                  <a:rect l="0" t="0" r="r" b="b"/>
                  <a:pathLst>
                    <a:path w="23" h="14">
                      <a:moveTo>
                        <a:pt x="0" y="9"/>
                      </a:moveTo>
                      <a:cubicBezTo>
                        <a:pt x="0" y="9"/>
                        <a:pt x="10" y="14"/>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2" name="Freeform 150"/>
                <p:cNvSpPr>
                  <a:spLocks noChangeAspect="1"/>
                </p:cNvSpPr>
                <p:nvPr/>
              </p:nvSpPr>
              <p:spPr bwMode="auto">
                <a:xfrm>
                  <a:off x="2331" y="2813"/>
                  <a:ext cx="17" cy="3"/>
                </a:xfrm>
                <a:custGeom>
                  <a:avLst/>
                  <a:gdLst/>
                  <a:ahLst/>
                  <a:cxnLst>
                    <a:cxn ang="0">
                      <a:pos x="0" y="0"/>
                    </a:cxn>
                    <a:cxn ang="0">
                      <a:pos x="0" y="0"/>
                    </a:cxn>
                    <a:cxn ang="0">
                      <a:pos x="17" y="3"/>
                    </a:cxn>
                    <a:cxn ang="0">
                      <a:pos x="17" y="3"/>
                    </a:cxn>
                    <a:cxn ang="0">
                      <a:pos x="0" y="0"/>
                    </a:cxn>
                  </a:cxnLst>
                  <a:rect l="0" t="0" r="r" b="b"/>
                  <a:pathLst>
                    <a:path w="17" h="3">
                      <a:moveTo>
                        <a:pt x="0" y="0"/>
                      </a:moveTo>
                      <a:lnTo>
                        <a:pt x="0" y="0"/>
                      </a:lnTo>
                      <a:lnTo>
                        <a:pt x="17" y="3"/>
                      </a:lnTo>
                      <a:lnTo>
                        <a:pt x="17" y="3"/>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3" name="Freeform 151"/>
                <p:cNvSpPr>
                  <a:spLocks noChangeAspect="1"/>
                </p:cNvSpPr>
                <p:nvPr/>
              </p:nvSpPr>
              <p:spPr bwMode="auto">
                <a:xfrm>
                  <a:off x="2348" y="2816"/>
                  <a:ext cx="54" cy="12"/>
                </a:xfrm>
                <a:custGeom>
                  <a:avLst/>
                  <a:gdLst/>
                  <a:ahLst/>
                  <a:cxnLst>
                    <a:cxn ang="0">
                      <a:pos x="0" y="0"/>
                    </a:cxn>
                    <a:cxn ang="0">
                      <a:pos x="23" y="4"/>
                    </a:cxn>
                    <a:cxn ang="0">
                      <a:pos x="23" y="4"/>
                    </a:cxn>
                    <a:cxn ang="0">
                      <a:pos x="7" y="3"/>
                    </a:cxn>
                    <a:cxn ang="0">
                      <a:pos x="0" y="0"/>
                    </a:cxn>
                  </a:cxnLst>
                  <a:rect l="0" t="0" r="r" b="b"/>
                  <a:pathLst>
                    <a:path w="23" h="5">
                      <a:moveTo>
                        <a:pt x="0" y="0"/>
                      </a:moveTo>
                      <a:cubicBezTo>
                        <a:pt x="0" y="0"/>
                        <a:pt x="6" y="5"/>
                        <a:pt x="23" y="4"/>
                      </a:cubicBezTo>
                      <a:cubicBezTo>
                        <a:pt x="23" y="4"/>
                        <a:pt x="23" y="4"/>
                        <a:pt x="23" y="4"/>
                      </a:cubicBezTo>
                      <a:cubicBezTo>
                        <a:pt x="23" y="4"/>
                        <a:pt x="13" y="5"/>
                        <a:pt x="7" y="3"/>
                      </a:cubicBezTo>
                      <a:cubicBezTo>
                        <a:pt x="0" y="2"/>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4" name="Rectangle 152"/>
                <p:cNvSpPr>
                  <a:spLocks noChangeAspect="1" noChangeArrowheads="1"/>
                </p:cNvSpPr>
                <p:nvPr/>
              </p:nvSpPr>
              <p:spPr bwMode="auto">
                <a:xfrm>
                  <a:off x="2402" y="2825"/>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5" name="Freeform 153"/>
                <p:cNvSpPr>
                  <a:spLocks noChangeAspect="1"/>
                </p:cNvSpPr>
                <p:nvPr/>
              </p:nvSpPr>
              <p:spPr bwMode="auto">
                <a:xfrm>
                  <a:off x="2331" y="2780"/>
                  <a:ext cx="92" cy="38"/>
                </a:xfrm>
                <a:custGeom>
                  <a:avLst/>
                  <a:gdLst/>
                  <a:ahLst/>
                  <a:cxnLst>
                    <a:cxn ang="0">
                      <a:pos x="0" y="0"/>
                    </a:cxn>
                    <a:cxn ang="0">
                      <a:pos x="92" y="12"/>
                    </a:cxn>
                    <a:cxn ang="0">
                      <a:pos x="92" y="38"/>
                    </a:cxn>
                    <a:cxn ang="0">
                      <a:pos x="0" y="29"/>
                    </a:cxn>
                    <a:cxn ang="0">
                      <a:pos x="0" y="0"/>
                    </a:cxn>
                  </a:cxnLst>
                  <a:rect l="0" t="0" r="r" b="b"/>
                  <a:pathLst>
                    <a:path w="92" h="38">
                      <a:moveTo>
                        <a:pt x="0" y="0"/>
                      </a:moveTo>
                      <a:lnTo>
                        <a:pt x="92" y="12"/>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6" name="Freeform 154"/>
                <p:cNvSpPr>
                  <a:spLocks noChangeAspect="1"/>
                </p:cNvSpPr>
                <p:nvPr/>
              </p:nvSpPr>
              <p:spPr bwMode="auto">
                <a:xfrm>
                  <a:off x="2331" y="2783"/>
                  <a:ext cx="17" cy="23"/>
                </a:xfrm>
                <a:custGeom>
                  <a:avLst/>
                  <a:gdLst/>
                  <a:ahLst/>
                  <a:cxnLst>
                    <a:cxn ang="0">
                      <a:pos x="0" y="21"/>
                    </a:cxn>
                    <a:cxn ang="0">
                      <a:pos x="17" y="23"/>
                    </a:cxn>
                    <a:cxn ang="0">
                      <a:pos x="17" y="4"/>
                    </a:cxn>
                    <a:cxn ang="0">
                      <a:pos x="0" y="0"/>
                    </a:cxn>
                    <a:cxn ang="0">
                      <a:pos x="0" y="21"/>
                    </a:cxn>
                  </a:cxnLst>
                  <a:rect l="0" t="0" r="r" b="b"/>
                  <a:pathLst>
                    <a:path w="17" h="23">
                      <a:moveTo>
                        <a:pt x="0" y="21"/>
                      </a:moveTo>
                      <a:lnTo>
                        <a:pt x="17" y="23"/>
                      </a:lnTo>
                      <a:lnTo>
                        <a:pt x="17"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7" name="Freeform 155"/>
                <p:cNvSpPr>
                  <a:spLocks noChangeAspect="1"/>
                </p:cNvSpPr>
                <p:nvPr/>
              </p:nvSpPr>
              <p:spPr bwMode="auto">
                <a:xfrm>
                  <a:off x="2348" y="2787"/>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8" name="Freeform 156"/>
                <p:cNvSpPr>
                  <a:spLocks noChangeAspect="1"/>
                </p:cNvSpPr>
                <p:nvPr/>
              </p:nvSpPr>
              <p:spPr bwMode="auto">
                <a:xfrm>
                  <a:off x="2331" y="2783"/>
                  <a:ext cx="17" cy="4"/>
                </a:xfrm>
                <a:custGeom>
                  <a:avLst/>
                  <a:gdLst/>
                  <a:ahLst/>
                  <a:cxnLst>
                    <a:cxn ang="0">
                      <a:pos x="0" y="0"/>
                    </a:cxn>
                    <a:cxn ang="0">
                      <a:pos x="0" y="0"/>
                    </a:cxn>
                    <a:cxn ang="0">
                      <a:pos x="17" y="2"/>
                    </a:cxn>
                    <a:cxn ang="0">
                      <a:pos x="17" y="4"/>
                    </a:cxn>
                    <a:cxn ang="0">
                      <a:pos x="0" y="0"/>
                    </a:cxn>
                  </a:cxnLst>
                  <a:rect l="0" t="0" r="r" b="b"/>
                  <a:pathLst>
                    <a:path w="17" h="4">
                      <a:moveTo>
                        <a:pt x="0" y="0"/>
                      </a:moveTo>
                      <a:lnTo>
                        <a:pt x="0" y="0"/>
                      </a:lnTo>
                      <a:lnTo>
                        <a:pt x="17" y="2"/>
                      </a:lnTo>
                      <a:lnTo>
                        <a:pt x="17"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9" name="Freeform 157"/>
                <p:cNvSpPr>
                  <a:spLocks noChangeAspect="1"/>
                </p:cNvSpPr>
                <p:nvPr/>
              </p:nvSpPr>
              <p:spPr bwMode="auto">
                <a:xfrm>
                  <a:off x="2348" y="2785"/>
                  <a:ext cx="54" cy="12"/>
                </a:xfrm>
                <a:custGeom>
                  <a:avLst/>
                  <a:gdLst/>
                  <a:ahLst/>
                  <a:cxnLst>
                    <a:cxn ang="0">
                      <a:pos x="0" y="0"/>
                    </a:cxn>
                    <a:cxn ang="0">
                      <a:pos x="23" y="4"/>
                    </a:cxn>
                    <a:cxn ang="0">
                      <a:pos x="23" y="4"/>
                    </a:cxn>
                    <a:cxn ang="0">
                      <a:pos x="7" y="3"/>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0" name="Rectangle 158"/>
                <p:cNvSpPr>
                  <a:spLocks noChangeAspect="1" noChangeArrowheads="1"/>
                </p:cNvSpPr>
                <p:nvPr/>
              </p:nvSpPr>
              <p:spPr bwMode="auto">
                <a:xfrm>
                  <a:off x="2402" y="2794"/>
                  <a:ext cx="2" cy="8"/>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1" name="Freeform 159"/>
                <p:cNvSpPr>
                  <a:spLocks noChangeAspect="1"/>
                </p:cNvSpPr>
                <p:nvPr/>
              </p:nvSpPr>
              <p:spPr bwMode="auto">
                <a:xfrm>
                  <a:off x="2331" y="2750"/>
                  <a:ext cx="92" cy="40"/>
                </a:xfrm>
                <a:custGeom>
                  <a:avLst/>
                  <a:gdLst/>
                  <a:ahLst/>
                  <a:cxnLst>
                    <a:cxn ang="0">
                      <a:pos x="0" y="0"/>
                    </a:cxn>
                    <a:cxn ang="0">
                      <a:pos x="92" y="11"/>
                    </a:cxn>
                    <a:cxn ang="0">
                      <a:pos x="92" y="40"/>
                    </a:cxn>
                    <a:cxn ang="0">
                      <a:pos x="0" y="28"/>
                    </a:cxn>
                    <a:cxn ang="0">
                      <a:pos x="0" y="0"/>
                    </a:cxn>
                  </a:cxnLst>
                  <a:rect l="0" t="0" r="r" b="b"/>
                  <a:pathLst>
                    <a:path w="92" h="40">
                      <a:moveTo>
                        <a:pt x="0" y="0"/>
                      </a:moveTo>
                      <a:lnTo>
                        <a:pt x="92" y="11"/>
                      </a:lnTo>
                      <a:lnTo>
                        <a:pt x="92"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2" name="Freeform 160"/>
                <p:cNvSpPr>
                  <a:spLocks noChangeAspect="1"/>
                </p:cNvSpPr>
                <p:nvPr/>
              </p:nvSpPr>
              <p:spPr bwMode="auto">
                <a:xfrm>
                  <a:off x="2331" y="2754"/>
                  <a:ext cx="17" cy="22"/>
                </a:xfrm>
                <a:custGeom>
                  <a:avLst/>
                  <a:gdLst/>
                  <a:ahLst/>
                  <a:cxnLst>
                    <a:cxn ang="0">
                      <a:pos x="0" y="22"/>
                    </a:cxn>
                    <a:cxn ang="0">
                      <a:pos x="17" y="22"/>
                    </a:cxn>
                    <a:cxn ang="0">
                      <a:pos x="17" y="3"/>
                    </a:cxn>
                    <a:cxn ang="0">
                      <a:pos x="0" y="0"/>
                    </a:cxn>
                    <a:cxn ang="0">
                      <a:pos x="0" y="22"/>
                    </a:cxn>
                  </a:cxnLst>
                  <a:rect l="0" t="0" r="r" b="b"/>
                  <a:pathLst>
                    <a:path w="17" h="22">
                      <a:moveTo>
                        <a:pt x="0" y="22"/>
                      </a:moveTo>
                      <a:lnTo>
                        <a:pt x="17" y="22"/>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3" name="Freeform 161"/>
                <p:cNvSpPr>
                  <a:spLocks noChangeAspect="1"/>
                </p:cNvSpPr>
                <p:nvPr/>
              </p:nvSpPr>
              <p:spPr bwMode="auto">
                <a:xfrm>
                  <a:off x="2348" y="2757"/>
                  <a:ext cx="54" cy="30"/>
                </a:xfrm>
                <a:custGeom>
                  <a:avLst/>
                  <a:gdLst/>
                  <a:ahLst/>
                  <a:cxnLst>
                    <a:cxn ang="0">
                      <a:pos x="0" y="8"/>
                    </a:cxn>
                    <a:cxn ang="0">
                      <a:pos x="23" y="7"/>
                    </a:cxn>
                    <a:cxn ang="0">
                      <a:pos x="23" y="3"/>
                    </a:cxn>
                    <a:cxn ang="0">
                      <a:pos x="0" y="0"/>
                    </a:cxn>
                    <a:cxn ang="0">
                      <a:pos x="0" y="8"/>
                    </a:cxn>
                  </a:cxnLst>
                  <a:rect l="0" t="0" r="r" b="b"/>
                  <a:pathLst>
                    <a:path w="23" h="13">
                      <a:moveTo>
                        <a:pt x="0" y="8"/>
                      </a:moveTo>
                      <a:cubicBezTo>
                        <a:pt x="0" y="8"/>
                        <a:pt x="10" y="13"/>
                        <a:pt x="23" y="7"/>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4" name="Freeform 162"/>
                <p:cNvSpPr>
                  <a:spLocks noChangeAspect="1"/>
                </p:cNvSpPr>
                <p:nvPr/>
              </p:nvSpPr>
              <p:spPr bwMode="auto">
                <a:xfrm>
                  <a:off x="2331" y="2752"/>
                  <a:ext cx="17" cy="5"/>
                </a:xfrm>
                <a:custGeom>
                  <a:avLst/>
                  <a:gdLst/>
                  <a:ahLst/>
                  <a:cxnLst>
                    <a:cxn ang="0">
                      <a:pos x="0" y="2"/>
                    </a:cxn>
                    <a:cxn ang="0">
                      <a:pos x="0" y="0"/>
                    </a:cxn>
                    <a:cxn ang="0">
                      <a:pos x="17" y="2"/>
                    </a:cxn>
                    <a:cxn ang="0">
                      <a:pos x="17" y="5"/>
                    </a:cxn>
                    <a:cxn ang="0">
                      <a:pos x="0" y="2"/>
                    </a:cxn>
                  </a:cxnLst>
                  <a:rect l="0" t="0" r="r" b="b"/>
                  <a:pathLst>
                    <a:path w="17" h="5">
                      <a:moveTo>
                        <a:pt x="0" y="2"/>
                      </a:moveTo>
                      <a:lnTo>
                        <a:pt x="0" y="0"/>
                      </a:lnTo>
                      <a:lnTo>
                        <a:pt x="17" y="2"/>
                      </a:lnTo>
                      <a:lnTo>
                        <a:pt x="17"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5" name="Freeform 163"/>
                <p:cNvSpPr>
                  <a:spLocks noChangeAspect="1"/>
                </p:cNvSpPr>
                <p:nvPr/>
              </p:nvSpPr>
              <p:spPr bwMode="auto">
                <a:xfrm>
                  <a:off x="2348" y="2754"/>
                  <a:ext cx="54" cy="12"/>
                </a:xfrm>
                <a:custGeom>
                  <a:avLst/>
                  <a:gdLst/>
                  <a:ahLst/>
                  <a:cxnLst>
                    <a:cxn ang="0">
                      <a:pos x="0" y="0"/>
                    </a:cxn>
                    <a:cxn ang="0">
                      <a:pos x="23" y="4"/>
                    </a:cxn>
                    <a:cxn ang="0">
                      <a:pos x="23" y="4"/>
                    </a:cxn>
                    <a:cxn ang="0">
                      <a:pos x="7" y="4"/>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7"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6" name="Freeform 164"/>
                <p:cNvSpPr>
                  <a:spLocks noChangeAspect="1"/>
                </p:cNvSpPr>
                <p:nvPr/>
              </p:nvSpPr>
              <p:spPr bwMode="auto">
                <a:xfrm>
                  <a:off x="2402" y="2764"/>
                  <a:ext cx="2" cy="9"/>
                </a:xfrm>
                <a:custGeom>
                  <a:avLst/>
                  <a:gdLst/>
                  <a:ahLst/>
                  <a:cxnLst>
                    <a:cxn ang="0">
                      <a:pos x="2" y="7"/>
                    </a:cxn>
                    <a:cxn ang="0">
                      <a:pos x="0" y="9"/>
                    </a:cxn>
                    <a:cxn ang="0">
                      <a:pos x="0" y="0"/>
                    </a:cxn>
                    <a:cxn ang="0">
                      <a:pos x="2" y="2"/>
                    </a:cxn>
                    <a:cxn ang="0">
                      <a:pos x="2" y="7"/>
                    </a:cxn>
                  </a:cxnLst>
                  <a:rect l="0" t="0" r="r" b="b"/>
                  <a:pathLst>
                    <a:path w="2" h="9">
                      <a:moveTo>
                        <a:pt x="2" y="7"/>
                      </a:moveTo>
                      <a:lnTo>
                        <a:pt x="0" y="9"/>
                      </a:lnTo>
                      <a:lnTo>
                        <a:pt x="0" y="0"/>
                      </a:lnTo>
                      <a:lnTo>
                        <a:pt x="2" y="2"/>
                      </a:lnTo>
                      <a:lnTo>
                        <a:pt x="2" y="7"/>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7" name="Freeform 165"/>
                <p:cNvSpPr>
                  <a:spLocks noChangeAspect="1"/>
                </p:cNvSpPr>
                <p:nvPr/>
              </p:nvSpPr>
              <p:spPr bwMode="auto">
                <a:xfrm>
                  <a:off x="2331" y="2721"/>
                  <a:ext cx="92" cy="38"/>
                </a:xfrm>
                <a:custGeom>
                  <a:avLst/>
                  <a:gdLst/>
                  <a:ahLst/>
                  <a:cxnLst>
                    <a:cxn ang="0">
                      <a:pos x="0" y="0"/>
                    </a:cxn>
                    <a:cxn ang="0">
                      <a:pos x="92" y="10"/>
                    </a:cxn>
                    <a:cxn ang="0">
                      <a:pos x="92" y="38"/>
                    </a:cxn>
                    <a:cxn ang="0">
                      <a:pos x="0" y="26"/>
                    </a:cxn>
                    <a:cxn ang="0">
                      <a:pos x="0" y="0"/>
                    </a:cxn>
                  </a:cxnLst>
                  <a:rect l="0" t="0" r="r" b="b"/>
                  <a:pathLst>
                    <a:path w="92" h="38">
                      <a:moveTo>
                        <a:pt x="0" y="0"/>
                      </a:moveTo>
                      <a:lnTo>
                        <a:pt x="92" y="10"/>
                      </a:lnTo>
                      <a:lnTo>
                        <a:pt x="92"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8" name="Freeform 166"/>
                <p:cNvSpPr>
                  <a:spLocks noChangeAspect="1"/>
                </p:cNvSpPr>
                <p:nvPr/>
              </p:nvSpPr>
              <p:spPr bwMode="auto">
                <a:xfrm>
                  <a:off x="2331" y="2724"/>
                  <a:ext cx="17" cy="23"/>
                </a:xfrm>
                <a:custGeom>
                  <a:avLst/>
                  <a:gdLst/>
                  <a:ahLst/>
                  <a:cxnLst>
                    <a:cxn ang="0">
                      <a:pos x="0" y="21"/>
                    </a:cxn>
                    <a:cxn ang="0">
                      <a:pos x="17" y="23"/>
                    </a:cxn>
                    <a:cxn ang="0">
                      <a:pos x="17" y="2"/>
                    </a:cxn>
                    <a:cxn ang="0">
                      <a:pos x="0" y="0"/>
                    </a:cxn>
                    <a:cxn ang="0">
                      <a:pos x="0" y="21"/>
                    </a:cxn>
                  </a:cxnLst>
                  <a:rect l="0" t="0" r="r" b="b"/>
                  <a:pathLst>
                    <a:path w="17" h="23">
                      <a:moveTo>
                        <a:pt x="0" y="21"/>
                      </a:moveTo>
                      <a:lnTo>
                        <a:pt x="17" y="23"/>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9" name="Freeform 167"/>
                <p:cNvSpPr>
                  <a:spLocks noChangeAspect="1"/>
                </p:cNvSpPr>
                <p:nvPr/>
              </p:nvSpPr>
              <p:spPr bwMode="auto">
                <a:xfrm>
                  <a:off x="2348" y="2726"/>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0" name="Freeform 168"/>
                <p:cNvSpPr>
                  <a:spLocks noChangeAspect="1"/>
                </p:cNvSpPr>
                <p:nvPr/>
              </p:nvSpPr>
              <p:spPr bwMode="auto">
                <a:xfrm>
                  <a:off x="2331" y="2721"/>
                  <a:ext cx="17" cy="5"/>
                </a:xfrm>
                <a:custGeom>
                  <a:avLst/>
                  <a:gdLst/>
                  <a:ahLst/>
                  <a:cxnLst>
                    <a:cxn ang="0">
                      <a:pos x="0" y="3"/>
                    </a:cxn>
                    <a:cxn ang="0">
                      <a:pos x="0" y="0"/>
                    </a:cxn>
                    <a:cxn ang="0">
                      <a:pos x="17" y="5"/>
                    </a:cxn>
                    <a:cxn ang="0">
                      <a:pos x="17" y="5"/>
                    </a:cxn>
                    <a:cxn ang="0">
                      <a:pos x="0" y="3"/>
                    </a:cxn>
                  </a:cxnLst>
                  <a:rect l="0" t="0" r="r" b="b"/>
                  <a:pathLst>
                    <a:path w="17" h="5">
                      <a:moveTo>
                        <a:pt x="0" y="3"/>
                      </a:moveTo>
                      <a:lnTo>
                        <a:pt x="0" y="0"/>
                      </a:lnTo>
                      <a:lnTo>
                        <a:pt x="17" y="5"/>
                      </a:lnTo>
                      <a:lnTo>
                        <a:pt x="17" y="5"/>
                      </a:lnTo>
                      <a:lnTo>
                        <a:pt x="0" y="3"/>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1" name="Freeform 169"/>
                <p:cNvSpPr>
                  <a:spLocks noChangeAspect="1"/>
                </p:cNvSpPr>
                <p:nvPr/>
              </p:nvSpPr>
              <p:spPr bwMode="auto">
                <a:xfrm>
                  <a:off x="2348" y="2726"/>
                  <a:ext cx="54" cy="9"/>
                </a:xfrm>
                <a:custGeom>
                  <a:avLst/>
                  <a:gdLst/>
                  <a:ahLst/>
                  <a:cxnLst>
                    <a:cxn ang="0">
                      <a:pos x="0" y="0"/>
                    </a:cxn>
                    <a:cxn ang="0">
                      <a:pos x="23" y="3"/>
                    </a:cxn>
                    <a:cxn ang="0">
                      <a:pos x="23" y="4"/>
                    </a:cxn>
                    <a:cxn ang="0">
                      <a:pos x="7" y="3"/>
                    </a:cxn>
                    <a:cxn ang="0">
                      <a:pos x="0" y="0"/>
                    </a:cxn>
                  </a:cxnLst>
                  <a:rect l="0" t="0" r="r" b="b"/>
                  <a:pathLst>
                    <a:path w="23" h="4">
                      <a:moveTo>
                        <a:pt x="0" y="0"/>
                      </a:moveTo>
                      <a:cubicBezTo>
                        <a:pt x="0" y="0"/>
                        <a:pt x="6" y="4"/>
                        <a:pt x="23" y="3"/>
                      </a:cubicBezTo>
                      <a:cubicBezTo>
                        <a:pt x="23" y="4"/>
                        <a:pt x="23" y="4"/>
                        <a:pt x="23" y="4"/>
                      </a:cubicBezTo>
                      <a:cubicBezTo>
                        <a:pt x="23" y="4"/>
                        <a:pt x="13"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2" name="Rectangle 170"/>
                <p:cNvSpPr>
                  <a:spLocks noChangeAspect="1" noChangeArrowheads="1"/>
                </p:cNvSpPr>
                <p:nvPr/>
              </p:nvSpPr>
              <p:spPr bwMode="auto">
                <a:xfrm>
                  <a:off x="2402" y="2735"/>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3" name="Freeform 171"/>
                <p:cNvSpPr>
                  <a:spLocks noChangeAspect="1"/>
                </p:cNvSpPr>
                <p:nvPr/>
              </p:nvSpPr>
              <p:spPr bwMode="auto">
                <a:xfrm>
                  <a:off x="2426" y="2854"/>
                  <a:ext cx="94" cy="37"/>
                </a:xfrm>
                <a:custGeom>
                  <a:avLst/>
                  <a:gdLst/>
                  <a:ahLst/>
                  <a:cxnLst>
                    <a:cxn ang="0">
                      <a:pos x="0" y="0"/>
                    </a:cxn>
                    <a:cxn ang="0">
                      <a:pos x="94" y="9"/>
                    </a:cxn>
                    <a:cxn ang="0">
                      <a:pos x="94" y="37"/>
                    </a:cxn>
                    <a:cxn ang="0">
                      <a:pos x="0" y="25"/>
                    </a:cxn>
                    <a:cxn ang="0">
                      <a:pos x="0" y="0"/>
                    </a:cxn>
                  </a:cxnLst>
                  <a:rect l="0" t="0" r="r" b="b"/>
                  <a:pathLst>
                    <a:path w="94" h="37">
                      <a:moveTo>
                        <a:pt x="0" y="0"/>
                      </a:moveTo>
                      <a:lnTo>
                        <a:pt x="94" y="9"/>
                      </a:lnTo>
                      <a:lnTo>
                        <a:pt x="94" y="37"/>
                      </a:lnTo>
                      <a:lnTo>
                        <a:pt x="0" y="25"/>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4" name="Freeform 172"/>
                <p:cNvSpPr>
                  <a:spLocks noChangeAspect="1"/>
                </p:cNvSpPr>
                <p:nvPr/>
              </p:nvSpPr>
              <p:spPr bwMode="auto">
                <a:xfrm>
                  <a:off x="2426" y="2856"/>
                  <a:ext cx="19" cy="23"/>
                </a:xfrm>
                <a:custGeom>
                  <a:avLst/>
                  <a:gdLst/>
                  <a:ahLst/>
                  <a:cxnLst>
                    <a:cxn ang="0">
                      <a:pos x="0" y="21"/>
                    </a:cxn>
                    <a:cxn ang="0">
                      <a:pos x="19" y="23"/>
                    </a:cxn>
                    <a:cxn ang="0">
                      <a:pos x="19" y="2"/>
                    </a:cxn>
                    <a:cxn ang="0">
                      <a:pos x="0" y="0"/>
                    </a:cxn>
                    <a:cxn ang="0">
                      <a:pos x="0" y="21"/>
                    </a:cxn>
                  </a:cxnLst>
                  <a:rect l="0" t="0" r="r" b="b"/>
                  <a:pathLst>
                    <a:path w="19" h="23">
                      <a:moveTo>
                        <a:pt x="0" y="21"/>
                      </a:moveTo>
                      <a:lnTo>
                        <a:pt x="19" y="23"/>
                      </a:lnTo>
                      <a:lnTo>
                        <a:pt x="19"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5" name="Freeform 173"/>
                <p:cNvSpPr>
                  <a:spLocks noChangeAspect="1"/>
                </p:cNvSpPr>
                <p:nvPr/>
              </p:nvSpPr>
              <p:spPr bwMode="auto">
                <a:xfrm>
                  <a:off x="2445" y="2858"/>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6" name="Freeform 174"/>
                <p:cNvSpPr>
                  <a:spLocks noChangeAspect="1"/>
                </p:cNvSpPr>
                <p:nvPr/>
              </p:nvSpPr>
              <p:spPr bwMode="auto">
                <a:xfrm>
                  <a:off x="2426" y="2854"/>
                  <a:ext cx="19" cy="4"/>
                </a:xfrm>
                <a:custGeom>
                  <a:avLst/>
                  <a:gdLst/>
                  <a:ahLst/>
                  <a:cxnLst>
                    <a:cxn ang="0">
                      <a:pos x="0" y="2"/>
                    </a:cxn>
                    <a:cxn ang="0">
                      <a:pos x="0" y="0"/>
                    </a:cxn>
                    <a:cxn ang="0">
                      <a:pos x="19" y="4"/>
                    </a:cxn>
                    <a:cxn ang="0">
                      <a:pos x="19" y="4"/>
                    </a:cxn>
                    <a:cxn ang="0">
                      <a:pos x="0" y="2"/>
                    </a:cxn>
                  </a:cxnLst>
                  <a:rect l="0" t="0" r="r" b="b"/>
                  <a:pathLst>
                    <a:path w="19" h="4">
                      <a:moveTo>
                        <a:pt x="0" y="2"/>
                      </a:moveTo>
                      <a:lnTo>
                        <a:pt x="0" y="0"/>
                      </a:lnTo>
                      <a:lnTo>
                        <a:pt x="19" y="4"/>
                      </a:lnTo>
                      <a:lnTo>
                        <a:pt x="19"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7" name="Freeform 175"/>
                <p:cNvSpPr>
                  <a:spLocks noChangeAspect="1"/>
                </p:cNvSpPr>
                <p:nvPr/>
              </p:nvSpPr>
              <p:spPr bwMode="auto">
                <a:xfrm>
                  <a:off x="2445" y="2858"/>
                  <a:ext cx="54" cy="10"/>
                </a:xfrm>
                <a:custGeom>
                  <a:avLst/>
                  <a:gdLst/>
                  <a:ahLst/>
                  <a:cxnLst>
                    <a:cxn ang="0">
                      <a:pos x="0" y="0"/>
                    </a:cxn>
                    <a:cxn ang="0">
                      <a:pos x="23" y="3"/>
                    </a:cxn>
                    <a:cxn ang="0">
                      <a:pos x="23" y="4"/>
                    </a:cxn>
                    <a:cxn ang="0">
                      <a:pos x="6" y="3"/>
                    </a:cxn>
                    <a:cxn ang="0">
                      <a:pos x="0" y="0"/>
                    </a:cxn>
                  </a:cxnLst>
                  <a:rect l="0" t="0" r="r" b="b"/>
                  <a:pathLst>
                    <a:path w="23" h="4">
                      <a:moveTo>
                        <a:pt x="0" y="0"/>
                      </a:moveTo>
                      <a:cubicBezTo>
                        <a:pt x="0" y="0"/>
                        <a:pt x="6" y="4"/>
                        <a:pt x="23" y="3"/>
                      </a:cubicBezTo>
                      <a:cubicBezTo>
                        <a:pt x="23" y="4"/>
                        <a:pt x="23" y="4"/>
                        <a:pt x="23" y="4"/>
                      </a:cubicBezTo>
                      <a:cubicBezTo>
                        <a:pt x="23" y="4"/>
                        <a:pt x="13" y="4"/>
                        <a:pt x="6"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8" name="Freeform 176"/>
                <p:cNvSpPr>
                  <a:spLocks noChangeAspect="1"/>
                </p:cNvSpPr>
                <p:nvPr/>
              </p:nvSpPr>
              <p:spPr bwMode="auto">
                <a:xfrm>
                  <a:off x="2499" y="2868"/>
                  <a:ext cx="2" cy="7"/>
                </a:xfrm>
                <a:custGeom>
                  <a:avLst/>
                  <a:gdLst/>
                  <a:ahLst/>
                  <a:cxnLst>
                    <a:cxn ang="0">
                      <a:pos x="2" y="4"/>
                    </a:cxn>
                    <a:cxn ang="0">
                      <a:pos x="0" y="7"/>
                    </a:cxn>
                    <a:cxn ang="0">
                      <a:pos x="0" y="0"/>
                    </a:cxn>
                    <a:cxn ang="0">
                      <a:pos x="2" y="0"/>
                    </a:cxn>
                    <a:cxn ang="0">
                      <a:pos x="2" y="4"/>
                    </a:cxn>
                  </a:cxnLst>
                  <a:rect l="0" t="0" r="r" b="b"/>
                  <a:pathLst>
                    <a:path w="2" h="7">
                      <a:moveTo>
                        <a:pt x="2" y="4"/>
                      </a:moveTo>
                      <a:lnTo>
                        <a:pt x="0" y="7"/>
                      </a:lnTo>
                      <a:lnTo>
                        <a:pt x="0" y="0"/>
                      </a:lnTo>
                      <a:lnTo>
                        <a:pt x="2" y="0"/>
                      </a:lnTo>
                      <a:lnTo>
                        <a:pt x="2" y="4"/>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9" name="Freeform 177"/>
                <p:cNvSpPr>
                  <a:spLocks noChangeAspect="1"/>
                </p:cNvSpPr>
                <p:nvPr/>
              </p:nvSpPr>
              <p:spPr bwMode="auto">
                <a:xfrm>
                  <a:off x="2426" y="2823"/>
                  <a:ext cx="94" cy="38"/>
                </a:xfrm>
                <a:custGeom>
                  <a:avLst/>
                  <a:gdLst/>
                  <a:ahLst/>
                  <a:cxnLst>
                    <a:cxn ang="0">
                      <a:pos x="0" y="0"/>
                    </a:cxn>
                    <a:cxn ang="0">
                      <a:pos x="94" y="9"/>
                    </a:cxn>
                    <a:cxn ang="0">
                      <a:pos x="94" y="38"/>
                    </a:cxn>
                    <a:cxn ang="0">
                      <a:pos x="0" y="28"/>
                    </a:cxn>
                    <a:cxn ang="0">
                      <a:pos x="0" y="0"/>
                    </a:cxn>
                  </a:cxnLst>
                  <a:rect l="0" t="0" r="r" b="b"/>
                  <a:pathLst>
                    <a:path w="94" h="38">
                      <a:moveTo>
                        <a:pt x="0" y="0"/>
                      </a:moveTo>
                      <a:lnTo>
                        <a:pt x="94" y="9"/>
                      </a:lnTo>
                      <a:lnTo>
                        <a:pt x="94"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0" name="Freeform 178"/>
                <p:cNvSpPr>
                  <a:spLocks noChangeAspect="1"/>
                </p:cNvSpPr>
                <p:nvPr/>
              </p:nvSpPr>
              <p:spPr bwMode="auto">
                <a:xfrm>
                  <a:off x="2426" y="2825"/>
                  <a:ext cx="19" cy="24"/>
                </a:xfrm>
                <a:custGeom>
                  <a:avLst/>
                  <a:gdLst/>
                  <a:ahLst/>
                  <a:cxnLst>
                    <a:cxn ang="0">
                      <a:pos x="0" y="21"/>
                    </a:cxn>
                    <a:cxn ang="0">
                      <a:pos x="19" y="24"/>
                    </a:cxn>
                    <a:cxn ang="0">
                      <a:pos x="19" y="3"/>
                    </a:cxn>
                    <a:cxn ang="0">
                      <a:pos x="0" y="0"/>
                    </a:cxn>
                    <a:cxn ang="0">
                      <a:pos x="0" y="21"/>
                    </a:cxn>
                  </a:cxnLst>
                  <a:rect l="0" t="0" r="r" b="b"/>
                  <a:pathLst>
                    <a:path w="19" h="24">
                      <a:moveTo>
                        <a:pt x="0" y="21"/>
                      </a:moveTo>
                      <a:lnTo>
                        <a:pt x="19" y="24"/>
                      </a:lnTo>
                      <a:lnTo>
                        <a:pt x="19" y="3"/>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1" name="Freeform 179"/>
                <p:cNvSpPr>
                  <a:spLocks noChangeAspect="1"/>
                </p:cNvSpPr>
                <p:nvPr/>
              </p:nvSpPr>
              <p:spPr bwMode="auto">
                <a:xfrm>
                  <a:off x="2445" y="2828"/>
                  <a:ext cx="54" cy="30"/>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2" name="Freeform 180"/>
                <p:cNvSpPr>
                  <a:spLocks noChangeAspect="1"/>
                </p:cNvSpPr>
                <p:nvPr/>
              </p:nvSpPr>
              <p:spPr bwMode="auto">
                <a:xfrm>
                  <a:off x="2426" y="2823"/>
                  <a:ext cx="19" cy="5"/>
                </a:xfrm>
                <a:custGeom>
                  <a:avLst/>
                  <a:gdLst/>
                  <a:ahLst/>
                  <a:cxnLst>
                    <a:cxn ang="0">
                      <a:pos x="0" y="2"/>
                    </a:cxn>
                    <a:cxn ang="0">
                      <a:pos x="0" y="0"/>
                    </a:cxn>
                    <a:cxn ang="0">
                      <a:pos x="19" y="5"/>
                    </a:cxn>
                    <a:cxn ang="0">
                      <a:pos x="19" y="5"/>
                    </a:cxn>
                    <a:cxn ang="0">
                      <a:pos x="0" y="2"/>
                    </a:cxn>
                  </a:cxnLst>
                  <a:rect l="0" t="0" r="r" b="b"/>
                  <a:pathLst>
                    <a:path w="19" h="5">
                      <a:moveTo>
                        <a:pt x="0" y="2"/>
                      </a:moveTo>
                      <a:lnTo>
                        <a:pt x="0" y="0"/>
                      </a:lnTo>
                      <a:lnTo>
                        <a:pt x="19" y="5"/>
                      </a:lnTo>
                      <a:lnTo>
                        <a:pt x="19"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3" name="Freeform 181"/>
                <p:cNvSpPr>
                  <a:spLocks noChangeAspect="1"/>
                </p:cNvSpPr>
                <p:nvPr/>
              </p:nvSpPr>
              <p:spPr bwMode="auto">
                <a:xfrm>
                  <a:off x="2445" y="2828"/>
                  <a:ext cx="54" cy="9"/>
                </a:xfrm>
                <a:custGeom>
                  <a:avLst/>
                  <a:gdLst/>
                  <a:ahLst/>
                  <a:cxnLst>
                    <a:cxn ang="0">
                      <a:pos x="0" y="0"/>
                    </a:cxn>
                    <a:cxn ang="0">
                      <a:pos x="23" y="3"/>
                    </a:cxn>
                    <a:cxn ang="0">
                      <a:pos x="23" y="4"/>
                    </a:cxn>
                    <a:cxn ang="0">
                      <a:pos x="6" y="3"/>
                    </a:cxn>
                    <a:cxn ang="0">
                      <a:pos x="0" y="0"/>
                    </a:cxn>
                  </a:cxnLst>
                  <a:rect l="0" t="0" r="r" b="b"/>
                  <a:pathLst>
                    <a:path w="23" h="4">
                      <a:moveTo>
                        <a:pt x="0" y="0"/>
                      </a:moveTo>
                      <a:cubicBezTo>
                        <a:pt x="0" y="0"/>
                        <a:pt x="6" y="4"/>
                        <a:pt x="23" y="3"/>
                      </a:cubicBezTo>
                      <a:cubicBezTo>
                        <a:pt x="23" y="4"/>
                        <a:pt x="23" y="4"/>
                        <a:pt x="23" y="4"/>
                      </a:cubicBezTo>
                      <a:cubicBezTo>
                        <a:pt x="23" y="4"/>
                        <a:pt x="13" y="4"/>
                        <a:pt x="6"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4" name="Rectangle 182"/>
                <p:cNvSpPr>
                  <a:spLocks noChangeAspect="1" noChangeArrowheads="1"/>
                </p:cNvSpPr>
                <p:nvPr/>
              </p:nvSpPr>
              <p:spPr bwMode="auto">
                <a:xfrm>
                  <a:off x="2499" y="2837"/>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5" name="Freeform 183"/>
                <p:cNvSpPr>
                  <a:spLocks noChangeAspect="1"/>
                </p:cNvSpPr>
                <p:nvPr/>
              </p:nvSpPr>
              <p:spPr bwMode="auto">
                <a:xfrm>
                  <a:off x="2426" y="2792"/>
                  <a:ext cx="94" cy="38"/>
                </a:xfrm>
                <a:custGeom>
                  <a:avLst/>
                  <a:gdLst/>
                  <a:ahLst/>
                  <a:cxnLst>
                    <a:cxn ang="0">
                      <a:pos x="0" y="0"/>
                    </a:cxn>
                    <a:cxn ang="0">
                      <a:pos x="94" y="10"/>
                    </a:cxn>
                    <a:cxn ang="0">
                      <a:pos x="94" y="38"/>
                    </a:cxn>
                    <a:cxn ang="0">
                      <a:pos x="0" y="28"/>
                    </a:cxn>
                    <a:cxn ang="0">
                      <a:pos x="0" y="0"/>
                    </a:cxn>
                  </a:cxnLst>
                  <a:rect l="0" t="0" r="r" b="b"/>
                  <a:pathLst>
                    <a:path w="94" h="38">
                      <a:moveTo>
                        <a:pt x="0" y="0"/>
                      </a:moveTo>
                      <a:lnTo>
                        <a:pt x="94" y="10"/>
                      </a:lnTo>
                      <a:lnTo>
                        <a:pt x="94"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6" name="Freeform 184"/>
                <p:cNvSpPr>
                  <a:spLocks noChangeAspect="1"/>
                </p:cNvSpPr>
                <p:nvPr/>
              </p:nvSpPr>
              <p:spPr bwMode="auto">
                <a:xfrm>
                  <a:off x="2426" y="2794"/>
                  <a:ext cx="19" cy="24"/>
                </a:xfrm>
                <a:custGeom>
                  <a:avLst/>
                  <a:gdLst/>
                  <a:ahLst/>
                  <a:cxnLst>
                    <a:cxn ang="0">
                      <a:pos x="0" y="22"/>
                    </a:cxn>
                    <a:cxn ang="0">
                      <a:pos x="19" y="24"/>
                    </a:cxn>
                    <a:cxn ang="0">
                      <a:pos x="19" y="5"/>
                    </a:cxn>
                    <a:cxn ang="0">
                      <a:pos x="0" y="0"/>
                    </a:cxn>
                    <a:cxn ang="0">
                      <a:pos x="0" y="22"/>
                    </a:cxn>
                  </a:cxnLst>
                  <a:rect l="0" t="0" r="r" b="b"/>
                  <a:pathLst>
                    <a:path w="19" h="24">
                      <a:moveTo>
                        <a:pt x="0" y="22"/>
                      </a:moveTo>
                      <a:lnTo>
                        <a:pt x="19" y="24"/>
                      </a:lnTo>
                      <a:lnTo>
                        <a:pt x="19" y="5"/>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7" name="Freeform 185"/>
                <p:cNvSpPr>
                  <a:spLocks noChangeAspect="1"/>
                </p:cNvSpPr>
                <p:nvPr/>
              </p:nvSpPr>
              <p:spPr bwMode="auto">
                <a:xfrm>
                  <a:off x="2445" y="2799"/>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8" name="Freeform 186"/>
                <p:cNvSpPr>
                  <a:spLocks noChangeAspect="1"/>
                </p:cNvSpPr>
                <p:nvPr/>
              </p:nvSpPr>
              <p:spPr bwMode="auto">
                <a:xfrm>
                  <a:off x="2426" y="2794"/>
                  <a:ext cx="19" cy="5"/>
                </a:xfrm>
                <a:custGeom>
                  <a:avLst/>
                  <a:gdLst/>
                  <a:ahLst/>
                  <a:cxnLst>
                    <a:cxn ang="0">
                      <a:pos x="0" y="0"/>
                    </a:cxn>
                    <a:cxn ang="0">
                      <a:pos x="0" y="0"/>
                    </a:cxn>
                    <a:cxn ang="0">
                      <a:pos x="19" y="3"/>
                    </a:cxn>
                    <a:cxn ang="0">
                      <a:pos x="19" y="5"/>
                    </a:cxn>
                    <a:cxn ang="0">
                      <a:pos x="0" y="0"/>
                    </a:cxn>
                  </a:cxnLst>
                  <a:rect l="0" t="0" r="r" b="b"/>
                  <a:pathLst>
                    <a:path w="19" h="5">
                      <a:moveTo>
                        <a:pt x="0" y="0"/>
                      </a:moveTo>
                      <a:lnTo>
                        <a:pt x="0" y="0"/>
                      </a:lnTo>
                      <a:lnTo>
                        <a:pt x="19" y="3"/>
                      </a:lnTo>
                      <a:lnTo>
                        <a:pt x="19" y="5"/>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9" name="Freeform 187"/>
                <p:cNvSpPr>
                  <a:spLocks noChangeAspect="1"/>
                </p:cNvSpPr>
                <p:nvPr/>
              </p:nvSpPr>
              <p:spPr bwMode="auto">
                <a:xfrm>
                  <a:off x="2445" y="2797"/>
                  <a:ext cx="54"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0" name="Rectangle 188"/>
                <p:cNvSpPr>
                  <a:spLocks noChangeAspect="1" noChangeArrowheads="1"/>
                </p:cNvSpPr>
                <p:nvPr/>
              </p:nvSpPr>
              <p:spPr bwMode="auto">
                <a:xfrm>
                  <a:off x="2499" y="280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1" name="Freeform 189"/>
                <p:cNvSpPr>
                  <a:spLocks noChangeAspect="1"/>
                </p:cNvSpPr>
                <p:nvPr/>
              </p:nvSpPr>
              <p:spPr bwMode="auto">
                <a:xfrm>
                  <a:off x="2426" y="2761"/>
                  <a:ext cx="94" cy="41"/>
                </a:xfrm>
                <a:custGeom>
                  <a:avLst/>
                  <a:gdLst/>
                  <a:ahLst/>
                  <a:cxnLst>
                    <a:cxn ang="0">
                      <a:pos x="0" y="0"/>
                    </a:cxn>
                    <a:cxn ang="0">
                      <a:pos x="94" y="12"/>
                    </a:cxn>
                    <a:cxn ang="0">
                      <a:pos x="94" y="41"/>
                    </a:cxn>
                    <a:cxn ang="0">
                      <a:pos x="0" y="29"/>
                    </a:cxn>
                    <a:cxn ang="0">
                      <a:pos x="0" y="0"/>
                    </a:cxn>
                  </a:cxnLst>
                  <a:rect l="0" t="0" r="r" b="b"/>
                  <a:pathLst>
                    <a:path w="94" h="41">
                      <a:moveTo>
                        <a:pt x="0" y="0"/>
                      </a:moveTo>
                      <a:lnTo>
                        <a:pt x="94" y="12"/>
                      </a:lnTo>
                      <a:lnTo>
                        <a:pt x="94"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2" name="Freeform 190"/>
                <p:cNvSpPr>
                  <a:spLocks noChangeAspect="1"/>
                </p:cNvSpPr>
                <p:nvPr/>
              </p:nvSpPr>
              <p:spPr bwMode="auto">
                <a:xfrm>
                  <a:off x="2426" y="2766"/>
                  <a:ext cx="19" cy="21"/>
                </a:xfrm>
                <a:custGeom>
                  <a:avLst/>
                  <a:gdLst/>
                  <a:ahLst/>
                  <a:cxnLst>
                    <a:cxn ang="0">
                      <a:pos x="0" y="21"/>
                    </a:cxn>
                    <a:cxn ang="0">
                      <a:pos x="19" y="21"/>
                    </a:cxn>
                    <a:cxn ang="0">
                      <a:pos x="19" y="2"/>
                    </a:cxn>
                    <a:cxn ang="0">
                      <a:pos x="0" y="0"/>
                    </a:cxn>
                    <a:cxn ang="0">
                      <a:pos x="0" y="21"/>
                    </a:cxn>
                  </a:cxnLst>
                  <a:rect l="0" t="0" r="r" b="b"/>
                  <a:pathLst>
                    <a:path w="19" h="21">
                      <a:moveTo>
                        <a:pt x="0" y="21"/>
                      </a:moveTo>
                      <a:lnTo>
                        <a:pt x="19" y="21"/>
                      </a:lnTo>
                      <a:lnTo>
                        <a:pt x="19"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3" name="Freeform 191"/>
                <p:cNvSpPr>
                  <a:spLocks noChangeAspect="1"/>
                </p:cNvSpPr>
                <p:nvPr/>
              </p:nvSpPr>
              <p:spPr bwMode="auto">
                <a:xfrm>
                  <a:off x="2445" y="2768"/>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4" name="Freeform 192"/>
                <p:cNvSpPr>
                  <a:spLocks noChangeAspect="1"/>
                </p:cNvSpPr>
                <p:nvPr/>
              </p:nvSpPr>
              <p:spPr bwMode="auto">
                <a:xfrm>
                  <a:off x="2426" y="2764"/>
                  <a:ext cx="19" cy="4"/>
                </a:xfrm>
                <a:custGeom>
                  <a:avLst/>
                  <a:gdLst/>
                  <a:ahLst/>
                  <a:cxnLst>
                    <a:cxn ang="0">
                      <a:pos x="0" y="2"/>
                    </a:cxn>
                    <a:cxn ang="0">
                      <a:pos x="0" y="0"/>
                    </a:cxn>
                    <a:cxn ang="0">
                      <a:pos x="19" y="2"/>
                    </a:cxn>
                    <a:cxn ang="0">
                      <a:pos x="19" y="4"/>
                    </a:cxn>
                    <a:cxn ang="0">
                      <a:pos x="0" y="2"/>
                    </a:cxn>
                  </a:cxnLst>
                  <a:rect l="0" t="0" r="r" b="b"/>
                  <a:pathLst>
                    <a:path w="19" h="4">
                      <a:moveTo>
                        <a:pt x="0" y="2"/>
                      </a:moveTo>
                      <a:lnTo>
                        <a:pt x="0" y="0"/>
                      </a:lnTo>
                      <a:lnTo>
                        <a:pt x="19" y="2"/>
                      </a:lnTo>
                      <a:lnTo>
                        <a:pt x="19"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5" name="Freeform 193"/>
                <p:cNvSpPr>
                  <a:spLocks noChangeAspect="1"/>
                </p:cNvSpPr>
                <p:nvPr/>
              </p:nvSpPr>
              <p:spPr bwMode="auto">
                <a:xfrm>
                  <a:off x="2445" y="2766"/>
                  <a:ext cx="54"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6" name="Rectangle 194"/>
                <p:cNvSpPr>
                  <a:spLocks noChangeAspect="1" noChangeArrowheads="1"/>
                </p:cNvSpPr>
                <p:nvPr/>
              </p:nvSpPr>
              <p:spPr bwMode="auto">
                <a:xfrm>
                  <a:off x="2499" y="277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7" name="Freeform 195"/>
                <p:cNvSpPr>
                  <a:spLocks noChangeAspect="1"/>
                </p:cNvSpPr>
                <p:nvPr/>
              </p:nvSpPr>
              <p:spPr bwMode="auto">
                <a:xfrm>
                  <a:off x="2426" y="2731"/>
                  <a:ext cx="94" cy="40"/>
                </a:xfrm>
                <a:custGeom>
                  <a:avLst/>
                  <a:gdLst/>
                  <a:ahLst/>
                  <a:cxnLst>
                    <a:cxn ang="0">
                      <a:pos x="0" y="0"/>
                    </a:cxn>
                    <a:cxn ang="0">
                      <a:pos x="94" y="11"/>
                    </a:cxn>
                    <a:cxn ang="0">
                      <a:pos x="94" y="40"/>
                    </a:cxn>
                    <a:cxn ang="0">
                      <a:pos x="0" y="28"/>
                    </a:cxn>
                    <a:cxn ang="0">
                      <a:pos x="0" y="0"/>
                    </a:cxn>
                  </a:cxnLst>
                  <a:rect l="0" t="0" r="r" b="b"/>
                  <a:pathLst>
                    <a:path w="94" h="40">
                      <a:moveTo>
                        <a:pt x="0" y="0"/>
                      </a:moveTo>
                      <a:lnTo>
                        <a:pt x="94" y="11"/>
                      </a:lnTo>
                      <a:lnTo>
                        <a:pt x="94"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8" name="Freeform 196"/>
                <p:cNvSpPr>
                  <a:spLocks noChangeAspect="1"/>
                </p:cNvSpPr>
                <p:nvPr/>
              </p:nvSpPr>
              <p:spPr bwMode="auto">
                <a:xfrm>
                  <a:off x="2426" y="2735"/>
                  <a:ext cx="19" cy="24"/>
                </a:xfrm>
                <a:custGeom>
                  <a:avLst/>
                  <a:gdLst/>
                  <a:ahLst/>
                  <a:cxnLst>
                    <a:cxn ang="0">
                      <a:pos x="0" y="22"/>
                    </a:cxn>
                    <a:cxn ang="0">
                      <a:pos x="19" y="24"/>
                    </a:cxn>
                    <a:cxn ang="0">
                      <a:pos x="16" y="3"/>
                    </a:cxn>
                    <a:cxn ang="0">
                      <a:pos x="0" y="0"/>
                    </a:cxn>
                    <a:cxn ang="0">
                      <a:pos x="0" y="22"/>
                    </a:cxn>
                  </a:cxnLst>
                  <a:rect l="0" t="0" r="r" b="b"/>
                  <a:pathLst>
                    <a:path w="19" h="24">
                      <a:moveTo>
                        <a:pt x="0" y="22"/>
                      </a:moveTo>
                      <a:lnTo>
                        <a:pt x="19" y="24"/>
                      </a:lnTo>
                      <a:lnTo>
                        <a:pt x="16"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9" name="Freeform 197"/>
                <p:cNvSpPr>
                  <a:spLocks noChangeAspect="1"/>
                </p:cNvSpPr>
                <p:nvPr/>
              </p:nvSpPr>
              <p:spPr bwMode="auto">
                <a:xfrm>
                  <a:off x="2442" y="2738"/>
                  <a:ext cx="57" cy="30"/>
                </a:xfrm>
                <a:custGeom>
                  <a:avLst/>
                  <a:gdLst/>
                  <a:ahLst/>
                  <a:cxnLst>
                    <a:cxn ang="0">
                      <a:pos x="1" y="9"/>
                    </a:cxn>
                    <a:cxn ang="0">
                      <a:pos x="24" y="7"/>
                    </a:cxn>
                    <a:cxn ang="0">
                      <a:pos x="24" y="4"/>
                    </a:cxn>
                    <a:cxn ang="0">
                      <a:pos x="0" y="0"/>
                    </a:cxn>
                    <a:cxn ang="0">
                      <a:pos x="1" y="9"/>
                    </a:cxn>
                  </a:cxnLst>
                  <a:rect l="0" t="0" r="r" b="b"/>
                  <a:pathLst>
                    <a:path w="24" h="13">
                      <a:moveTo>
                        <a:pt x="1" y="9"/>
                      </a:moveTo>
                      <a:cubicBezTo>
                        <a:pt x="1" y="9"/>
                        <a:pt x="11" y="13"/>
                        <a:pt x="24" y="7"/>
                      </a:cubicBezTo>
                      <a:cubicBezTo>
                        <a:pt x="24" y="4"/>
                        <a:pt x="24" y="4"/>
                        <a:pt x="24" y="4"/>
                      </a:cubicBezTo>
                      <a:cubicBezTo>
                        <a:pt x="24" y="4"/>
                        <a:pt x="6" y="5"/>
                        <a:pt x="0" y="0"/>
                      </a:cubicBezTo>
                      <a:cubicBezTo>
                        <a:pt x="1" y="6"/>
                        <a:pt x="1" y="9"/>
                        <a:pt x="1"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0" name="Freeform 198"/>
                <p:cNvSpPr>
                  <a:spLocks noChangeAspect="1"/>
                </p:cNvSpPr>
                <p:nvPr/>
              </p:nvSpPr>
              <p:spPr bwMode="auto">
                <a:xfrm>
                  <a:off x="2426" y="2733"/>
                  <a:ext cx="19" cy="5"/>
                </a:xfrm>
                <a:custGeom>
                  <a:avLst/>
                  <a:gdLst/>
                  <a:ahLst/>
                  <a:cxnLst>
                    <a:cxn ang="0">
                      <a:pos x="0" y="2"/>
                    </a:cxn>
                    <a:cxn ang="0">
                      <a:pos x="0" y="0"/>
                    </a:cxn>
                    <a:cxn ang="0">
                      <a:pos x="19" y="5"/>
                    </a:cxn>
                    <a:cxn ang="0">
                      <a:pos x="16" y="5"/>
                    </a:cxn>
                    <a:cxn ang="0">
                      <a:pos x="0" y="2"/>
                    </a:cxn>
                  </a:cxnLst>
                  <a:rect l="0" t="0" r="r" b="b"/>
                  <a:pathLst>
                    <a:path w="19" h="5">
                      <a:moveTo>
                        <a:pt x="0" y="2"/>
                      </a:moveTo>
                      <a:lnTo>
                        <a:pt x="0" y="0"/>
                      </a:lnTo>
                      <a:lnTo>
                        <a:pt x="19" y="5"/>
                      </a:lnTo>
                      <a:lnTo>
                        <a:pt x="16"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1" name="Freeform 199"/>
                <p:cNvSpPr>
                  <a:spLocks noChangeAspect="1"/>
                </p:cNvSpPr>
                <p:nvPr/>
              </p:nvSpPr>
              <p:spPr bwMode="auto">
                <a:xfrm>
                  <a:off x="2442" y="2738"/>
                  <a:ext cx="57" cy="9"/>
                </a:xfrm>
                <a:custGeom>
                  <a:avLst/>
                  <a:gdLst/>
                  <a:ahLst/>
                  <a:cxnLst>
                    <a:cxn ang="0">
                      <a:pos x="1" y="0"/>
                    </a:cxn>
                    <a:cxn ang="0">
                      <a:pos x="24" y="3"/>
                    </a:cxn>
                    <a:cxn ang="0">
                      <a:pos x="24" y="4"/>
                    </a:cxn>
                    <a:cxn ang="0">
                      <a:pos x="7" y="3"/>
                    </a:cxn>
                    <a:cxn ang="0">
                      <a:pos x="0" y="0"/>
                    </a:cxn>
                    <a:cxn ang="0">
                      <a:pos x="1" y="0"/>
                    </a:cxn>
                  </a:cxnLst>
                  <a:rect l="0" t="0" r="r" b="b"/>
                  <a:pathLst>
                    <a:path w="24" h="4">
                      <a:moveTo>
                        <a:pt x="1" y="0"/>
                      </a:moveTo>
                      <a:cubicBezTo>
                        <a:pt x="1" y="0"/>
                        <a:pt x="7" y="4"/>
                        <a:pt x="24" y="3"/>
                      </a:cubicBezTo>
                      <a:cubicBezTo>
                        <a:pt x="24" y="4"/>
                        <a:pt x="24" y="4"/>
                        <a:pt x="24" y="4"/>
                      </a:cubicBezTo>
                      <a:cubicBezTo>
                        <a:pt x="24" y="4"/>
                        <a:pt x="14" y="4"/>
                        <a:pt x="7" y="3"/>
                      </a:cubicBezTo>
                      <a:cubicBezTo>
                        <a:pt x="1" y="1"/>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2" name="Freeform 200"/>
                <p:cNvSpPr>
                  <a:spLocks noChangeAspect="1"/>
                </p:cNvSpPr>
                <p:nvPr/>
              </p:nvSpPr>
              <p:spPr bwMode="auto">
                <a:xfrm>
                  <a:off x="2499" y="2747"/>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2" name="Group 74"/>
              <p:cNvGrpSpPr>
                <a:grpSpLocks noChangeAspect="1"/>
              </p:cNvGrpSpPr>
              <p:nvPr/>
            </p:nvGrpSpPr>
            <p:grpSpPr bwMode="auto">
              <a:xfrm>
                <a:off x="6636860" y="5373216"/>
                <a:ext cx="1103494" cy="494753"/>
                <a:chOff x="2195" y="2634"/>
                <a:chExt cx="621" cy="276"/>
              </a:xfrm>
            </p:grpSpPr>
            <p:sp>
              <p:nvSpPr>
                <p:cNvPr id="21" name="Freeform 75"/>
                <p:cNvSpPr>
                  <a:spLocks noChangeAspect="1"/>
                </p:cNvSpPr>
                <p:nvPr/>
              </p:nvSpPr>
              <p:spPr bwMode="auto">
                <a:xfrm>
                  <a:off x="2634" y="2669"/>
                  <a:ext cx="182" cy="234"/>
                </a:xfrm>
                <a:custGeom>
                  <a:avLst/>
                  <a:gdLst/>
                  <a:ahLst/>
                  <a:cxnLst>
                    <a:cxn ang="0">
                      <a:pos x="77" y="0"/>
                    </a:cxn>
                    <a:cxn ang="0">
                      <a:pos x="77" y="47"/>
                    </a:cxn>
                    <a:cxn ang="0">
                      <a:pos x="76" y="52"/>
                    </a:cxn>
                    <a:cxn ang="0">
                      <a:pos x="72" y="55"/>
                    </a:cxn>
                    <a:cxn ang="0">
                      <a:pos x="0" y="99"/>
                    </a:cxn>
                    <a:cxn ang="0">
                      <a:pos x="0" y="35"/>
                    </a:cxn>
                    <a:cxn ang="0">
                      <a:pos x="77" y="0"/>
                    </a:cxn>
                  </a:cxnLst>
                  <a:rect l="0" t="0" r="r" b="b"/>
                  <a:pathLst>
                    <a:path w="77" h="99">
                      <a:moveTo>
                        <a:pt x="77" y="0"/>
                      </a:moveTo>
                      <a:cubicBezTo>
                        <a:pt x="77" y="47"/>
                        <a:pt x="77" y="47"/>
                        <a:pt x="77" y="47"/>
                      </a:cubicBezTo>
                      <a:cubicBezTo>
                        <a:pt x="77" y="47"/>
                        <a:pt x="77" y="51"/>
                        <a:pt x="76" y="52"/>
                      </a:cubicBezTo>
                      <a:cubicBezTo>
                        <a:pt x="75" y="53"/>
                        <a:pt x="72" y="55"/>
                        <a:pt x="72" y="55"/>
                      </a:cubicBezTo>
                      <a:cubicBezTo>
                        <a:pt x="0" y="99"/>
                        <a:pt x="0" y="99"/>
                        <a:pt x="0" y="99"/>
                      </a:cubicBezTo>
                      <a:cubicBezTo>
                        <a:pt x="0" y="35"/>
                        <a:pt x="0" y="35"/>
                        <a:pt x="0" y="35"/>
                      </a:cubicBezTo>
                      <a:lnTo>
                        <a:pt x="77" y="0"/>
                      </a:lnTo>
                      <a:close/>
                    </a:path>
                  </a:pathLst>
                </a:custGeom>
                <a:solidFill>
                  <a:srgbClr val="0C3C68"/>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 name="Freeform 76"/>
                <p:cNvSpPr>
                  <a:spLocks noChangeAspect="1"/>
                </p:cNvSpPr>
                <p:nvPr/>
              </p:nvSpPr>
              <p:spPr bwMode="auto">
                <a:xfrm>
                  <a:off x="2234" y="2634"/>
                  <a:ext cx="579" cy="118"/>
                </a:xfrm>
                <a:custGeom>
                  <a:avLst/>
                  <a:gdLst/>
                  <a:ahLst/>
                  <a:cxnLst>
                    <a:cxn ang="0">
                      <a:pos x="0" y="73"/>
                    </a:cxn>
                    <a:cxn ang="0">
                      <a:pos x="196" y="0"/>
                    </a:cxn>
                    <a:cxn ang="0">
                      <a:pos x="579" y="30"/>
                    </a:cxn>
                    <a:cxn ang="0">
                      <a:pos x="393" y="118"/>
                    </a:cxn>
                    <a:cxn ang="0">
                      <a:pos x="0" y="73"/>
                    </a:cxn>
                  </a:cxnLst>
                  <a:rect l="0" t="0" r="r" b="b"/>
                  <a:pathLst>
                    <a:path w="579" h="118">
                      <a:moveTo>
                        <a:pt x="0" y="73"/>
                      </a:moveTo>
                      <a:lnTo>
                        <a:pt x="196" y="0"/>
                      </a:lnTo>
                      <a:lnTo>
                        <a:pt x="579" y="30"/>
                      </a:lnTo>
                      <a:lnTo>
                        <a:pt x="393" y="118"/>
                      </a:lnTo>
                      <a:lnTo>
                        <a:pt x="0" y="73"/>
                      </a:lnTo>
                      <a:close/>
                    </a:path>
                  </a:pathLst>
                </a:custGeom>
                <a:solidFill>
                  <a:srgbClr val="446487"/>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 name="Freeform 77"/>
                <p:cNvSpPr>
                  <a:spLocks noChangeAspect="1"/>
                </p:cNvSpPr>
                <p:nvPr/>
              </p:nvSpPr>
              <p:spPr bwMode="auto">
                <a:xfrm>
                  <a:off x="2622" y="2664"/>
                  <a:ext cx="194" cy="95"/>
                </a:xfrm>
                <a:custGeom>
                  <a:avLst/>
                  <a:gdLst/>
                  <a:ahLst/>
                  <a:cxnLst>
                    <a:cxn ang="0">
                      <a:pos x="82" y="2"/>
                    </a:cxn>
                    <a:cxn ang="0">
                      <a:pos x="81" y="0"/>
                    </a:cxn>
                    <a:cxn ang="0">
                      <a:pos x="0" y="37"/>
                    </a:cxn>
                    <a:cxn ang="0">
                      <a:pos x="1" y="40"/>
                    </a:cxn>
                    <a:cxn ang="0">
                      <a:pos x="82" y="2"/>
                    </a:cxn>
                  </a:cxnLst>
                  <a:rect l="0" t="0" r="r" b="b"/>
                  <a:pathLst>
                    <a:path w="82" h="40">
                      <a:moveTo>
                        <a:pt x="82" y="2"/>
                      </a:moveTo>
                      <a:cubicBezTo>
                        <a:pt x="82" y="1"/>
                        <a:pt x="81" y="1"/>
                        <a:pt x="81" y="0"/>
                      </a:cubicBezTo>
                      <a:cubicBezTo>
                        <a:pt x="77" y="0"/>
                        <a:pt x="0" y="37"/>
                        <a:pt x="0" y="37"/>
                      </a:cubicBezTo>
                      <a:cubicBezTo>
                        <a:pt x="1" y="40"/>
                        <a:pt x="1" y="40"/>
                        <a:pt x="1" y="40"/>
                      </a:cubicBezTo>
                      <a:lnTo>
                        <a:pt x="82" y="2"/>
                      </a:lnTo>
                      <a:close/>
                    </a:path>
                  </a:pathLst>
                </a:custGeom>
                <a:solidFill>
                  <a:srgbClr val="5B769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 name="Freeform 78"/>
                <p:cNvSpPr>
                  <a:spLocks noChangeAspect="1"/>
                </p:cNvSpPr>
                <p:nvPr/>
              </p:nvSpPr>
              <p:spPr bwMode="auto">
                <a:xfrm>
                  <a:off x="2208" y="2700"/>
                  <a:ext cx="449" cy="210"/>
                </a:xfrm>
                <a:custGeom>
                  <a:avLst/>
                  <a:gdLst/>
                  <a:ahLst/>
                  <a:cxnLst>
                    <a:cxn ang="0">
                      <a:pos x="190" y="86"/>
                    </a:cxn>
                    <a:cxn ang="0">
                      <a:pos x="187" y="89"/>
                    </a:cxn>
                    <a:cxn ang="0">
                      <a:pos x="3" y="66"/>
                    </a:cxn>
                    <a:cxn ang="0">
                      <a:pos x="1" y="63"/>
                    </a:cxn>
                    <a:cxn ang="0">
                      <a:pos x="0" y="3"/>
                    </a:cxn>
                    <a:cxn ang="0">
                      <a:pos x="3" y="0"/>
                    </a:cxn>
                    <a:cxn ang="0">
                      <a:pos x="188" y="21"/>
                    </a:cxn>
                    <a:cxn ang="0">
                      <a:pos x="190" y="24"/>
                    </a:cxn>
                    <a:cxn ang="0">
                      <a:pos x="190" y="86"/>
                    </a:cxn>
                  </a:cxnLst>
                  <a:rect l="0" t="0" r="r" b="b"/>
                  <a:pathLst>
                    <a:path w="190" h="89">
                      <a:moveTo>
                        <a:pt x="190" y="86"/>
                      </a:moveTo>
                      <a:cubicBezTo>
                        <a:pt x="190" y="88"/>
                        <a:pt x="188" y="89"/>
                        <a:pt x="187" y="89"/>
                      </a:cubicBezTo>
                      <a:cubicBezTo>
                        <a:pt x="3" y="66"/>
                        <a:pt x="3" y="66"/>
                        <a:pt x="3" y="66"/>
                      </a:cubicBezTo>
                      <a:cubicBezTo>
                        <a:pt x="2" y="66"/>
                        <a:pt x="1" y="65"/>
                        <a:pt x="1" y="63"/>
                      </a:cubicBezTo>
                      <a:cubicBezTo>
                        <a:pt x="0" y="3"/>
                        <a:pt x="0" y="3"/>
                        <a:pt x="0" y="3"/>
                      </a:cubicBezTo>
                      <a:cubicBezTo>
                        <a:pt x="0" y="2"/>
                        <a:pt x="2" y="0"/>
                        <a:pt x="3" y="0"/>
                      </a:cubicBezTo>
                      <a:cubicBezTo>
                        <a:pt x="188" y="21"/>
                        <a:pt x="188" y="21"/>
                        <a:pt x="188" y="21"/>
                      </a:cubicBezTo>
                      <a:cubicBezTo>
                        <a:pt x="189" y="21"/>
                        <a:pt x="190" y="22"/>
                        <a:pt x="190" y="24"/>
                      </a:cubicBezTo>
                      <a:lnTo>
                        <a:pt x="190" y="86"/>
                      </a:lnTo>
                      <a:close/>
                    </a:path>
                  </a:pathLst>
                </a:custGeom>
                <a:solidFill>
                  <a:srgbClr val="6A84A1"/>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 name="Freeform 79"/>
                <p:cNvSpPr>
                  <a:spLocks noChangeAspect="1"/>
                </p:cNvSpPr>
                <p:nvPr/>
              </p:nvSpPr>
              <p:spPr bwMode="auto">
                <a:xfrm>
                  <a:off x="2208" y="2702"/>
                  <a:ext cx="447" cy="208"/>
                </a:xfrm>
                <a:custGeom>
                  <a:avLst/>
                  <a:gdLst/>
                  <a:ahLst/>
                  <a:cxnLst>
                    <a:cxn ang="0">
                      <a:pos x="189" y="86"/>
                    </a:cxn>
                    <a:cxn ang="0">
                      <a:pos x="186" y="88"/>
                    </a:cxn>
                    <a:cxn ang="0">
                      <a:pos x="2" y="66"/>
                    </a:cxn>
                    <a:cxn ang="0">
                      <a:pos x="0" y="64"/>
                    </a:cxn>
                    <a:cxn ang="0">
                      <a:pos x="0" y="2"/>
                    </a:cxn>
                    <a:cxn ang="0">
                      <a:pos x="2" y="0"/>
                    </a:cxn>
                    <a:cxn ang="0">
                      <a:pos x="186" y="21"/>
                    </a:cxn>
                    <a:cxn ang="0">
                      <a:pos x="189" y="24"/>
                    </a:cxn>
                    <a:cxn ang="0">
                      <a:pos x="189" y="86"/>
                    </a:cxn>
                  </a:cxnLst>
                  <a:rect l="0" t="0" r="r" b="b"/>
                  <a:pathLst>
                    <a:path w="189" h="88">
                      <a:moveTo>
                        <a:pt x="189" y="86"/>
                      </a:moveTo>
                      <a:cubicBezTo>
                        <a:pt x="189" y="87"/>
                        <a:pt x="188" y="88"/>
                        <a:pt x="186" y="88"/>
                      </a:cubicBezTo>
                      <a:cubicBezTo>
                        <a:pt x="2" y="66"/>
                        <a:pt x="2" y="66"/>
                        <a:pt x="2" y="66"/>
                      </a:cubicBezTo>
                      <a:cubicBezTo>
                        <a:pt x="1" y="66"/>
                        <a:pt x="0" y="65"/>
                        <a:pt x="0" y="64"/>
                      </a:cubicBezTo>
                      <a:cubicBezTo>
                        <a:pt x="0" y="2"/>
                        <a:pt x="0" y="2"/>
                        <a:pt x="0" y="2"/>
                      </a:cubicBezTo>
                      <a:cubicBezTo>
                        <a:pt x="0" y="1"/>
                        <a:pt x="1" y="0"/>
                        <a:pt x="2" y="0"/>
                      </a:cubicBezTo>
                      <a:cubicBezTo>
                        <a:pt x="186" y="21"/>
                        <a:pt x="186" y="21"/>
                        <a:pt x="186" y="21"/>
                      </a:cubicBezTo>
                      <a:cubicBezTo>
                        <a:pt x="188" y="22"/>
                        <a:pt x="189" y="23"/>
                        <a:pt x="189" y="24"/>
                      </a:cubicBezTo>
                      <a:lnTo>
                        <a:pt x="189" y="86"/>
                      </a:lnTo>
                      <a:close/>
                    </a:path>
                  </a:pathLst>
                </a:custGeom>
                <a:solidFill>
                  <a:srgbClr val="8AA2B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 name="Freeform 80"/>
                <p:cNvSpPr>
                  <a:spLocks noChangeAspect="1"/>
                </p:cNvSpPr>
                <p:nvPr/>
              </p:nvSpPr>
              <p:spPr bwMode="auto">
                <a:xfrm>
                  <a:off x="2232" y="2705"/>
                  <a:ext cx="387" cy="200"/>
                </a:xfrm>
                <a:custGeom>
                  <a:avLst/>
                  <a:gdLst/>
                  <a:ahLst/>
                  <a:cxnLst>
                    <a:cxn ang="0">
                      <a:pos x="0" y="156"/>
                    </a:cxn>
                    <a:cxn ang="0">
                      <a:pos x="0" y="0"/>
                    </a:cxn>
                    <a:cxn ang="0">
                      <a:pos x="387" y="45"/>
                    </a:cxn>
                    <a:cxn ang="0">
                      <a:pos x="387" y="200"/>
                    </a:cxn>
                    <a:cxn ang="0">
                      <a:pos x="0" y="156"/>
                    </a:cxn>
                  </a:cxnLst>
                  <a:rect l="0" t="0" r="r" b="b"/>
                  <a:pathLst>
                    <a:path w="387" h="200">
                      <a:moveTo>
                        <a:pt x="0" y="156"/>
                      </a:moveTo>
                      <a:lnTo>
                        <a:pt x="0" y="0"/>
                      </a:lnTo>
                      <a:lnTo>
                        <a:pt x="387" y="45"/>
                      </a:lnTo>
                      <a:lnTo>
                        <a:pt x="387" y="200"/>
                      </a:lnTo>
                      <a:lnTo>
                        <a:pt x="0" y="156"/>
                      </a:lnTo>
                      <a:close/>
                    </a:path>
                  </a:pathLst>
                </a:custGeom>
                <a:solidFill>
                  <a:srgbClr val="0C3C68"/>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 name="Freeform 81"/>
                <p:cNvSpPr>
                  <a:spLocks noChangeAspect="1"/>
                </p:cNvSpPr>
                <p:nvPr/>
              </p:nvSpPr>
              <p:spPr bwMode="auto">
                <a:xfrm>
                  <a:off x="2523" y="2863"/>
                  <a:ext cx="92" cy="40"/>
                </a:xfrm>
                <a:custGeom>
                  <a:avLst/>
                  <a:gdLst/>
                  <a:ahLst/>
                  <a:cxnLst>
                    <a:cxn ang="0">
                      <a:pos x="0" y="0"/>
                    </a:cxn>
                    <a:cxn ang="0">
                      <a:pos x="92" y="12"/>
                    </a:cxn>
                    <a:cxn ang="0">
                      <a:pos x="92" y="40"/>
                    </a:cxn>
                    <a:cxn ang="0">
                      <a:pos x="0" y="28"/>
                    </a:cxn>
                    <a:cxn ang="0">
                      <a:pos x="0" y="0"/>
                    </a:cxn>
                  </a:cxnLst>
                  <a:rect l="0" t="0" r="r" b="b"/>
                  <a:pathLst>
                    <a:path w="92" h="40">
                      <a:moveTo>
                        <a:pt x="0" y="0"/>
                      </a:moveTo>
                      <a:lnTo>
                        <a:pt x="92" y="12"/>
                      </a:lnTo>
                      <a:lnTo>
                        <a:pt x="92"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 name="Freeform 82"/>
                <p:cNvSpPr>
                  <a:spLocks noChangeAspect="1"/>
                </p:cNvSpPr>
                <p:nvPr/>
              </p:nvSpPr>
              <p:spPr bwMode="auto">
                <a:xfrm>
                  <a:off x="2523" y="2868"/>
                  <a:ext cx="16" cy="21"/>
                </a:xfrm>
                <a:custGeom>
                  <a:avLst/>
                  <a:gdLst/>
                  <a:ahLst/>
                  <a:cxnLst>
                    <a:cxn ang="0">
                      <a:pos x="0" y="21"/>
                    </a:cxn>
                    <a:cxn ang="0">
                      <a:pos x="16" y="21"/>
                    </a:cxn>
                    <a:cxn ang="0">
                      <a:pos x="16" y="2"/>
                    </a:cxn>
                    <a:cxn ang="0">
                      <a:pos x="0" y="0"/>
                    </a:cxn>
                    <a:cxn ang="0">
                      <a:pos x="0" y="21"/>
                    </a:cxn>
                  </a:cxnLst>
                  <a:rect l="0" t="0" r="r" b="b"/>
                  <a:pathLst>
                    <a:path w="16" h="21">
                      <a:moveTo>
                        <a:pt x="0" y="21"/>
                      </a:moveTo>
                      <a:lnTo>
                        <a:pt x="16" y="21"/>
                      </a:lnTo>
                      <a:lnTo>
                        <a:pt x="16"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 name="Freeform 83"/>
                <p:cNvSpPr>
                  <a:spLocks noChangeAspect="1"/>
                </p:cNvSpPr>
                <p:nvPr/>
              </p:nvSpPr>
              <p:spPr bwMode="auto">
                <a:xfrm>
                  <a:off x="2539" y="2870"/>
                  <a:ext cx="57" cy="31"/>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 name="Freeform 84"/>
                <p:cNvSpPr>
                  <a:spLocks noChangeAspect="1"/>
                </p:cNvSpPr>
                <p:nvPr/>
              </p:nvSpPr>
              <p:spPr bwMode="auto">
                <a:xfrm>
                  <a:off x="2523" y="2865"/>
                  <a:ext cx="16" cy="5"/>
                </a:xfrm>
                <a:custGeom>
                  <a:avLst/>
                  <a:gdLst/>
                  <a:ahLst/>
                  <a:cxnLst>
                    <a:cxn ang="0">
                      <a:pos x="0" y="3"/>
                    </a:cxn>
                    <a:cxn ang="0">
                      <a:pos x="0" y="0"/>
                    </a:cxn>
                    <a:cxn ang="0">
                      <a:pos x="16" y="3"/>
                    </a:cxn>
                    <a:cxn ang="0">
                      <a:pos x="16" y="5"/>
                    </a:cxn>
                    <a:cxn ang="0">
                      <a:pos x="0" y="3"/>
                    </a:cxn>
                  </a:cxnLst>
                  <a:rect l="0" t="0" r="r" b="b"/>
                  <a:pathLst>
                    <a:path w="16" h="5">
                      <a:moveTo>
                        <a:pt x="0" y="3"/>
                      </a:moveTo>
                      <a:lnTo>
                        <a:pt x="0" y="0"/>
                      </a:lnTo>
                      <a:lnTo>
                        <a:pt x="16" y="3"/>
                      </a:lnTo>
                      <a:lnTo>
                        <a:pt x="16" y="5"/>
                      </a:lnTo>
                      <a:lnTo>
                        <a:pt x="0" y="3"/>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 name="Freeform 85"/>
                <p:cNvSpPr>
                  <a:spLocks noChangeAspect="1"/>
                </p:cNvSpPr>
                <p:nvPr/>
              </p:nvSpPr>
              <p:spPr bwMode="auto">
                <a:xfrm>
                  <a:off x="2539" y="2868"/>
                  <a:ext cx="57" cy="11"/>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7" y="5"/>
                        <a:pt x="23" y="4"/>
                      </a:cubicBezTo>
                      <a:cubicBezTo>
                        <a:pt x="24" y="5"/>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 name="Freeform 86"/>
                <p:cNvSpPr>
                  <a:spLocks noChangeAspect="1"/>
                </p:cNvSpPr>
                <p:nvPr/>
              </p:nvSpPr>
              <p:spPr bwMode="auto">
                <a:xfrm>
                  <a:off x="2596" y="2877"/>
                  <a:ext cx="2" cy="7"/>
                </a:xfrm>
                <a:custGeom>
                  <a:avLst/>
                  <a:gdLst/>
                  <a:ahLst/>
                  <a:cxnLst>
                    <a:cxn ang="0">
                      <a:pos x="2" y="7"/>
                    </a:cxn>
                    <a:cxn ang="0">
                      <a:pos x="0" y="7"/>
                    </a:cxn>
                    <a:cxn ang="0">
                      <a:pos x="0" y="0"/>
                    </a:cxn>
                    <a:cxn ang="0">
                      <a:pos x="2" y="2"/>
                    </a:cxn>
                    <a:cxn ang="0">
                      <a:pos x="2" y="7"/>
                    </a:cxn>
                  </a:cxnLst>
                  <a:rect l="0" t="0" r="r" b="b"/>
                  <a:pathLst>
                    <a:path w="2" h="7">
                      <a:moveTo>
                        <a:pt x="2" y="7"/>
                      </a:moveTo>
                      <a:lnTo>
                        <a:pt x="0" y="7"/>
                      </a:lnTo>
                      <a:lnTo>
                        <a:pt x="0" y="0"/>
                      </a:lnTo>
                      <a:lnTo>
                        <a:pt x="2" y="2"/>
                      </a:lnTo>
                      <a:lnTo>
                        <a:pt x="2" y="7"/>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 name="Freeform 87"/>
                <p:cNvSpPr>
                  <a:spLocks noChangeAspect="1"/>
                </p:cNvSpPr>
                <p:nvPr/>
              </p:nvSpPr>
              <p:spPr bwMode="auto">
                <a:xfrm>
                  <a:off x="2523" y="2832"/>
                  <a:ext cx="92" cy="40"/>
                </a:xfrm>
                <a:custGeom>
                  <a:avLst/>
                  <a:gdLst/>
                  <a:ahLst/>
                  <a:cxnLst>
                    <a:cxn ang="0">
                      <a:pos x="0" y="0"/>
                    </a:cxn>
                    <a:cxn ang="0">
                      <a:pos x="92" y="12"/>
                    </a:cxn>
                    <a:cxn ang="0">
                      <a:pos x="92" y="40"/>
                    </a:cxn>
                    <a:cxn ang="0">
                      <a:pos x="0" y="29"/>
                    </a:cxn>
                    <a:cxn ang="0">
                      <a:pos x="0" y="0"/>
                    </a:cxn>
                  </a:cxnLst>
                  <a:rect l="0" t="0" r="r" b="b"/>
                  <a:pathLst>
                    <a:path w="92" h="40">
                      <a:moveTo>
                        <a:pt x="0" y="0"/>
                      </a:moveTo>
                      <a:lnTo>
                        <a:pt x="92" y="12"/>
                      </a:lnTo>
                      <a:lnTo>
                        <a:pt x="92" y="40"/>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 name="Freeform 88"/>
                <p:cNvSpPr>
                  <a:spLocks noChangeAspect="1"/>
                </p:cNvSpPr>
                <p:nvPr/>
              </p:nvSpPr>
              <p:spPr bwMode="auto">
                <a:xfrm>
                  <a:off x="2523" y="2837"/>
                  <a:ext cx="16" cy="24"/>
                </a:xfrm>
                <a:custGeom>
                  <a:avLst/>
                  <a:gdLst/>
                  <a:ahLst/>
                  <a:cxnLst>
                    <a:cxn ang="0">
                      <a:pos x="0" y="21"/>
                    </a:cxn>
                    <a:cxn ang="0">
                      <a:pos x="16" y="24"/>
                    </a:cxn>
                    <a:cxn ang="0">
                      <a:pos x="16" y="2"/>
                    </a:cxn>
                    <a:cxn ang="0">
                      <a:pos x="0" y="0"/>
                    </a:cxn>
                    <a:cxn ang="0">
                      <a:pos x="0" y="21"/>
                    </a:cxn>
                  </a:cxnLst>
                  <a:rect l="0" t="0" r="r" b="b"/>
                  <a:pathLst>
                    <a:path w="16" h="24">
                      <a:moveTo>
                        <a:pt x="0" y="21"/>
                      </a:moveTo>
                      <a:lnTo>
                        <a:pt x="16" y="24"/>
                      </a:lnTo>
                      <a:lnTo>
                        <a:pt x="16"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 name="Freeform 89"/>
                <p:cNvSpPr>
                  <a:spLocks noChangeAspect="1"/>
                </p:cNvSpPr>
                <p:nvPr/>
              </p:nvSpPr>
              <p:spPr bwMode="auto">
                <a:xfrm>
                  <a:off x="2539" y="2839"/>
                  <a:ext cx="57" cy="31"/>
                </a:xfrm>
                <a:custGeom>
                  <a:avLst/>
                  <a:gdLst/>
                  <a:ahLst/>
                  <a:cxnLst>
                    <a:cxn ang="0">
                      <a:pos x="0" y="9"/>
                    </a:cxn>
                    <a:cxn ang="0">
                      <a:pos x="24" y="7"/>
                    </a:cxn>
                    <a:cxn ang="0">
                      <a:pos x="24" y="3"/>
                    </a:cxn>
                    <a:cxn ang="0">
                      <a:pos x="0" y="0"/>
                    </a:cxn>
                    <a:cxn ang="0">
                      <a:pos x="0" y="9"/>
                    </a:cxn>
                  </a:cxnLst>
                  <a:rect l="0" t="0" r="r" b="b"/>
                  <a:pathLst>
                    <a:path w="24" h="13">
                      <a:moveTo>
                        <a:pt x="0" y="9"/>
                      </a:moveTo>
                      <a:cubicBezTo>
                        <a:pt x="0" y="9"/>
                        <a:pt x="11" y="13"/>
                        <a:pt x="24" y="7"/>
                      </a:cubicBezTo>
                      <a:cubicBezTo>
                        <a:pt x="24" y="3"/>
                        <a:pt x="24" y="3"/>
                        <a:pt x="24" y="3"/>
                      </a:cubicBezTo>
                      <a:cubicBezTo>
                        <a:pt x="24" y="3"/>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 name="Freeform 90"/>
                <p:cNvSpPr>
                  <a:spLocks noChangeAspect="1"/>
                </p:cNvSpPr>
                <p:nvPr/>
              </p:nvSpPr>
              <p:spPr bwMode="auto">
                <a:xfrm>
                  <a:off x="2523" y="2835"/>
                  <a:ext cx="16" cy="4"/>
                </a:xfrm>
                <a:custGeom>
                  <a:avLst/>
                  <a:gdLst/>
                  <a:ahLst/>
                  <a:cxnLst>
                    <a:cxn ang="0">
                      <a:pos x="0" y="2"/>
                    </a:cxn>
                    <a:cxn ang="0">
                      <a:pos x="0" y="0"/>
                    </a:cxn>
                    <a:cxn ang="0">
                      <a:pos x="16" y="2"/>
                    </a:cxn>
                    <a:cxn ang="0">
                      <a:pos x="16" y="4"/>
                    </a:cxn>
                    <a:cxn ang="0">
                      <a:pos x="0" y="2"/>
                    </a:cxn>
                  </a:cxnLst>
                  <a:rect l="0" t="0" r="r" b="b"/>
                  <a:pathLst>
                    <a:path w="16" h="4">
                      <a:moveTo>
                        <a:pt x="0" y="2"/>
                      </a:moveTo>
                      <a:lnTo>
                        <a:pt x="0" y="0"/>
                      </a:lnTo>
                      <a:lnTo>
                        <a:pt x="16" y="2"/>
                      </a:lnTo>
                      <a:lnTo>
                        <a:pt x="16"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 name="Freeform 91"/>
                <p:cNvSpPr>
                  <a:spLocks noChangeAspect="1"/>
                </p:cNvSpPr>
                <p:nvPr/>
              </p:nvSpPr>
              <p:spPr bwMode="auto">
                <a:xfrm>
                  <a:off x="2539" y="2837"/>
                  <a:ext cx="57" cy="12"/>
                </a:xfrm>
                <a:custGeom>
                  <a:avLst/>
                  <a:gdLst/>
                  <a:ahLst/>
                  <a:cxnLst>
                    <a:cxn ang="0">
                      <a:pos x="0" y="0"/>
                    </a:cxn>
                    <a:cxn ang="0">
                      <a:pos x="23" y="4"/>
                    </a:cxn>
                    <a:cxn ang="0">
                      <a:pos x="24" y="5"/>
                    </a:cxn>
                    <a:cxn ang="0">
                      <a:pos x="7" y="4"/>
                    </a:cxn>
                    <a:cxn ang="0">
                      <a:pos x="0" y="1"/>
                    </a:cxn>
                    <a:cxn ang="0">
                      <a:pos x="0" y="0"/>
                    </a:cxn>
                  </a:cxnLst>
                  <a:rect l="0" t="0" r="r" b="b"/>
                  <a:pathLst>
                    <a:path w="24" h="5">
                      <a:moveTo>
                        <a:pt x="0" y="0"/>
                      </a:moveTo>
                      <a:cubicBezTo>
                        <a:pt x="0" y="0"/>
                        <a:pt x="7" y="5"/>
                        <a:pt x="23" y="4"/>
                      </a:cubicBezTo>
                      <a:cubicBezTo>
                        <a:pt x="24" y="5"/>
                        <a:pt x="24" y="5"/>
                        <a:pt x="24" y="5"/>
                      </a:cubicBezTo>
                      <a:cubicBezTo>
                        <a:pt x="24" y="5"/>
                        <a:pt x="14" y="5"/>
                        <a:pt x="7"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 name="Freeform 92"/>
                <p:cNvSpPr>
                  <a:spLocks noChangeAspect="1"/>
                </p:cNvSpPr>
                <p:nvPr/>
              </p:nvSpPr>
              <p:spPr bwMode="auto">
                <a:xfrm>
                  <a:off x="2596" y="2849"/>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 name="Freeform 93"/>
                <p:cNvSpPr>
                  <a:spLocks noChangeAspect="1"/>
                </p:cNvSpPr>
                <p:nvPr/>
              </p:nvSpPr>
              <p:spPr bwMode="auto">
                <a:xfrm>
                  <a:off x="2523" y="2804"/>
                  <a:ext cx="92" cy="38"/>
                </a:xfrm>
                <a:custGeom>
                  <a:avLst/>
                  <a:gdLst/>
                  <a:ahLst/>
                  <a:cxnLst>
                    <a:cxn ang="0">
                      <a:pos x="0" y="0"/>
                    </a:cxn>
                    <a:cxn ang="0">
                      <a:pos x="92" y="9"/>
                    </a:cxn>
                    <a:cxn ang="0">
                      <a:pos x="92" y="38"/>
                    </a:cxn>
                    <a:cxn ang="0">
                      <a:pos x="0" y="26"/>
                    </a:cxn>
                    <a:cxn ang="0">
                      <a:pos x="0" y="0"/>
                    </a:cxn>
                  </a:cxnLst>
                  <a:rect l="0" t="0" r="r" b="b"/>
                  <a:pathLst>
                    <a:path w="92" h="38">
                      <a:moveTo>
                        <a:pt x="0" y="0"/>
                      </a:moveTo>
                      <a:lnTo>
                        <a:pt x="92" y="9"/>
                      </a:lnTo>
                      <a:lnTo>
                        <a:pt x="92"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 name="Freeform 94"/>
                <p:cNvSpPr>
                  <a:spLocks noChangeAspect="1"/>
                </p:cNvSpPr>
                <p:nvPr/>
              </p:nvSpPr>
              <p:spPr bwMode="auto">
                <a:xfrm>
                  <a:off x="2523" y="2806"/>
                  <a:ext cx="16" cy="24"/>
                </a:xfrm>
                <a:custGeom>
                  <a:avLst/>
                  <a:gdLst/>
                  <a:ahLst/>
                  <a:cxnLst>
                    <a:cxn ang="0">
                      <a:pos x="0" y="22"/>
                    </a:cxn>
                    <a:cxn ang="0">
                      <a:pos x="16" y="24"/>
                    </a:cxn>
                    <a:cxn ang="0">
                      <a:pos x="16" y="3"/>
                    </a:cxn>
                    <a:cxn ang="0">
                      <a:pos x="0" y="0"/>
                    </a:cxn>
                    <a:cxn ang="0">
                      <a:pos x="0" y="22"/>
                    </a:cxn>
                  </a:cxnLst>
                  <a:rect l="0" t="0" r="r" b="b"/>
                  <a:pathLst>
                    <a:path w="16" h="24">
                      <a:moveTo>
                        <a:pt x="0" y="22"/>
                      </a:moveTo>
                      <a:lnTo>
                        <a:pt x="16" y="24"/>
                      </a:lnTo>
                      <a:lnTo>
                        <a:pt x="16"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 name="Freeform 95"/>
                <p:cNvSpPr>
                  <a:spLocks noChangeAspect="1"/>
                </p:cNvSpPr>
                <p:nvPr/>
              </p:nvSpPr>
              <p:spPr bwMode="auto">
                <a:xfrm>
                  <a:off x="2539" y="2809"/>
                  <a:ext cx="57" cy="30"/>
                </a:xfrm>
                <a:custGeom>
                  <a:avLst/>
                  <a:gdLst/>
                  <a:ahLst/>
                  <a:cxnLst>
                    <a:cxn ang="0">
                      <a:pos x="0" y="9"/>
                    </a:cxn>
                    <a:cxn ang="0">
                      <a:pos x="24" y="7"/>
                    </a:cxn>
                    <a:cxn ang="0">
                      <a:pos x="24" y="4"/>
                    </a:cxn>
                    <a:cxn ang="0">
                      <a:pos x="0" y="0"/>
                    </a:cxn>
                    <a:cxn ang="0">
                      <a:pos x="0" y="9"/>
                    </a:cxn>
                  </a:cxnLst>
                  <a:rect l="0" t="0" r="r" b="b"/>
                  <a:pathLst>
                    <a:path w="24" h="13">
                      <a:moveTo>
                        <a:pt x="0" y="9"/>
                      </a:moveTo>
                      <a:cubicBezTo>
                        <a:pt x="0" y="9"/>
                        <a:pt x="11" y="13"/>
                        <a:pt x="24" y="7"/>
                      </a:cubicBezTo>
                      <a:cubicBezTo>
                        <a:pt x="24" y="4"/>
                        <a:pt x="24" y="4"/>
                        <a:pt x="24" y="4"/>
                      </a:cubicBezTo>
                      <a:cubicBezTo>
                        <a:pt x="24"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 name="Freeform 96"/>
                <p:cNvSpPr>
                  <a:spLocks noChangeAspect="1"/>
                </p:cNvSpPr>
                <p:nvPr/>
              </p:nvSpPr>
              <p:spPr bwMode="auto">
                <a:xfrm>
                  <a:off x="2523" y="2804"/>
                  <a:ext cx="16" cy="5"/>
                </a:xfrm>
                <a:custGeom>
                  <a:avLst/>
                  <a:gdLst/>
                  <a:ahLst/>
                  <a:cxnLst>
                    <a:cxn ang="0">
                      <a:pos x="0" y="2"/>
                    </a:cxn>
                    <a:cxn ang="0">
                      <a:pos x="0" y="0"/>
                    </a:cxn>
                    <a:cxn ang="0">
                      <a:pos x="16" y="5"/>
                    </a:cxn>
                    <a:cxn ang="0">
                      <a:pos x="16" y="5"/>
                    </a:cxn>
                    <a:cxn ang="0">
                      <a:pos x="0" y="2"/>
                    </a:cxn>
                  </a:cxnLst>
                  <a:rect l="0" t="0" r="r" b="b"/>
                  <a:pathLst>
                    <a:path w="16" h="5">
                      <a:moveTo>
                        <a:pt x="0" y="2"/>
                      </a:moveTo>
                      <a:lnTo>
                        <a:pt x="0" y="0"/>
                      </a:lnTo>
                      <a:lnTo>
                        <a:pt x="16" y="5"/>
                      </a:lnTo>
                      <a:lnTo>
                        <a:pt x="16"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 name="Freeform 97"/>
                <p:cNvSpPr>
                  <a:spLocks noChangeAspect="1"/>
                </p:cNvSpPr>
                <p:nvPr/>
              </p:nvSpPr>
              <p:spPr bwMode="auto">
                <a:xfrm>
                  <a:off x="2539" y="2809"/>
                  <a:ext cx="57" cy="9"/>
                </a:xfrm>
                <a:custGeom>
                  <a:avLst/>
                  <a:gdLst/>
                  <a:ahLst/>
                  <a:cxnLst>
                    <a:cxn ang="0">
                      <a:pos x="0" y="0"/>
                    </a:cxn>
                    <a:cxn ang="0">
                      <a:pos x="23" y="3"/>
                    </a:cxn>
                    <a:cxn ang="0">
                      <a:pos x="24" y="4"/>
                    </a:cxn>
                    <a:cxn ang="0">
                      <a:pos x="7" y="3"/>
                    </a:cxn>
                    <a:cxn ang="0">
                      <a:pos x="0" y="0"/>
                    </a:cxn>
                  </a:cxnLst>
                  <a:rect l="0" t="0" r="r" b="b"/>
                  <a:pathLst>
                    <a:path w="24" h="4">
                      <a:moveTo>
                        <a:pt x="0" y="0"/>
                      </a:moveTo>
                      <a:cubicBezTo>
                        <a:pt x="0" y="0"/>
                        <a:pt x="7" y="4"/>
                        <a:pt x="23" y="3"/>
                      </a:cubicBezTo>
                      <a:cubicBezTo>
                        <a:pt x="24" y="4"/>
                        <a:pt x="24" y="4"/>
                        <a:pt x="24" y="4"/>
                      </a:cubicBezTo>
                      <a:cubicBezTo>
                        <a:pt x="24" y="4"/>
                        <a:pt x="14"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 name="Rectangle 98"/>
                <p:cNvSpPr>
                  <a:spLocks noChangeAspect="1" noChangeArrowheads="1"/>
                </p:cNvSpPr>
                <p:nvPr/>
              </p:nvSpPr>
              <p:spPr bwMode="auto">
                <a:xfrm>
                  <a:off x="2596" y="2818"/>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 name="Freeform 99"/>
                <p:cNvSpPr>
                  <a:spLocks noChangeAspect="1"/>
                </p:cNvSpPr>
                <p:nvPr/>
              </p:nvSpPr>
              <p:spPr bwMode="auto">
                <a:xfrm>
                  <a:off x="2195" y="2669"/>
                  <a:ext cx="92" cy="38"/>
                </a:xfrm>
                <a:custGeom>
                  <a:avLst/>
                  <a:gdLst/>
                  <a:ahLst/>
                  <a:cxnLst>
                    <a:cxn ang="0">
                      <a:pos x="0" y="0"/>
                    </a:cxn>
                    <a:cxn ang="0">
                      <a:pos x="92" y="10"/>
                    </a:cxn>
                    <a:cxn ang="0">
                      <a:pos x="92" y="38"/>
                    </a:cxn>
                    <a:cxn ang="0">
                      <a:pos x="0" y="29"/>
                    </a:cxn>
                    <a:cxn ang="0">
                      <a:pos x="0" y="0"/>
                    </a:cxn>
                  </a:cxnLst>
                  <a:rect l="0" t="0" r="r" b="b"/>
                  <a:pathLst>
                    <a:path w="92" h="38">
                      <a:moveTo>
                        <a:pt x="0" y="0"/>
                      </a:moveTo>
                      <a:lnTo>
                        <a:pt x="92" y="10"/>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 name="Freeform 100"/>
                <p:cNvSpPr>
                  <a:spLocks noChangeAspect="1"/>
                </p:cNvSpPr>
                <p:nvPr/>
              </p:nvSpPr>
              <p:spPr bwMode="auto">
                <a:xfrm>
                  <a:off x="2523" y="2776"/>
                  <a:ext cx="16" cy="23"/>
                </a:xfrm>
                <a:custGeom>
                  <a:avLst/>
                  <a:gdLst/>
                  <a:ahLst/>
                  <a:cxnLst>
                    <a:cxn ang="0">
                      <a:pos x="0" y="21"/>
                    </a:cxn>
                    <a:cxn ang="0">
                      <a:pos x="16" y="23"/>
                    </a:cxn>
                    <a:cxn ang="0">
                      <a:pos x="16" y="4"/>
                    </a:cxn>
                    <a:cxn ang="0">
                      <a:pos x="0" y="0"/>
                    </a:cxn>
                    <a:cxn ang="0">
                      <a:pos x="0" y="21"/>
                    </a:cxn>
                  </a:cxnLst>
                  <a:rect l="0" t="0" r="r" b="b"/>
                  <a:pathLst>
                    <a:path w="16" h="23">
                      <a:moveTo>
                        <a:pt x="0" y="21"/>
                      </a:moveTo>
                      <a:lnTo>
                        <a:pt x="16" y="23"/>
                      </a:lnTo>
                      <a:lnTo>
                        <a:pt x="16"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 name="Freeform 101"/>
                <p:cNvSpPr>
                  <a:spLocks noChangeAspect="1"/>
                </p:cNvSpPr>
                <p:nvPr/>
              </p:nvSpPr>
              <p:spPr bwMode="auto">
                <a:xfrm>
                  <a:off x="2539" y="2780"/>
                  <a:ext cx="57" cy="31"/>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 name="Freeform 102"/>
                <p:cNvSpPr>
                  <a:spLocks noChangeAspect="1"/>
                </p:cNvSpPr>
                <p:nvPr/>
              </p:nvSpPr>
              <p:spPr bwMode="auto">
                <a:xfrm>
                  <a:off x="2523" y="2776"/>
                  <a:ext cx="16" cy="4"/>
                </a:xfrm>
                <a:custGeom>
                  <a:avLst/>
                  <a:gdLst/>
                  <a:ahLst/>
                  <a:cxnLst>
                    <a:cxn ang="0">
                      <a:pos x="0" y="0"/>
                    </a:cxn>
                    <a:cxn ang="0">
                      <a:pos x="0" y="0"/>
                    </a:cxn>
                    <a:cxn ang="0">
                      <a:pos x="16" y="2"/>
                    </a:cxn>
                    <a:cxn ang="0">
                      <a:pos x="16" y="4"/>
                    </a:cxn>
                    <a:cxn ang="0">
                      <a:pos x="0" y="0"/>
                    </a:cxn>
                  </a:cxnLst>
                  <a:rect l="0" t="0" r="r" b="b"/>
                  <a:pathLst>
                    <a:path w="16" h="4">
                      <a:moveTo>
                        <a:pt x="0" y="0"/>
                      </a:moveTo>
                      <a:lnTo>
                        <a:pt x="0" y="0"/>
                      </a:lnTo>
                      <a:lnTo>
                        <a:pt x="16" y="2"/>
                      </a:lnTo>
                      <a:lnTo>
                        <a:pt x="16"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 name="Freeform 103"/>
                <p:cNvSpPr>
                  <a:spLocks noChangeAspect="1"/>
                </p:cNvSpPr>
                <p:nvPr/>
              </p:nvSpPr>
              <p:spPr bwMode="auto">
                <a:xfrm>
                  <a:off x="2539" y="2778"/>
                  <a:ext cx="57" cy="12"/>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6" y="5"/>
                        <a:pt x="23" y="4"/>
                      </a:cubicBezTo>
                      <a:cubicBezTo>
                        <a:pt x="24" y="4"/>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 name="Rectangle 104"/>
                <p:cNvSpPr>
                  <a:spLocks noChangeAspect="1" noChangeArrowheads="1"/>
                </p:cNvSpPr>
                <p:nvPr/>
              </p:nvSpPr>
              <p:spPr bwMode="auto">
                <a:xfrm>
                  <a:off x="2596" y="2787"/>
                  <a:ext cx="1"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 name="Freeform 105"/>
                <p:cNvSpPr>
                  <a:spLocks noChangeAspect="1"/>
                </p:cNvSpPr>
                <p:nvPr/>
              </p:nvSpPr>
              <p:spPr bwMode="auto">
                <a:xfrm>
                  <a:off x="2523" y="2742"/>
                  <a:ext cx="92" cy="41"/>
                </a:xfrm>
                <a:custGeom>
                  <a:avLst/>
                  <a:gdLst/>
                  <a:ahLst/>
                  <a:cxnLst>
                    <a:cxn ang="0">
                      <a:pos x="0" y="0"/>
                    </a:cxn>
                    <a:cxn ang="0">
                      <a:pos x="92" y="12"/>
                    </a:cxn>
                    <a:cxn ang="0">
                      <a:pos x="92" y="41"/>
                    </a:cxn>
                    <a:cxn ang="0">
                      <a:pos x="0" y="29"/>
                    </a:cxn>
                    <a:cxn ang="0">
                      <a:pos x="0" y="0"/>
                    </a:cxn>
                  </a:cxnLst>
                  <a:rect l="0" t="0" r="r" b="b"/>
                  <a:pathLst>
                    <a:path w="92" h="41">
                      <a:moveTo>
                        <a:pt x="0" y="0"/>
                      </a:moveTo>
                      <a:lnTo>
                        <a:pt x="92" y="12"/>
                      </a:lnTo>
                      <a:lnTo>
                        <a:pt x="92"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 name="Freeform 106"/>
                <p:cNvSpPr>
                  <a:spLocks noChangeAspect="1"/>
                </p:cNvSpPr>
                <p:nvPr/>
              </p:nvSpPr>
              <p:spPr bwMode="auto">
                <a:xfrm>
                  <a:off x="2523" y="2745"/>
                  <a:ext cx="16" cy="23"/>
                </a:xfrm>
                <a:custGeom>
                  <a:avLst/>
                  <a:gdLst/>
                  <a:ahLst/>
                  <a:cxnLst>
                    <a:cxn ang="0">
                      <a:pos x="0" y="23"/>
                    </a:cxn>
                    <a:cxn ang="0">
                      <a:pos x="16" y="23"/>
                    </a:cxn>
                    <a:cxn ang="0">
                      <a:pos x="16" y="5"/>
                    </a:cxn>
                    <a:cxn ang="0">
                      <a:pos x="0" y="0"/>
                    </a:cxn>
                    <a:cxn ang="0">
                      <a:pos x="0" y="23"/>
                    </a:cxn>
                  </a:cxnLst>
                  <a:rect l="0" t="0" r="r" b="b"/>
                  <a:pathLst>
                    <a:path w="16" h="23">
                      <a:moveTo>
                        <a:pt x="0" y="23"/>
                      </a:moveTo>
                      <a:lnTo>
                        <a:pt x="16" y="23"/>
                      </a:lnTo>
                      <a:lnTo>
                        <a:pt x="16" y="5"/>
                      </a:lnTo>
                      <a:lnTo>
                        <a:pt x="0" y="0"/>
                      </a:lnTo>
                      <a:lnTo>
                        <a:pt x="0" y="23"/>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 name="Freeform 107"/>
                <p:cNvSpPr>
                  <a:spLocks noChangeAspect="1"/>
                </p:cNvSpPr>
                <p:nvPr/>
              </p:nvSpPr>
              <p:spPr bwMode="auto">
                <a:xfrm>
                  <a:off x="2539" y="2750"/>
                  <a:ext cx="57" cy="30"/>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 name="Freeform 108"/>
                <p:cNvSpPr>
                  <a:spLocks noChangeAspect="1"/>
                </p:cNvSpPr>
                <p:nvPr/>
              </p:nvSpPr>
              <p:spPr bwMode="auto">
                <a:xfrm>
                  <a:off x="2523" y="2745"/>
                  <a:ext cx="16" cy="5"/>
                </a:xfrm>
                <a:custGeom>
                  <a:avLst/>
                  <a:gdLst/>
                  <a:ahLst/>
                  <a:cxnLst>
                    <a:cxn ang="0">
                      <a:pos x="0" y="0"/>
                    </a:cxn>
                    <a:cxn ang="0">
                      <a:pos x="0" y="0"/>
                    </a:cxn>
                    <a:cxn ang="0">
                      <a:pos x="16" y="2"/>
                    </a:cxn>
                    <a:cxn ang="0">
                      <a:pos x="16" y="5"/>
                    </a:cxn>
                    <a:cxn ang="0">
                      <a:pos x="0" y="0"/>
                    </a:cxn>
                  </a:cxnLst>
                  <a:rect l="0" t="0" r="r" b="b"/>
                  <a:pathLst>
                    <a:path w="16" h="5">
                      <a:moveTo>
                        <a:pt x="0" y="0"/>
                      </a:moveTo>
                      <a:lnTo>
                        <a:pt x="0" y="0"/>
                      </a:lnTo>
                      <a:lnTo>
                        <a:pt x="16" y="2"/>
                      </a:lnTo>
                      <a:lnTo>
                        <a:pt x="16" y="5"/>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 name="Freeform 109"/>
                <p:cNvSpPr>
                  <a:spLocks noChangeAspect="1"/>
                </p:cNvSpPr>
                <p:nvPr/>
              </p:nvSpPr>
              <p:spPr bwMode="auto">
                <a:xfrm>
                  <a:off x="2539" y="2747"/>
                  <a:ext cx="57" cy="12"/>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6" y="5"/>
                        <a:pt x="23" y="4"/>
                      </a:cubicBezTo>
                      <a:cubicBezTo>
                        <a:pt x="24" y="5"/>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 name="Rectangle 110"/>
                <p:cNvSpPr>
                  <a:spLocks noChangeAspect="1" noChangeArrowheads="1"/>
                </p:cNvSpPr>
                <p:nvPr/>
              </p:nvSpPr>
              <p:spPr bwMode="auto">
                <a:xfrm>
                  <a:off x="2596" y="2757"/>
                  <a:ext cx="1"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 name="Freeform 111"/>
                <p:cNvSpPr>
                  <a:spLocks noChangeAspect="1"/>
                </p:cNvSpPr>
                <p:nvPr/>
              </p:nvSpPr>
              <p:spPr bwMode="auto">
                <a:xfrm>
                  <a:off x="2234" y="2830"/>
                  <a:ext cx="95" cy="38"/>
                </a:xfrm>
                <a:custGeom>
                  <a:avLst/>
                  <a:gdLst/>
                  <a:ahLst/>
                  <a:cxnLst>
                    <a:cxn ang="0">
                      <a:pos x="0" y="0"/>
                    </a:cxn>
                    <a:cxn ang="0">
                      <a:pos x="95" y="9"/>
                    </a:cxn>
                    <a:cxn ang="0">
                      <a:pos x="95" y="38"/>
                    </a:cxn>
                    <a:cxn ang="0">
                      <a:pos x="0" y="28"/>
                    </a:cxn>
                    <a:cxn ang="0">
                      <a:pos x="0" y="0"/>
                    </a:cxn>
                  </a:cxnLst>
                  <a:rect l="0" t="0" r="r" b="b"/>
                  <a:pathLst>
                    <a:path w="95" h="38">
                      <a:moveTo>
                        <a:pt x="0" y="0"/>
                      </a:moveTo>
                      <a:lnTo>
                        <a:pt x="95" y="9"/>
                      </a:lnTo>
                      <a:lnTo>
                        <a:pt x="95"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 name="Freeform 112"/>
                <p:cNvSpPr>
                  <a:spLocks noChangeAspect="1"/>
                </p:cNvSpPr>
                <p:nvPr/>
              </p:nvSpPr>
              <p:spPr bwMode="auto">
                <a:xfrm>
                  <a:off x="2234" y="2832"/>
                  <a:ext cx="19" cy="24"/>
                </a:xfrm>
                <a:custGeom>
                  <a:avLst/>
                  <a:gdLst/>
                  <a:ahLst/>
                  <a:cxnLst>
                    <a:cxn ang="0">
                      <a:pos x="0" y="22"/>
                    </a:cxn>
                    <a:cxn ang="0">
                      <a:pos x="19" y="24"/>
                    </a:cxn>
                    <a:cxn ang="0">
                      <a:pos x="19" y="3"/>
                    </a:cxn>
                    <a:cxn ang="0">
                      <a:pos x="0" y="0"/>
                    </a:cxn>
                    <a:cxn ang="0">
                      <a:pos x="0" y="22"/>
                    </a:cxn>
                  </a:cxnLst>
                  <a:rect l="0" t="0" r="r" b="b"/>
                  <a:pathLst>
                    <a:path w="19" h="24">
                      <a:moveTo>
                        <a:pt x="0" y="22"/>
                      </a:moveTo>
                      <a:lnTo>
                        <a:pt x="19" y="24"/>
                      </a:lnTo>
                      <a:lnTo>
                        <a:pt x="19"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 name="Freeform 113"/>
                <p:cNvSpPr>
                  <a:spLocks noChangeAspect="1"/>
                </p:cNvSpPr>
                <p:nvPr/>
              </p:nvSpPr>
              <p:spPr bwMode="auto">
                <a:xfrm>
                  <a:off x="2253" y="2835"/>
                  <a:ext cx="55" cy="33"/>
                </a:xfrm>
                <a:custGeom>
                  <a:avLst/>
                  <a:gdLst/>
                  <a:ahLst/>
                  <a:cxnLst>
                    <a:cxn ang="0">
                      <a:pos x="0" y="9"/>
                    </a:cxn>
                    <a:cxn ang="0">
                      <a:pos x="23" y="7"/>
                    </a:cxn>
                    <a:cxn ang="0">
                      <a:pos x="23" y="4"/>
                    </a:cxn>
                    <a:cxn ang="0">
                      <a:pos x="0" y="0"/>
                    </a:cxn>
                    <a:cxn ang="0">
                      <a:pos x="0" y="9"/>
                    </a:cxn>
                  </a:cxnLst>
                  <a:rect l="0" t="0" r="r" b="b"/>
                  <a:pathLst>
                    <a:path w="23" h="14">
                      <a:moveTo>
                        <a:pt x="0" y="9"/>
                      </a:moveTo>
                      <a:cubicBezTo>
                        <a:pt x="0" y="9"/>
                        <a:pt x="10" y="14"/>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 name="Freeform 114"/>
                <p:cNvSpPr>
                  <a:spLocks noChangeAspect="1"/>
                </p:cNvSpPr>
                <p:nvPr/>
              </p:nvSpPr>
              <p:spPr bwMode="auto">
                <a:xfrm>
                  <a:off x="2234" y="2832"/>
                  <a:ext cx="19" cy="3"/>
                </a:xfrm>
                <a:custGeom>
                  <a:avLst/>
                  <a:gdLst/>
                  <a:ahLst/>
                  <a:cxnLst>
                    <a:cxn ang="0">
                      <a:pos x="0" y="0"/>
                    </a:cxn>
                    <a:cxn ang="0">
                      <a:pos x="0" y="0"/>
                    </a:cxn>
                    <a:cxn ang="0">
                      <a:pos x="19" y="3"/>
                    </a:cxn>
                    <a:cxn ang="0">
                      <a:pos x="19" y="3"/>
                    </a:cxn>
                    <a:cxn ang="0">
                      <a:pos x="0" y="0"/>
                    </a:cxn>
                  </a:cxnLst>
                  <a:rect l="0" t="0" r="r" b="b"/>
                  <a:pathLst>
                    <a:path w="19" h="3">
                      <a:moveTo>
                        <a:pt x="0" y="0"/>
                      </a:moveTo>
                      <a:lnTo>
                        <a:pt x="0" y="0"/>
                      </a:lnTo>
                      <a:lnTo>
                        <a:pt x="19" y="3"/>
                      </a:lnTo>
                      <a:lnTo>
                        <a:pt x="19" y="3"/>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 name="Freeform 115"/>
                <p:cNvSpPr>
                  <a:spLocks noChangeAspect="1"/>
                </p:cNvSpPr>
                <p:nvPr/>
              </p:nvSpPr>
              <p:spPr bwMode="auto">
                <a:xfrm>
                  <a:off x="2253" y="2835"/>
                  <a:ext cx="55" cy="11"/>
                </a:xfrm>
                <a:custGeom>
                  <a:avLst/>
                  <a:gdLst/>
                  <a:ahLst/>
                  <a:cxnLst>
                    <a:cxn ang="0">
                      <a:pos x="0" y="0"/>
                    </a:cxn>
                    <a:cxn ang="0">
                      <a:pos x="23" y="4"/>
                    </a:cxn>
                    <a:cxn ang="0">
                      <a:pos x="23" y="4"/>
                    </a:cxn>
                    <a:cxn ang="0">
                      <a:pos x="6" y="3"/>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 name="Rectangle 116"/>
                <p:cNvSpPr>
                  <a:spLocks noChangeAspect="1" noChangeArrowheads="1"/>
                </p:cNvSpPr>
                <p:nvPr/>
              </p:nvSpPr>
              <p:spPr bwMode="auto">
                <a:xfrm>
                  <a:off x="2308" y="2844"/>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 name="Freeform 117"/>
                <p:cNvSpPr>
                  <a:spLocks noChangeAspect="1"/>
                </p:cNvSpPr>
                <p:nvPr/>
              </p:nvSpPr>
              <p:spPr bwMode="auto">
                <a:xfrm>
                  <a:off x="2234" y="2799"/>
                  <a:ext cx="95" cy="38"/>
                </a:xfrm>
                <a:custGeom>
                  <a:avLst/>
                  <a:gdLst/>
                  <a:ahLst/>
                  <a:cxnLst>
                    <a:cxn ang="0">
                      <a:pos x="0" y="0"/>
                    </a:cxn>
                    <a:cxn ang="0">
                      <a:pos x="95" y="12"/>
                    </a:cxn>
                    <a:cxn ang="0">
                      <a:pos x="95" y="38"/>
                    </a:cxn>
                    <a:cxn ang="0">
                      <a:pos x="0" y="29"/>
                    </a:cxn>
                    <a:cxn ang="0">
                      <a:pos x="0" y="0"/>
                    </a:cxn>
                  </a:cxnLst>
                  <a:rect l="0" t="0" r="r" b="b"/>
                  <a:pathLst>
                    <a:path w="95" h="38">
                      <a:moveTo>
                        <a:pt x="0" y="0"/>
                      </a:moveTo>
                      <a:lnTo>
                        <a:pt x="95" y="12"/>
                      </a:lnTo>
                      <a:lnTo>
                        <a:pt x="95"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 name="Freeform 118"/>
                <p:cNvSpPr>
                  <a:spLocks noChangeAspect="1"/>
                </p:cNvSpPr>
                <p:nvPr/>
              </p:nvSpPr>
              <p:spPr bwMode="auto">
                <a:xfrm>
                  <a:off x="2234" y="2802"/>
                  <a:ext cx="19" cy="23"/>
                </a:xfrm>
                <a:custGeom>
                  <a:avLst/>
                  <a:gdLst/>
                  <a:ahLst/>
                  <a:cxnLst>
                    <a:cxn ang="0">
                      <a:pos x="0" y="21"/>
                    </a:cxn>
                    <a:cxn ang="0">
                      <a:pos x="19" y="23"/>
                    </a:cxn>
                    <a:cxn ang="0">
                      <a:pos x="19" y="4"/>
                    </a:cxn>
                    <a:cxn ang="0">
                      <a:pos x="0" y="0"/>
                    </a:cxn>
                    <a:cxn ang="0">
                      <a:pos x="0" y="21"/>
                    </a:cxn>
                  </a:cxnLst>
                  <a:rect l="0" t="0" r="r" b="b"/>
                  <a:pathLst>
                    <a:path w="19" h="23">
                      <a:moveTo>
                        <a:pt x="0" y="21"/>
                      </a:moveTo>
                      <a:lnTo>
                        <a:pt x="19" y="23"/>
                      </a:lnTo>
                      <a:lnTo>
                        <a:pt x="19"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5" name="Freeform 119"/>
                <p:cNvSpPr>
                  <a:spLocks noChangeAspect="1"/>
                </p:cNvSpPr>
                <p:nvPr/>
              </p:nvSpPr>
              <p:spPr bwMode="auto">
                <a:xfrm>
                  <a:off x="2253" y="2806"/>
                  <a:ext cx="55"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6" name="Freeform 120"/>
                <p:cNvSpPr>
                  <a:spLocks noChangeAspect="1"/>
                </p:cNvSpPr>
                <p:nvPr/>
              </p:nvSpPr>
              <p:spPr bwMode="auto">
                <a:xfrm>
                  <a:off x="2234" y="2802"/>
                  <a:ext cx="19" cy="4"/>
                </a:xfrm>
                <a:custGeom>
                  <a:avLst/>
                  <a:gdLst/>
                  <a:ahLst/>
                  <a:cxnLst>
                    <a:cxn ang="0">
                      <a:pos x="0" y="0"/>
                    </a:cxn>
                    <a:cxn ang="0">
                      <a:pos x="0" y="0"/>
                    </a:cxn>
                    <a:cxn ang="0">
                      <a:pos x="19" y="2"/>
                    </a:cxn>
                    <a:cxn ang="0">
                      <a:pos x="19" y="4"/>
                    </a:cxn>
                    <a:cxn ang="0">
                      <a:pos x="0" y="0"/>
                    </a:cxn>
                  </a:cxnLst>
                  <a:rect l="0" t="0" r="r" b="b"/>
                  <a:pathLst>
                    <a:path w="19" h="4">
                      <a:moveTo>
                        <a:pt x="0" y="0"/>
                      </a:moveTo>
                      <a:lnTo>
                        <a:pt x="0" y="0"/>
                      </a:lnTo>
                      <a:lnTo>
                        <a:pt x="19" y="2"/>
                      </a:lnTo>
                      <a:lnTo>
                        <a:pt x="19"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7" name="Freeform 121"/>
                <p:cNvSpPr>
                  <a:spLocks noChangeAspect="1"/>
                </p:cNvSpPr>
                <p:nvPr/>
              </p:nvSpPr>
              <p:spPr bwMode="auto">
                <a:xfrm>
                  <a:off x="2253" y="2804"/>
                  <a:ext cx="55"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8" name="Rectangle 122"/>
                <p:cNvSpPr>
                  <a:spLocks noChangeAspect="1" noChangeArrowheads="1"/>
                </p:cNvSpPr>
                <p:nvPr/>
              </p:nvSpPr>
              <p:spPr bwMode="auto">
                <a:xfrm>
                  <a:off x="2308" y="2813"/>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9" name="Freeform 123"/>
                <p:cNvSpPr>
                  <a:spLocks noChangeAspect="1"/>
                </p:cNvSpPr>
                <p:nvPr/>
              </p:nvSpPr>
              <p:spPr bwMode="auto">
                <a:xfrm>
                  <a:off x="2234" y="2768"/>
                  <a:ext cx="95" cy="41"/>
                </a:xfrm>
                <a:custGeom>
                  <a:avLst/>
                  <a:gdLst/>
                  <a:ahLst/>
                  <a:cxnLst>
                    <a:cxn ang="0">
                      <a:pos x="0" y="0"/>
                    </a:cxn>
                    <a:cxn ang="0">
                      <a:pos x="95" y="12"/>
                    </a:cxn>
                    <a:cxn ang="0">
                      <a:pos x="95" y="41"/>
                    </a:cxn>
                    <a:cxn ang="0">
                      <a:pos x="0" y="29"/>
                    </a:cxn>
                    <a:cxn ang="0">
                      <a:pos x="0" y="0"/>
                    </a:cxn>
                  </a:cxnLst>
                  <a:rect l="0" t="0" r="r" b="b"/>
                  <a:pathLst>
                    <a:path w="95" h="41">
                      <a:moveTo>
                        <a:pt x="0" y="0"/>
                      </a:moveTo>
                      <a:lnTo>
                        <a:pt x="95" y="12"/>
                      </a:lnTo>
                      <a:lnTo>
                        <a:pt x="95"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 name="Freeform 124"/>
                <p:cNvSpPr>
                  <a:spLocks noChangeAspect="1"/>
                </p:cNvSpPr>
                <p:nvPr/>
              </p:nvSpPr>
              <p:spPr bwMode="auto">
                <a:xfrm>
                  <a:off x="2234" y="2773"/>
                  <a:ext cx="19" cy="21"/>
                </a:xfrm>
                <a:custGeom>
                  <a:avLst/>
                  <a:gdLst/>
                  <a:ahLst/>
                  <a:cxnLst>
                    <a:cxn ang="0">
                      <a:pos x="0" y="21"/>
                    </a:cxn>
                    <a:cxn ang="0">
                      <a:pos x="19" y="21"/>
                    </a:cxn>
                    <a:cxn ang="0">
                      <a:pos x="19" y="3"/>
                    </a:cxn>
                    <a:cxn ang="0">
                      <a:pos x="0" y="0"/>
                    </a:cxn>
                    <a:cxn ang="0">
                      <a:pos x="0" y="21"/>
                    </a:cxn>
                  </a:cxnLst>
                  <a:rect l="0" t="0" r="r" b="b"/>
                  <a:pathLst>
                    <a:path w="19" h="21">
                      <a:moveTo>
                        <a:pt x="0" y="21"/>
                      </a:moveTo>
                      <a:lnTo>
                        <a:pt x="19" y="21"/>
                      </a:lnTo>
                      <a:lnTo>
                        <a:pt x="19" y="3"/>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 name="Freeform 125"/>
                <p:cNvSpPr>
                  <a:spLocks noChangeAspect="1"/>
                </p:cNvSpPr>
                <p:nvPr/>
              </p:nvSpPr>
              <p:spPr bwMode="auto">
                <a:xfrm>
                  <a:off x="2253" y="2776"/>
                  <a:ext cx="55" cy="30"/>
                </a:xfrm>
                <a:custGeom>
                  <a:avLst/>
                  <a:gdLst/>
                  <a:ahLst/>
                  <a:cxnLst>
                    <a:cxn ang="0">
                      <a:pos x="0" y="8"/>
                    </a:cxn>
                    <a:cxn ang="0">
                      <a:pos x="23" y="7"/>
                    </a:cxn>
                    <a:cxn ang="0">
                      <a:pos x="23" y="3"/>
                    </a:cxn>
                    <a:cxn ang="0">
                      <a:pos x="0" y="0"/>
                    </a:cxn>
                    <a:cxn ang="0">
                      <a:pos x="0" y="8"/>
                    </a:cxn>
                  </a:cxnLst>
                  <a:rect l="0" t="0" r="r" b="b"/>
                  <a:pathLst>
                    <a:path w="23" h="13">
                      <a:moveTo>
                        <a:pt x="0" y="8"/>
                      </a:moveTo>
                      <a:cubicBezTo>
                        <a:pt x="0" y="8"/>
                        <a:pt x="10" y="13"/>
                        <a:pt x="23" y="7"/>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2" name="Freeform 126"/>
                <p:cNvSpPr>
                  <a:spLocks noChangeAspect="1"/>
                </p:cNvSpPr>
                <p:nvPr/>
              </p:nvSpPr>
              <p:spPr bwMode="auto">
                <a:xfrm>
                  <a:off x="2234" y="2771"/>
                  <a:ext cx="19" cy="5"/>
                </a:xfrm>
                <a:custGeom>
                  <a:avLst/>
                  <a:gdLst/>
                  <a:ahLst/>
                  <a:cxnLst>
                    <a:cxn ang="0">
                      <a:pos x="0" y="2"/>
                    </a:cxn>
                    <a:cxn ang="0">
                      <a:pos x="0" y="0"/>
                    </a:cxn>
                    <a:cxn ang="0">
                      <a:pos x="19" y="2"/>
                    </a:cxn>
                    <a:cxn ang="0">
                      <a:pos x="19" y="5"/>
                    </a:cxn>
                    <a:cxn ang="0">
                      <a:pos x="0" y="2"/>
                    </a:cxn>
                  </a:cxnLst>
                  <a:rect l="0" t="0" r="r" b="b"/>
                  <a:pathLst>
                    <a:path w="19" h="5">
                      <a:moveTo>
                        <a:pt x="0" y="2"/>
                      </a:moveTo>
                      <a:lnTo>
                        <a:pt x="0" y="0"/>
                      </a:lnTo>
                      <a:lnTo>
                        <a:pt x="19" y="2"/>
                      </a:lnTo>
                      <a:lnTo>
                        <a:pt x="19"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3" name="Freeform 127"/>
                <p:cNvSpPr>
                  <a:spLocks noChangeAspect="1"/>
                </p:cNvSpPr>
                <p:nvPr/>
              </p:nvSpPr>
              <p:spPr bwMode="auto">
                <a:xfrm>
                  <a:off x="2253" y="2773"/>
                  <a:ext cx="55" cy="12"/>
                </a:xfrm>
                <a:custGeom>
                  <a:avLst/>
                  <a:gdLst/>
                  <a:ahLst/>
                  <a:cxnLst>
                    <a:cxn ang="0">
                      <a:pos x="0" y="0"/>
                    </a:cxn>
                    <a:cxn ang="0">
                      <a:pos x="23" y="4"/>
                    </a:cxn>
                    <a:cxn ang="0">
                      <a:pos x="23" y="4"/>
                    </a:cxn>
                    <a:cxn ang="0">
                      <a:pos x="6" y="4"/>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6"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4" name="Freeform 128"/>
                <p:cNvSpPr>
                  <a:spLocks noChangeAspect="1"/>
                </p:cNvSpPr>
                <p:nvPr/>
              </p:nvSpPr>
              <p:spPr bwMode="auto">
                <a:xfrm>
                  <a:off x="2308" y="2785"/>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5" name="Freeform 129"/>
                <p:cNvSpPr>
                  <a:spLocks noChangeAspect="1"/>
                </p:cNvSpPr>
                <p:nvPr/>
              </p:nvSpPr>
              <p:spPr bwMode="auto">
                <a:xfrm>
                  <a:off x="2234" y="2740"/>
                  <a:ext cx="95" cy="38"/>
                </a:xfrm>
                <a:custGeom>
                  <a:avLst/>
                  <a:gdLst/>
                  <a:ahLst/>
                  <a:cxnLst>
                    <a:cxn ang="0">
                      <a:pos x="0" y="0"/>
                    </a:cxn>
                    <a:cxn ang="0">
                      <a:pos x="95" y="10"/>
                    </a:cxn>
                    <a:cxn ang="0">
                      <a:pos x="95" y="38"/>
                    </a:cxn>
                    <a:cxn ang="0">
                      <a:pos x="0" y="26"/>
                    </a:cxn>
                    <a:cxn ang="0">
                      <a:pos x="0" y="0"/>
                    </a:cxn>
                  </a:cxnLst>
                  <a:rect l="0" t="0" r="r" b="b"/>
                  <a:pathLst>
                    <a:path w="95" h="38">
                      <a:moveTo>
                        <a:pt x="0" y="0"/>
                      </a:moveTo>
                      <a:lnTo>
                        <a:pt x="95" y="10"/>
                      </a:lnTo>
                      <a:lnTo>
                        <a:pt x="95"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6" name="Freeform 130"/>
                <p:cNvSpPr>
                  <a:spLocks noChangeAspect="1"/>
                </p:cNvSpPr>
                <p:nvPr/>
              </p:nvSpPr>
              <p:spPr bwMode="auto">
                <a:xfrm>
                  <a:off x="2234" y="2742"/>
                  <a:ext cx="19" cy="24"/>
                </a:xfrm>
                <a:custGeom>
                  <a:avLst/>
                  <a:gdLst/>
                  <a:ahLst/>
                  <a:cxnLst>
                    <a:cxn ang="0">
                      <a:pos x="0" y="22"/>
                    </a:cxn>
                    <a:cxn ang="0">
                      <a:pos x="19" y="24"/>
                    </a:cxn>
                    <a:cxn ang="0">
                      <a:pos x="17" y="3"/>
                    </a:cxn>
                    <a:cxn ang="0">
                      <a:pos x="0" y="0"/>
                    </a:cxn>
                    <a:cxn ang="0">
                      <a:pos x="0" y="22"/>
                    </a:cxn>
                  </a:cxnLst>
                  <a:rect l="0" t="0" r="r" b="b"/>
                  <a:pathLst>
                    <a:path w="19" h="24">
                      <a:moveTo>
                        <a:pt x="0" y="22"/>
                      </a:moveTo>
                      <a:lnTo>
                        <a:pt x="19" y="24"/>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7" name="Freeform 131"/>
                <p:cNvSpPr>
                  <a:spLocks noChangeAspect="1"/>
                </p:cNvSpPr>
                <p:nvPr/>
              </p:nvSpPr>
              <p:spPr bwMode="auto">
                <a:xfrm>
                  <a:off x="2251" y="2745"/>
                  <a:ext cx="57" cy="31"/>
                </a:xfrm>
                <a:custGeom>
                  <a:avLst/>
                  <a:gdLst/>
                  <a:ahLst/>
                  <a:cxnLst>
                    <a:cxn ang="0">
                      <a:pos x="1" y="9"/>
                    </a:cxn>
                    <a:cxn ang="0">
                      <a:pos x="24" y="7"/>
                    </a:cxn>
                    <a:cxn ang="0">
                      <a:pos x="24" y="4"/>
                    </a:cxn>
                    <a:cxn ang="0">
                      <a:pos x="0" y="0"/>
                    </a:cxn>
                    <a:cxn ang="0">
                      <a:pos x="1" y="9"/>
                    </a:cxn>
                  </a:cxnLst>
                  <a:rect l="0" t="0" r="r" b="b"/>
                  <a:pathLst>
                    <a:path w="24" h="13">
                      <a:moveTo>
                        <a:pt x="1" y="9"/>
                      </a:moveTo>
                      <a:cubicBezTo>
                        <a:pt x="1" y="9"/>
                        <a:pt x="11" y="13"/>
                        <a:pt x="24" y="7"/>
                      </a:cubicBezTo>
                      <a:cubicBezTo>
                        <a:pt x="24" y="4"/>
                        <a:pt x="24" y="4"/>
                        <a:pt x="24" y="4"/>
                      </a:cubicBezTo>
                      <a:cubicBezTo>
                        <a:pt x="24" y="4"/>
                        <a:pt x="6" y="5"/>
                        <a:pt x="0" y="0"/>
                      </a:cubicBezTo>
                      <a:cubicBezTo>
                        <a:pt x="1" y="6"/>
                        <a:pt x="1" y="9"/>
                        <a:pt x="1"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8" name="Freeform 132"/>
                <p:cNvSpPr>
                  <a:spLocks noChangeAspect="1"/>
                </p:cNvSpPr>
                <p:nvPr/>
              </p:nvSpPr>
              <p:spPr bwMode="auto">
                <a:xfrm>
                  <a:off x="2234" y="2740"/>
                  <a:ext cx="19" cy="5"/>
                </a:xfrm>
                <a:custGeom>
                  <a:avLst/>
                  <a:gdLst/>
                  <a:ahLst/>
                  <a:cxnLst>
                    <a:cxn ang="0">
                      <a:pos x="0" y="2"/>
                    </a:cxn>
                    <a:cxn ang="0">
                      <a:pos x="0" y="0"/>
                    </a:cxn>
                    <a:cxn ang="0">
                      <a:pos x="19" y="5"/>
                    </a:cxn>
                    <a:cxn ang="0">
                      <a:pos x="17" y="5"/>
                    </a:cxn>
                    <a:cxn ang="0">
                      <a:pos x="0" y="2"/>
                    </a:cxn>
                  </a:cxnLst>
                  <a:rect l="0" t="0" r="r" b="b"/>
                  <a:pathLst>
                    <a:path w="19" h="5">
                      <a:moveTo>
                        <a:pt x="0" y="2"/>
                      </a:moveTo>
                      <a:lnTo>
                        <a:pt x="0" y="0"/>
                      </a:lnTo>
                      <a:lnTo>
                        <a:pt x="19" y="5"/>
                      </a:lnTo>
                      <a:lnTo>
                        <a:pt x="17"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9" name="Freeform 133"/>
                <p:cNvSpPr>
                  <a:spLocks noChangeAspect="1"/>
                </p:cNvSpPr>
                <p:nvPr/>
              </p:nvSpPr>
              <p:spPr bwMode="auto">
                <a:xfrm>
                  <a:off x="2251" y="2745"/>
                  <a:ext cx="57" cy="9"/>
                </a:xfrm>
                <a:custGeom>
                  <a:avLst/>
                  <a:gdLst/>
                  <a:ahLst/>
                  <a:cxnLst>
                    <a:cxn ang="0">
                      <a:pos x="1" y="0"/>
                    </a:cxn>
                    <a:cxn ang="0">
                      <a:pos x="24" y="3"/>
                    </a:cxn>
                    <a:cxn ang="0">
                      <a:pos x="24" y="4"/>
                    </a:cxn>
                    <a:cxn ang="0">
                      <a:pos x="7" y="3"/>
                    </a:cxn>
                    <a:cxn ang="0">
                      <a:pos x="0" y="0"/>
                    </a:cxn>
                    <a:cxn ang="0">
                      <a:pos x="1" y="0"/>
                    </a:cxn>
                  </a:cxnLst>
                  <a:rect l="0" t="0" r="r" b="b"/>
                  <a:pathLst>
                    <a:path w="24" h="4">
                      <a:moveTo>
                        <a:pt x="1" y="0"/>
                      </a:moveTo>
                      <a:cubicBezTo>
                        <a:pt x="1" y="0"/>
                        <a:pt x="7" y="4"/>
                        <a:pt x="24" y="3"/>
                      </a:cubicBezTo>
                      <a:cubicBezTo>
                        <a:pt x="24" y="4"/>
                        <a:pt x="24" y="4"/>
                        <a:pt x="24" y="4"/>
                      </a:cubicBezTo>
                      <a:cubicBezTo>
                        <a:pt x="24" y="4"/>
                        <a:pt x="14" y="4"/>
                        <a:pt x="7" y="3"/>
                      </a:cubicBezTo>
                      <a:cubicBezTo>
                        <a:pt x="1" y="1"/>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0" name="Freeform 134"/>
                <p:cNvSpPr>
                  <a:spLocks noChangeAspect="1"/>
                </p:cNvSpPr>
                <p:nvPr/>
              </p:nvSpPr>
              <p:spPr bwMode="auto">
                <a:xfrm>
                  <a:off x="2308" y="2754"/>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1" name="Freeform 135"/>
                <p:cNvSpPr>
                  <a:spLocks noChangeAspect="1"/>
                </p:cNvSpPr>
                <p:nvPr/>
              </p:nvSpPr>
              <p:spPr bwMode="auto">
                <a:xfrm>
                  <a:off x="2234" y="2709"/>
                  <a:ext cx="95" cy="38"/>
                </a:xfrm>
                <a:custGeom>
                  <a:avLst/>
                  <a:gdLst/>
                  <a:ahLst/>
                  <a:cxnLst>
                    <a:cxn ang="0">
                      <a:pos x="0" y="0"/>
                    </a:cxn>
                    <a:cxn ang="0">
                      <a:pos x="95" y="10"/>
                    </a:cxn>
                    <a:cxn ang="0">
                      <a:pos x="92" y="38"/>
                    </a:cxn>
                    <a:cxn ang="0">
                      <a:pos x="0" y="29"/>
                    </a:cxn>
                    <a:cxn ang="0">
                      <a:pos x="0" y="0"/>
                    </a:cxn>
                  </a:cxnLst>
                  <a:rect l="0" t="0" r="r" b="b"/>
                  <a:pathLst>
                    <a:path w="95" h="38">
                      <a:moveTo>
                        <a:pt x="0" y="0"/>
                      </a:moveTo>
                      <a:lnTo>
                        <a:pt x="95" y="10"/>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2" name="Freeform 136"/>
                <p:cNvSpPr>
                  <a:spLocks noChangeAspect="1"/>
                </p:cNvSpPr>
                <p:nvPr/>
              </p:nvSpPr>
              <p:spPr bwMode="auto">
                <a:xfrm>
                  <a:off x="2234" y="2712"/>
                  <a:ext cx="17" cy="23"/>
                </a:xfrm>
                <a:custGeom>
                  <a:avLst/>
                  <a:gdLst/>
                  <a:ahLst/>
                  <a:cxnLst>
                    <a:cxn ang="0">
                      <a:pos x="0" y="21"/>
                    </a:cxn>
                    <a:cxn ang="0">
                      <a:pos x="17" y="23"/>
                    </a:cxn>
                    <a:cxn ang="0">
                      <a:pos x="17" y="2"/>
                    </a:cxn>
                    <a:cxn ang="0">
                      <a:pos x="0" y="0"/>
                    </a:cxn>
                    <a:cxn ang="0">
                      <a:pos x="0" y="21"/>
                    </a:cxn>
                  </a:cxnLst>
                  <a:rect l="0" t="0" r="r" b="b"/>
                  <a:pathLst>
                    <a:path w="17" h="23">
                      <a:moveTo>
                        <a:pt x="0" y="21"/>
                      </a:moveTo>
                      <a:lnTo>
                        <a:pt x="17" y="23"/>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3" name="Freeform 137"/>
                <p:cNvSpPr>
                  <a:spLocks noChangeAspect="1"/>
                </p:cNvSpPr>
                <p:nvPr/>
              </p:nvSpPr>
              <p:spPr bwMode="auto">
                <a:xfrm>
                  <a:off x="2251" y="2714"/>
                  <a:ext cx="57" cy="31"/>
                </a:xfrm>
                <a:custGeom>
                  <a:avLst/>
                  <a:gdLst/>
                  <a:ahLst/>
                  <a:cxnLst>
                    <a:cxn ang="0">
                      <a:pos x="0" y="9"/>
                    </a:cxn>
                    <a:cxn ang="0">
                      <a:pos x="24" y="7"/>
                    </a:cxn>
                    <a:cxn ang="0">
                      <a:pos x="24" y="4"/>
                    </a:cxn>
                    <a:cxn ang="0">
                      <a:pos x="0" y="0"/>
                    </a:cxn>
                    <a:cxn ang="0">
                      <a:pos x="0" y="9"/>
                    </a:cxn>
                  </a:cxnLst>
                  <a:rect l="0" t="0" r="r" b="b"/>
                  <a:pathLst>
                    <a:path w="24" h="13">
                      <a:moveTo>
                        <a:pt x="0" y="9"/>
                      </a:moveTo>
                      <a:cubicBezTo>
                        <a:pt x="0" y="9"/>
                        <a:pt x="11" y="13"/>
                        <a:pt x="24" y="7"/>
                      </a:cubicBezTo>
                      <a:cubicBezTo>
                        <a:pt x="24" y="4"/>
                        <a:pt x="24" y="4"/>
                        <a:pt x="24" y="4"/>
                      </a:cubicBezTo>
                      <a:cubicBezTo>
                        <a:pt x="24"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4" name="Freeform 138"/>
                <p:cNvSpPr>
                  <a:spLocks noChangeAspect="1"/>
                </p:cNvSpPr>
                <p:nvPr/>
              </p:nvSpPr>
              <p:spPr bwMode="auto">
                <a:xfrm>
                  <a:off x="2234" y="2712"/>
                  <a:ext cx="19" cy="2"/>
                </a:xfrm>
                <a:custGeom>
                  <a:avLst/>
                  <a:gdLst/>
                  <a:ahLst/>
                  <a:cxnLst>
                    <a:cxn ang="0">
                      <a:pos x="0" y="0"/>
                    </a:cxn>
                    <a:cxn ang="0">
                      <a:pos x="0" y="0"/>
                    </a:cxn>
                    <a:cxn ang="0">
                      <a:pos x="19" y="2"/>
                    </a:cxn>
                    <a:cxn ang="0">
                      <a:pos x="17" y="2"/>
                    </a:cxn>
                    <a:cxn ang="0">
                      <a:pos x="0" y="0"/>
                    </a:cxn>
                  </a:cxnLst>
                  <a:rect l="0" t="0" r="r" b="b"/>
                  <a:pathLst>
                    <a:path w="19" h="2">
                      <a:moveTo>
                        <a:pt x="0" y="0"/>
                      </a:moveTo>
                      <a:lnTo>
                        <a:pt x="0" y="0"/>
                      </a:lnTo>
                      <a:lnTo>
                        <a:pt x="19" y="2"/>
                      </a:lnTo>
                      <a:lnTo>
                        <a:pt x="17" y="2"/>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5" name="Freeform 139"/>
                <p:cNvSpPr>
                  <a:spLocks noChangeAspect="1"/>
                </p:cNvSpPr>
                <p:nvPr/>
              </p:nvSpPr>
              <p:spPr bwMode="auto">
                <a:xfrm>
                  <a:off x="2251" y="2714"/>
                  <a:ext cx="57" cy="12"/>
                </a:xfrm>
                <a:custGeom>
                  <a:avLst/>
                  <a:gdLst/>
                  <a:ahLst/>
                  <a:cxnLst>
                    <a:cxn ang="0">
                      <a:pos x="1" y="0"/>
                    </a:cxn>
                    <a:cxn ang="0">
                      <a:pos x="24" y="4"/>
                    </a:cxn>
                    <a:cxn ang="0">
                      <a:pos x="24" y="4"/>
                    </a:cxn>
                    <a:cxn ang="0">
                      <a:pos x="7" y="3"/>
                    </a:cxn>
                    <a:cxn ang="0">
                      <a:pos x="0" y="0"/>
                    </a:cxn>
                    <a:cxn ang="0">
                      <a:pos x="1" y="0"/>
                    </a:cxn>
                  </a:cxnLst>
                  <a:rect l="0" t="0" r="r" b="b"/>
                  <a:pathLst>
                    <a:path w="24" h="5">
                      <a:moveTo>
                        <a:pt x="1" y="0"/>
                      </a:moveTo>
                      <a:cubicBezTo>
                        <a:pt x="1" y="0"/>
                        <a:pt x="7" y="5"/>
                        <a:pt x="24" y="4"/>
                      </a:cubicBezTo>
                      <a:cubicBezTo>
                        <a:pt x="24" y="4"/>
                        <a:pt x="24" y="4"/>
                        <a:pt x="24" y="4"/>
                      </a:cubicBezTo>
                      <a:cubicBezTo>
                        <a:pt x="24" y="4"/>
                        <a:pt x="14" y="5"/>
                        <a:pt x="7" y="3"/>
                      </a:cubicBezTo>
                      <a:cubicBezTo>
                        <a:pt x="1" y="2"/>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6" name="Rectangle 140"/>
                <p:cNvSpPr>
                  <a:spLocks noChangeAspect="1" noChangeArrowheads="1"/>
                </p:cNvSpPr>
                <p:nvPr/>
              </p:nvSpPr>
              <p:spPr bwMode="auto">
                <a:xfrm>
                  <a:off x="2308" y="2724"/>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7" name="Freeform 141"/>
                <p:cNvSpPr>
                  <a:spLocks noChangeAspect="1"/>
                </p:cNvSpPr>
                <p:nvPr/>
              </p:nvSpPr>
              <p:spPr bwMode="auto">
                <a:xfrm>
                  <a:off x="2331" y="2842"/>
                  <a:ext cx="92" cy="37"/>
                </a:xfrm>
                <a:custGeom>
                  <a:avLst/>
                  <a:gdLst/>
                  <a:ahLst/>
                  <a:cxnLst>
                    <a:cxn ang="0">
                      <a:pos x="0" y="0"/>
                    </a:cxn>
                    <a:cxn ang="0">
                      <a:pos x="92" y="9"/>
                    </a:cxn>
                    <a:cxn ang="0">
                      <a:pos x="92" y="37"/>
                    </a:cxn>
                    <a:cxn ang="0">
                      <a:pos x="0" y="26"/>
                    </a:cxn>
                    <a:cxn ang="0">
                      <a:pos x="0" y="0"/>
                    </a:cxn>
                  </a:cxnLst>
                  <a:rect l="0" t="0" r="r" b="b"/>
                  <a:pathLst>
                    <a:path w="92" h="37">
                      <a:moveTo>
                        <a:pt x="0" y="0"/>
                      </a:moveTo>
                      <a:lnTo>
                        <a:pt x="92" y="9"/>
                      </a:lnTo>
                      <a:lnTo>
                        <a:pt x="92" y="37"/>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8" name="Freeform 142"/>
                <p:cNvSpPr>
                  <a:spLocks noChangeAspect="1"/>
                </p:cNvSpPr>
                <p:nvPr/>
              </p:nvSpPr>
              <p:spPr bwMode="auto">
                <a:xfrm>
                  <a:off x="2331" y="2844"/>
                  <a:ext cx="17" cy="24"/>
                </a:xfrm>
                <a:custGeom>
                  <a:avLst/>
                  <a:gdLst/>
                  <a:ahLst/>
                  <a:cxnLst>
                    <a:cxn ang="0">
                      <a:pos x="0" y="21"/>
                    </a:cxn>
                    <a:cxn ang="0">
                      <a:pos x="17" y="24"/>
                    </a:cxn>
                    <a:cxn ang="0">
                      <a:pos x="17" y="2"/>
                    </a:cxn>
                    <a:cxn ang="0">
                      <a:pos x="0" y="0"/>
                    </a:cxn>
                    <a:cxn ang="0">
                      <a:pos x="0" y="21"/>
                    </a:cxn>
                  </a:cxnLst>
                  <a:rect l="0" t="0" r="r" b="b"/>
                  <a:pathLst>
                    <a:path w="17" h="24">
                      <a:moveTo>
                        <a:pt x="0" y="21"/>
                      </a:moveTo>
                      <a:lnTo>
                        <a:pt x="17" y="24"/>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9" name="Freeform 143"/>
                <p:cNvSpPr>
                  <a:spLocks noChangeAspect="1"/>
                </p:cNvSpPr>
                <p:nvPr/>
              </p:nvSpPr>
              <p:spPr bwMode="auto">
                <a:xfrm>
                  <a:off x="2348" y="2846"/>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0" name="Freeform 144"/>
                <p:cNvSpPr>
                  <a:spLocks noChangeAspect="1"/>
                </p:cNvSpPr>
                <p:nvPr/>
              </p:nvSpPr>
              <p:spPr bwMode="auto">
                <a:xfrm>
                  <a:off x="2331" y="2842"/>
                  <a:ext cx="17" cy="4"/>
                </a:xfrm>
                <a:custGeom>
                  <a:avLst/>
                  <a:gdLst/>
                  <a:ahLst/>
                  <a:cxnLst>
                    <a:cxn ang="0">
                      <a:pos x="0" y="2"/>
                    </a:cxn>
                    <a:cxn ang="0">
                      <a:pos x="0" y="0"/>
                    </a:cxn>
                    <a:cxn ang="0">
                      <a:pos x="17" y="4"/>
                    </a:cxn>
                    <a:cxn ang="0">
                      <a:pos x="17" y="4"/>
                    </a:cxn>
                    <a:cxn ang="0">
                      <a:pos x="0" y="2"/>
                    </a:cxn>
                  </a:cxnLst>
                  <a:rect l="0" t="0" r="r" b="b"/>
                  <a:pathLst>
                    <a:path w="17" h="4">
                      <a:moveTo>
                        <a:pt x="0" y="2"/>
                      </a:moveTo>
                      <a:lnTo>
                        <a:pt x="0" y="0"/>
                      </a:lnTo>
                      <a:lnTo>
                        <a:pt x="17" y="4"/>
                      </a:lnTo>
                      <a:lnTo>
                        <a:pt x="17"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1" name="Freeform 145"/>
                <p:cNvSpPr>
                  <a:spLocks noChangeAspect="1"/>
                </p:cNvSpPr>
                <p:nvPr/>
              </p:nvSpPr>
              <p:spPr bwMode="auto">
                <a:xfrm>
                  <a:off x="2348" y="2846"/>
                  <a:ext cx="54" cy="10"/>
                </a:xfrm>
                <a:custGeom>
                  <a:avLst/>
                  <a:gdLst/>
                  <a:ahLst/>
                  <a:cxnLst>
                    <a:cxn ang="0">
                      <a:pos x="0" y="0"/>
                    </a:cxn>
                    <a:cxn ang="0">
                      <a:pos x="23" y="3"/>
                    </a:cxn>
                    <a:cxn ang="0">
                      <a:pos x="23" y="4"/>
                    </a:cxn>
                    <a:cxn ang="0">
                      <a:pos x="7" y="3"/>
                    </a:cxn>
                    <a:cxn ang="0">
                      <a:pos x="0" y="0"/>
                    </a:cxn>
                  </a:cxnLst>
                  <a:rect l="0" t="0" r="r" b="b"/>
                  <a:pathLst>
                    <a:path w="23" h="4">
                      <a:moveTo>
                        <a:pt x="0" y="0"/>
                      </a:moveTo>
                      <a:cubicBezTo>
                        <a:pt x="0" y="0"/>
                        <a:pt x="6" y="4"/>
                        <a:pt x="23" y="3"/>
                      </a:cubicBezTo>
                      <a:cubicBezTo>
                        <a:pt x="23" y="4"/>
                        <a:pt x="23" y="4"/>
                        <a:pt x="23" y="4"/>
                      </a:cubicBezTo>
                      <a:cubicBezTo>
                        <a:pt x="23" y="4"/>
                        <a:pt x="13"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2" name="Rectangle 146"/>
                <p:cNvSpPr>
                  <a:spLocks noChangeAspect="1" noChangeArrowheads="1"/>
                </p:cNvSpPr>
                <p:nvPr/>
              </p:nvSpPr>
              <p:spPr bwMode="auto">
                <a:xfrm>
                  <a:off x="2402" y="285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3" name="Freeform 147"/>
                <p:cNvSpPr>
                  <a:spLocks noChangeAspect="1"/>
                </p:cNvSpPr>
                <p:nvPr/>
              </p:nvSpPr>
              <p:spPr bwMode="auto">
                <a:xfrm>
                  <a:off x="2331" y="2811"/>
                  <a:ext cx="92" cy="38"/>
                </a:xfrm>
                <a:custGeom>
                  <a:avLst/>
                  <a:gdLst/>
                  <a:ahLst/>
                  <a:cxnLst>
                    <a:cxn ang="0">
                      <a:pos x="0" y="0"/>
                    </a:cxn>
                    <a:cxn ang="0">
                      <a:pos x="92" y="9"/>
                    </a:cxn>
                    <a:cxn ang="0">
                      <a:pos x="92" y="38"/>
                    </a:cxn>
                    <a:cxn ang="0">
                      <a:pos x="0" y="28"/>
                    </a:cxn>
                    <a:cxn ang="0">
                      <a:pos x="0" y="0"/>
                    </a:cxn>
                  </a:cxnLst>
                  <a:rect l="0" t="0" r="r" b="b"/>
                  <a:pathLst>
                    <a:path w="92" h="38">
                      <a:moveTo>
                        <a:pt x="0" y="0"/>
                      </a:moveTo>
                      <a:lnTo>
                        <a:pt x="92" y="9"/>
                      </a:lnTo>
                      <a:lnTo>
                        <a:pt x="92"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4" name="Freeform 148"/>
                <p:cNvSpPr>
                  <a:spLocks noChangeAspect="1"/>
                </p:cNvSpPr>
                <p:nvPr/>
              </p:nvSpPr>
              <p:spPr bwMode="auto">
                <a:xfrm>
                  <a:off x="2331" y="2813"/>
                  <a:ext cx="17" cy="24"/>
                </a:xfrm>
                <a:custGeom>
                  <a:avLst/>
                  <a:gdLst/>
                  <a:ahLst/>
                  <a:cxnLst>
                    <a:cxn ang="0">
                      <a:pos x="0" y="22"/>
                    </a:cxn>
                    <a:cxn ang="0">
                      <a:pos x="17" y="24"/>
                    </a:cxn>
                    <a:cxn ang="0">
                      <a:pos x="17" y="3"/>
                    </a:cxn>
                    <a:cxn ang="0">
                      <a:pos x="0" y="0"/>
                    </a:cxn>
                    <a:cxn ang="0">
                      <a:pos x="0" y="22"/>
                    </a:cxn>
                  </a:cxnLst>
                  <a:rect l="0" t="0" r="r" b="b"/>
                  <a:pathLst>
                    <a:path w="17" h="24">
                      <a:moveTo>
                        <a:pt x="0" y="22"/>
                      </a:moveTo>
                      <a:lnTo>
                        <a:pt x="17" y="24"/>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5" name="Freeform 149"/>
                <p:cNvSpPr>
                  <a:spLocks noChangeAspect="1"/>
                </p:cNvSpPr>
                <p:nvPr/>
              </p:nvSpPr>
              <p:spPr bwMode="auto">
                <a:xfrm>
                  <a:off x="2348" y="2816"/>
                  <a:ext cx="54" cy="33"/>
                </a:xfrm>
                <a:custGeom>
                  <a:avLst/>
                  <a:gdLst/>
                  <a:ahLst/>
                  <a:cxnLst>
                    <a:cxn ang="0">
                      <a:pos x="0" y="9"/>
                    </a:cxn>
                    <a:cxn ang="0">
                      <a:pos x="23" y="7"/>
                    </a:cxn>
                    <a:cxn ang="0">
                      <a:pos x="23" y="4"/>
                    </a:cxn>
                    <a:cxn ang="0">
                      <a:pos x="0" y="0"/>
                    </a:cxn>
                    <a:cxn ang="0">
                      <a:pos x="0" y="9"/>
                    </a:cxn>
                  </a:cxnLst>
                  <a:rect l="0" t="0" r="r" b="b"/>
                  <a:pathLst>
                    <a:path w="23" h="14">
                      <a:moveTo>
                        <a:pt x="0" y="9"/>
                      </a:moveTo>
                      <a:cubicBezTo>
                        <a:pt x="0" y="9"/>
                        <a:pt x="10" y="14"/>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6" name="Freeform 150"/>
                <p:cNvSpPr>
                  <a:spLocks noChangeAspect="1"/>
                </p:cNvSpPr>
                <p:nvPr/>
              </p:nvSpPr>
              <p:spPr bwMode="auto">
                <a:xfrm>
                  <a:off x="2331" y="2813"/>
                  <a:ext cx="17" cy="3"/>
                </a:xfrm>
                <a:custGeom>
                  <a:avLst/>
                  <a:gdLst/>
                  <a:ahLst/>
                  <a:cxnLst>
                    <a:cxn ang="0">
                      <a:pos x="0" y="0"/>
                    </a:cxn>
                    <a:cxn ang="0">
                      <a:pos x="0" y="0"/>
                    </a:cxn>
                    <a:cxn ang="0">
                      <a:pos x="17" y="3"/>
                    </a:cxn>
                    <a:cxn ang="0">
                      <a:pos x="17" y="3"/>
                    </a:cxn>
                    <a:cxn ang="0">
                      <a:pos x="0" y="0"/>
                    </a:cxn>
                  </a:cxnLst>
                  <a:rect l="0" t="0" r="r" b="b"/>
                  <a:pathLst>
                    <a:path w="17" h="3">
                      <a:moveTo>
                        <a:pt x="0" y="0"/>
                      </a:moveTo>
                      <a:lnTo>
                        <a:pt x="0" y="0"/>
                      </a:lnTo>
                      <a:lnTo>
                        <a:pt x="17" y="3"/>
                      </a:lnTo>
                      <a:lnTo>
                        <a:pt x="17" y="3"/>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7" name="Freeform 151"/>
                <p:cNvSpPr>
                  <a:spLocks noChangeAspect="1"/>
                </p:cNvSpPr>
                <p:nvPr/>
              </p:nvSpPr>
              <p:spPr bwMode="auto">
                <a:xfrm>
                  <a:off x="2348" y="2816"/>
                  <a:ext cx="54" cy="12"/>
                </a:xfrm>
                <a:custGeom>
                  <a:avLst/>
                  <a:gdLst/>
                  <a:ahLst/>
                  <a:cxnLst>
                    <a:cxn ang="0">
                      <a:pos x="0" y="0"/>
                    </a:cxn>
                    <a:cxn ang="0">
                      <a:pos x="23" y="4"/>
                    </a:cxn>
                    <a:cxn ang="0">
                      <a:pos x="23" y="4"/>
                    </a:cxn>
                    <a:cxn ang="0">
                      <a:pos x="7" y="3"/>
                    </a:cxn>
                    <a:cxn ang="0">
                      <a:pos x="0" y="0"/>
                    </a:cxn>
                  </a:cxnLst>
                  <a:rect l="0" t="0" r="r" b="b"/>
                  <a:pathLst>
                    <a:path w="23" h="5">
                      <a:moveTo>
                        <a:pt x="0" y="0"/>
                      </a:moveTo>
                      <a:cubicBezTo>
                        <a:pt x="0" y="0"/>
                        <a:pt x="6" y="5"/>
                        <a:pt x="23" y="4"/>
                      </a:cubicBezTo>
                      <a:cubicBezTo>
                        <a:pt x="23" y="4"/>
                        <a:pt x="23" y="4"/>
                        <a:pt x="23" y="4"/>
                      </a:cubicBezTo>
                      <a:cubicBezTo>
                        <a:pt x="23" y="4"/>
                        <a:pt x="13" y="5"/>
                        <a:pt x="7" y="3"/>
                      </a:cubicBezTo>
                      <a:cubicBezTo>
                        <a:pt x="0" y="2"/>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8" name="Rectangle 152"/>
                <p:cNvSpPr>
                  <a:spLocks noChangeAspect="1" noChangeArrowheads="1"/>
                </p:cNvSpPr>
                <p:nvPr/>
              </p:nvSpPr>
              <p:spPr bwMode="auto">
                <a:xfrm>
                  <a:off x="2402" y="2825"/>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9" name="Freeform 153"/>
                <p:cNvSpPr>
                  <a:spLocks noChangeAspect="1"/>
                </p:cNvSpPr>
                <p:nvPr/>
              </p:nvSpPr>
              <p:spPr bwMode="auto">
                <a:xfrm>
                  <a:off x="2331" y="2780"/>
                  <a:ext cx="92" cy="38"/>
                </a:xfrm>
                <a:custGeom>
                  <a:avLst/>
                  <a:gdLst/>
                  <a:ahLst/>
                  <a:cxnLst>
                    <a:cxn ang="0">
                      <a:pos x="0" y="0"/>
                    </a:cxn>
                    <a:cxn ang="0">
                      <a:pos x="92" y="12"/>
                    </a:cxn>
                    <a:cxn ang="0">
                      <a:pos x="92" y="38"/>
                    </a:cxn>
                    <a:cxn ang="0">
                      <a:pos x="0" y="29"/>
                    </a:cxn>
                    <a:cxn ang="0">
                      <a:pos x="0" y="0"/>
                    </a:cxn>
                  </a:cxnLst>
                  <a:rect l="0" t="0" r="r" b="b"/>
                  <a:pathLst>
                    <a:path w="92" h="38">
                      <a:moveTo>
                        <a:pt x="0" y="0"/>
                      </a:moveTo>
                      <a:lnTo>
                        <a:pt x="92" y="12"/>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0" name="Freeform 154"/>
                <p:cNvSpPr>
                  <a:spLocks noChangeAspect="1"/>
                </p:cNvSpPr>
                <p:nvPr/>
              </p:nvSpPr>
              <p:spPr bwMode="auto">
                <a:xfrm>
                  <a:off x="2331" y="2783"/>
                  <a:ext cx="17" cy="23"/>
                </a:xfrm>
                <a:custGeom>
                  <a:avLst/>
                  <a:gdLst/>
                  <a:ahLst/>
                  <a:cxnLst>
                    <a:cxn ang="0">
                      <a:pos x="0" y="21"/>
                    </a:cxn>
                    <a:cxn ang="0">
                      <a:pos x="17" y="23"/>
                    </a:cxn>
                    <a:cxn ang="0">
                      <a:pos x="17" y="4"/>
                    </a:cxn>
                    <a:cxn ang="0">
                      <a:pos x="0" y="0"/>
                    </a:cxn>
                    <a:cxn ang="0">
                      <a:pos x="0" y="21"/>
                    </a:cxn>
                  </a:cxnLst>
                  <a:rect l="0" t="0" r="r" b="b"/>
                  <a:pathLst>
                    <a:path w="17" h="23">
                      <a:moveTo>
                        <a:pt x="0" y="21"/>
                      </a:moveTo>
                      <a:lnTo>
                        <a:pt x="17" y="23"/>
                      </a:lnTo>
                      <a:lnTo>
                        <a:pt x="17"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1" name="Freeform 155"/>
                <p:cNvSpPr>
                  <a:spLocks noChangeAspect="1"/>
                </p:cNvSpPr>
                <p:nvPr/>
              </p:nvSpPr>
              <p:spPr bwMode="auto">
                <a:xfrm>
                  <a:off x="2348" y="2787"/>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2" name="Freeform 156"/>
                <p:cNvSpPr>
                  <a:spLocks noChangeAspect="1"/>
                </p:cNvSpPr>
                <p:nvPr/>
              </p:nvSpPr>
              <p:spPr bwMode="auto">
                <a:xfrm>
                  <a:off x="2331" y="2783"/>
                  <a:ext cx="17" cy="4"/>
                </a:xfrm>
                <a:custGeom>
                  <a:avLst/>
                  <a:gdLst/>
                  <a:ahLst/>
                  <a:cxnLst>
                    <a:cxn ang="0">
                      <a:pos x="0" y="0"/>
                    </a:cxn>
                    <a:cxn ang="0">
                      <a:pos x="0" y="0"/>
                    </a:cxn>
                    <a:cxn ang="0">
                      <a:pos x="17" y="2"/>
                    </a:cxn>
                    <a:cxn ang="0">
                      <a:pos x="17" y="4"/>
                    </a:cxn>
                    <a:cxn ang="0">
                      <a:pos x="0" y="0"/>
                    </a:cxn>
                  </a:cxnLst>
                  <a:rect l="0" t="0" r="r" b="b"/>
                  <a:pathLst>
                    <a:path w="17" h="4">
                      <a:moveTo>
                        <a:pt x="0" y="0"/>
                      </a:moveTo>
                      <a:lnTo>
                        <a:pt x="0" y="0"/>
                      </a:lnTo>
                      <a:lnTo>
                        <a:pt x="17" y="2"/>
                      </a:lnTo>
                      <a:lnTo>
                        <a:pt x="17"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3" name="Freeform 157"/>
                <p:cNvSpPr>
                  <a:spLocks noChangeAspect="1"/>
                </p:cNvSpPr>
                <p:nvPr/>
              </p:nvSpPr>
              <p:spPr bwMode="auto">
                <a:xfrm>
                  <a:off x="2348" y="2785"/>
                  <a:ext cx="54" cy="12"/>
                </a:xfrm>
                <a:custGeom>
                  <a:avLst/>
                  <a:gdLst/>
                  <a:ahLst/>
                  <a:cxnLst>
                    <a:cxn ang="0">
                      <a:pos x="0" y="0"/>
                    </a:cxn>
                    <a:cxn ang="0">
                      <a:pos x="23" y="4"/>
                    </a:cxn>
                    <a:cxn ang="0">
                      <a:pos x="23" y="4"/>
                    </a:cxn>
                    <a:cxn ang="0">
                      <a:pos x="7" y="3"/>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4" name="Rectangle 158"/>
                <p:cNvSpPr>
                  <a:spLocks noChangeAspect="1" noChangeArrowheads="1"/>
                </p:cNvSpPr>
                <p:nvPr/>
              </p:nvSpPr>
              <p:spPr bwMode="auto">
                <a:xfrm>
                  <a:off x="2402" y="2794"/>
                  <a:ext cx="2" cy="8"/>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5" name="Freeform 159"/>
                <p:cNvSpPr>
                  <a:spLocks noChangeAspect="1"/>
                </p:cNvSpPr>
                <p:nvPr/>
              </p:nvSpPr>
              <p:spPr bwMode="auto">
                <a:xfrm>
                  <a:off x="2331" y="2750"/>
                  <a:ext cx="92" cy="40"/>
                </a:xfrm>
                <a:custGeom>
                  <a:avLst/>
                  <a:gdLst/>
                  <a:ahLst/>
                  <a:cxnLst>
                    <a:cxn ang="0">
                      <a:pos x="0" y="0"/>
                    </a:cxn>
                    <a:cxn ang="0">
                      <a:pos x="92" y="11"/>
                    </a:cxn>
                    <a:cxn ang="0">
                      <a:pos x="92" y="40"/>
                    </a:cxn>
                    <a:cxn ang="0">
                      <a:pos x="0" y="28"/>
                    </a:cxn>
                    <a:cxn ang="0">
                      <a:pos x="0" y="0"/>
                    </a:cxn>
                  </a:cxnLst>
                  <a:rect l="0" t="0" r="r" b="b"/>
                  <a:pathLst>
                    <a:path w="92" h="40">
                      <a:moveTo>
                        <a:pt x="0" y="0"/>
                      </a:moveTo>
                      <a:lnTo>
                        <a:pt x="92" y="11"/>
                      </a:lnTo>
                      <a:lnTo>
                        <a:pt x="92"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6" name="Freeform 160"/>
                <p:cNvSpPr>
                  <a:spLocks noChangeAspect="1"/>
                </p:cNvSpPr>
                <p:nvPr/>
              </p:nvSpPr>
              <p:spPr bwMode="auto">
                <a:xfrm>
                  <a:off x="2331" y="2754"/>
                  <a:ext cx="17" cy="22"/>
                </a:xfrm>
                <a:custGeom>
                  <a:avLst/>
                  <a:gdLst/>
                  <a:ahLst/>
                  <a:cxnLst>
                    <a:cxn ang="0">
                      <a:pos x="0" y="22"/>
                    </a:cxn>
                    <a:cxn ang="0">
                      <a:pos x="17" y="22"/>
                    </a:cxn>
                    <a:cxn ang="0">
                      <a:pos x="17" y="3"/>
                    </a:cxn>
                    <a:cxn ang="0">
                      <a:pos x="0" y="0"/>
                    </a:cxn>
                    <a:cxn ang="0">
                      <a:pos x="0" y="22"/>
                    </a:cxn>
                  </a:cxnLst>
                  <a:rect l="0" t="0" r="r" b="b"/>
                  <a:pathLst>
                    <a:path w="17" h="22">
                      <a:moveTo>
                        <a:pt x="0" y="22"/>
                      </a:moveTo>
                      <a:lnTo>
                        <a:pt x="17" y="22"/>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7" name="Freeform 161"/>
                <p:cNvSpPr>
                  <a:spLocks noChangeAspect="1"/>
                </p:cNvSpPr>
                <p:nvPr/>
              </p:nvSpPr>
              <p:spPr bwMode="auto">
                <a:xfrm>
                  <a:off x="2348" y="2757"/>
                  <a:ext cx="54" cy="30"/>
                </a:xfrm>
                <a:custGeom>
                  <a:avLst/>
                  <a:gdLst/>
                  <a:ahLst/>
                  <a:cxnLst>
                    <a:cxn ang="0">
                      <a:pos x="0" y="8"/>
                    </a:cxn>
                    <a:cxn ang="0">
                      <a:pos x="23" y="7"/>
                    </a:cxn>
                    <a:cxn ang="0">
                      <a:pos x="23" y="3"/>
                    </a:cxn>
                    <a:cxn ang="0">
                      <a:pos x="0" y="0"/>
                    </a:cxn>
                    <a:cxn ang="0">
                      <a:pos x="0" y="8"/>
                    </a:cxn>
                  </a:cxnLst>
                  <a:rect l="0" t="0" r="r" b="b"/>
                  <a:pathLst>
                    <a:path w="23" h="13">
                      <a:moveTo>
                        <a:pt x="0" y="8"/>
                      </a:moveTo>
                      <a:cubicBezTo>
                        <a:pt x="0" y="8"/>
                        <a:pt x="10" y="13"/>
                        <a:pt x="23" y="7"/>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8" name="Freeform 162"/>
                <p:cNvSpPr>
                  <a:spLocks noChangeAspect="1"/>
                </p:cNvSpPr>
                <p:nvPr/>
              </p:nvSpPr>
              <p:spPr bwMode="auto">
                <a:xfrm>
                  <a:off x="2331" y="2752"/>
                  <a:ext cx="17" cy="5"/>
                </a:xfrm>
                <a:custGeom>
                  <a:avLst/>
                  <a:gdLst/>
                  <a:ahLst/>
                  <a:cxnLst>
                    <a:cxn ang="0">
                      <a:pos x="0" y="2"/>
                    </a:cxn>
                    <a:cxn ang="0">
                      <a:pos x="0" y="0"/>
                    </a:cxn>
                    <a:cxn ang="0">
                      <a:pos x="17" y="2"/>
                    </a:cxn>
                    <a:cxn ang="0">
                      <a:pos x="17" y="5"/>
                    </a:cxn>
                    <a:cxn ang="0">
                      <a:pos x="0" y="2"/>
                    </a:cxn>
                  </a:cxnLst>
                  <a:rect l="0" t="0" r="r" b="b"/>
                  <a:pathLst>
                    <a:path w="17" h="5">
                      <a:moveTo>
                        <a:pt x="0" y="2"/>
                      </a:moveTo>
                      <a:lnTo>
                        <a:pt x="0" y="0"/>
                      </a:lnTo>
                      <a:lnTo>
                        <a:pt x="17" y="2"/>
                      </a:lnTo>
                      <a:lnTo>
                        <a:pt x="17"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9" name="Freeform 163"/>
                <p:cNvSpPr>
                  <a:spLocks noChangeAspect="1"/>
                </p:cNvSpPr>
                <p:nvPr/>
              </p:nvSpPr>
              <p:spPr bwMode="auto">
                <a:xfrm>
                  <a:off x="2348" y="2754"/>
                  <a:ext cx="54" cy="12"/>
                </a:xfrm>
                <a:custGeom>
                  <a:avLst/>
                  <a:gdLst/>
                  <a:ahLst/>
                  <a:cxnLst>
                    <a:cxn ang="0">
                      <a:pos x="0" y="0"/>
                    </a:cxn>
                    <a:cxn ang="0">
                      <a:pos x="23" y="4"/>
                    </a:cxn>
                    <a:cxn ang="0">
                      <a:pos x="23" y="4"/>
                    </a:cxn>
                    <a:cxn ang="0">
                      <a:pos x="7" y="4"/>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7"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0" name="Freeform 164"/>
                <p:cNvSpPr>
                  <a:spLocks noChangeAspect="1"/>
                </p:cNvSpPr>
                <p:nvPr/>
              </p:nvSpPr>
              <p:spPr bwMode="auto">
                <a:xfrm>
                  <a:off x="2402" y="2764"/>
                  <a:ext cx="2" cy="9"/>
                </a:xfrm>
                <a:custGeom>
                  <a:avLst/>
                  <a:gdLst/>
                  <a:ahLst/>
                  <a:cxnLst>
                    <a:cxn ang="0">
                      <a:pos x="2" y="7"/>
                    </a:cxn>
                    <a:cxn ang="0">
                      <a:pos x="0" y="9"/>
                    </a:cxn>
                    <a:cxn ang="0">
                      <a:pos x="0" y="0"/>
                    </a:cxn>
                    <a:cxn ang="0">
                      <a:pos x="2" y="2"/>
                    </a:cxn>
                    <a:cxn ang="0">
                      <a:pos x="2" y="7"/>
                    </a:cxn>
                  </a:cxnLst>
                  <a:rect l="0" t="0" r="r" b="b"/>
                  <a:pathLst>
                    <a:path w="2" h="9">
                      <a:moveTo>
                        <a:pt x="2" y="7"/>
                      </a:moveTo>
                      <a:lnTo>
                        <a:pt x="0" y="9"/>
                      </a:lnTo>
                      <a:lnTo>
                        <a:pt x="0" y="0"/>
                      </a:lnTo>
                      <a:lnTo>
                        <a:pt x="2" y="2"/>
                      </a:lnTo>
                      <a:lnTo>
                        <a:pt x="2" y="7"/>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1" name="Freeform 165"/>
                <p:cNvSpPr>
                  <a:spLocks noChangeAspect="1"/>
                </p:cNvSpPr>
                <p:nvPr/>
              </p:nvSpPr>
              <p:spPr bwMode="auto">
                <a:xfrm>
                  <a:off x="2331" y="2721"/>
                  <a:ext cx="92" cy="38"/>
                </a:xfrm>
                <a:custGeom>
                  <a:avLst/>
                  <a:gdLst/>
                  <a:ahLst/>
                  <a:cxnLst>
                    <a:cxn ang="0">
                      <a:pos x="0" y="0"/>
                    </a:cxn>
                    <a:cxn ang="0">
                      <a:pos x="92" y="10"/>
                    </a:cxn>
                    <a:cxn ang="0">
                      <a:pos x="92" y="38"/>
                    </a:cxn>
                    <a:cxn ang="0">
                      <a:pos x="0" y="26"/>
                    </a:cxn>
                    <a:cxn ang="0">
                      <a:pos x="0" y="0"/>
                    </a:cxn>
                  </a:cxnLst>
                  <a:rect l="0" t="0" r="r" b="b"/>
                  <a:pathLst>
                    <a:path w="92" h="38">
                      <a:moveTo>
                        <a:pt x="0" y="0"/>
                      </a:moveTo>
                      <a:lnTo>
                        <a:pt x="92" y="10"/>
                      </a:lnTo>
                      <a:lnTo>
                        <a:pt x="92"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2" name="Freeform 166"/>
                <p:cNvSpPr>
                  <a:spLocks noChangeAspect="1"/>
                </p:cNvSpPr>
                <p:nvPr/>
              </p:nvSpPr>
              <p:spPr bwMode="auto">
                <a:xfrm>
                  <a:off x="2331" y="2724"/>
                  <a:ext cx="17" cy="23"/>
                </a:xfrm>
                <a:custGeom>
                  <a:avLst/>
                  <a:gdLst/>
                  <a:ahLst/>
                  <a:cxnLst>
                    <a:cxn ang="0">
                      <a:pos x="0" y="21"/>
                    </a:cxn>
                    <a:cxn ang="0">
                      <a:pos x="17" y="23"/>
                    </a:cxn>
                    <a:cxn ang="0">
                      <a:pos x="17" y="2"/>
                    </a:cxn>
                    <a:cxn ang="0">
                      <a:pos x="0" y="0"/>
                    </a:cxn>
                    <a:cxn ang="0">
                      <a:pos x="0" y="21"/>
                    </a:cxn>
                  </a:cxnLst>
                  <a:rect l="0" t="0" r="r" b="b"/>
                  <a:pathLst>
                    <a:path w="17" h="23">
                      <a:moveTo>
                        <a:pt x="0" y="21"/>
                      </a:moveTo>
                      <a:lnTo>
                        <a:pt x="17" y="23"/>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3" name="Freeform 167"/>
                <p:cNvSpPr>
                  <a:spLocks noChangeAspect="1"/>
                </p:cNvSpPr>
                <p:nvPr/>
              </p:nvSpPr>
              <p:spPr bwMode="auto">
                <a:xfrm>
                  <a:off x="2348" y="2726"/>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4" name="Freeform 168"/>
                <p:cNvSpPr>
                  <a:spLocks noChangeAspect="1"/>
                </p:cNvSpPr>
                <p:nvPr/>
              </p:nvSpPr>
              <p:spPr bwMode="auto">
                <a:xfrm>
                  <a:off x="2331" y="2721"/>
                  <a:ext cx="17" cy="5"/>
                </a:xfrm>
                <a:custGeom>
                  <a:avLst/>
                  <a:gdLst/>
                  <a:ahLst/>
                  <a:cxnLst>
                    <a:cxn ang="0">
                      <a:pos x="0" y="3"/>
                    </a:cxn>
                    <a:cxn ang="0">
                      <a:pos x="0" y="0"/>
                    </a:cxn>
                    <a:cxn ang="0">
                      <a:pos x="17" y="5"/>
                    </a:cxn>
                    <a:cxn ang="0">
                      <a:pos x="17" y="5"/>
                    </a:cxn>
                    <a:cxn ang="0">
                      <a:pos x="0" y="3"/>
                    </a:cxn>
                  </a:cxnLst>
                  <a:rect l="0" t="0" r="r" b="b"/>
                  <a:pathLst>
                    <a:path w="17" h="5">
                      <a:moveTo>
                        <a:pt x="0" y="3"/>
                      </a:moveTo>
                      <a:lnTo>
                        <a:pt x="0" y="0"/>
                      </a:lnTo>
                      <a:lnTo>
                        <a:pt x="17" y="5"/>
                      </a:lnTo>
                      <a:lnTo>
                        <a:pt x="17" y="5"/>
                      </a:lnTo>
                      <a:lnTo>
                        <a:pt x="0" y="3"/>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5" name="Freeform 169"/>
                <p:cNvSpPr>
                  <a:spLocks noChangeAspect="1"/>
                </p:cNvSpPr>
                <p:nvPr/>
              </p:nvSpPr>
              <p:spPr bwMode="auto">
                <a:xfrm>
                  <a:off x="2348" y="2726"/>
                  <a:ext cx="54" cy="9"/>
                </a:xfrm>
                <a:custGeom>
                  <a:avLst/>
                  <a:gdLst/>
                  <a:ahLst/>
                  <a:cxnLst>
                    <a:cxn ang="0">
                      <a:pos x="0" y="0"/>
                    </a:cxn>
                    <a:cxn ang="0">
                      <a:pos x="23" y="3"/>
                    </a:cxn>
                    <a:cxn ang="0">
                      <a:pos x="23" y="4"/>
                    </a:cxn>
                    <a:cxn ang="0">
                      <a:pos x="7" y="3"/>
                    </a:cxn>
                    <a:cxn ang="0">
                      <a:pos x="0" y="0"/>
                    </a:cxn>
                  </a:cxnLst>
                  <a:rect l="0" t="0" r="r" b="b"/>
                  <a:pathLst>
                    <a:path w="23" h="4">
                      <a:moveTo>
                        <a:pt x="0" y="0"/>
                      </a:moveTo>
                      <a:cubicBezTo>
                        <a:pt x="0" y="0"/>
                        <a:pt x="6" y="4"/>
                        <a:pt x="23" y="3"/>
                      </a:cubicBezTo>
                      <a:cubicBezTo>
                        <a:pt x="23" y="4"/>
                        <a:pt x="23" y="4"/>
                        <a:pt x="23" y="4"/>
                      </a:cubicBezTo>
                      <a:cubicBezTo>
                        <a:pt x="23" y="4"/>
                        <a:pt x="13"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6" name="Rectangle 170"/>
                <p:cNvSpPr>
                  <a:spLocks noChangeAspect="1" noChangeArrowheads="1"/>
                </p:cNvSpPr>
                <p:nvPr/>
              </p:nvSpPr>
              <p:spPr bwMode="auto">
                <a:xfrm>
                  <a:off x="2402" y="2735"/>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7" name="Freeform 171"/>
                <p:cNvSpPr>
                  <a:spLocks noChangeAspect="1"/>
                </p:cNvSpPr>
                <p:nvPr/>
              </p:nvSpPr>
              <p:spPr bwMode="auto">
                <a:xfrm>
                  <a:off x="2426" y="2854"/>
                  <a:ext cx="94" cy="37"/>
                </a:xfrm>
                <a:custGeom>
                  <a:avLst/>
                  <a:gdLst/>
                  <a:ahLst/>
                  <a:cxnLst>
                    <a:cxn ang="0">
                      <a:pos x="0" y="0"/>
                    </a:cxn>
                    <a:cxn ang="0">
                      <a:pos x="94" y="9"/>
                    </a:cxn>
                    <a:cxn ang="0">
                      <a:pos x="94" y="37"/>
                    </a:cxn>
                    <a:cxn ang="0">
                      <a:pos x="0" y="25"/>
                    </a:cxn>
                    <a:cxn ang="0">
                      <a:pos x="0" y="0"/>
                    </a:cxn>
                  </a:cxnLst>
                  <a:rect l="0" t="0" r="r" b="b"/>
                  <a:pathLst>
                    <a:path w="94" h="37">
                      <a:moveTo>
                        <a:pt x="0" y="0"/>
                      </a:moveTo>
                      <a:lnTo>
                        <a:pt x="94" y="9"/>
                      </a:lnTo>
                      <a:lnTo>
                        <a:pt x="94" y="37"/>
                      </a:lnTo>
                      <a:lnTo>
                        <a:pt x="0" y="25"/>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8" name="Freeform 172"/>
                <p:cNvSpPr>
                  <a:spLocks noChangeAspect="1"/>
                </p:cNvSpPr>
                <p:nvPr/>
              </p:nvSpPr>
              <p:spPr bwMode="auto">
                <a:xfrm>
                  <a:off x="2426" y="2856"/>
                  <a:ext cx="19" cy="23"/>
                </a:xfrm>
                <a:custGeom>
                  <a:avLst/>
                  <a:gdLst/>
                  <a:ahLst/>
                  <a:cxnLst>
                    <a:cxn ang="0">
                      <a:pos x="0" y="21"/>
                    </a:cxn>
                    <a:cxn ang="0">
                      <a:pos x="19" y="23"/>
                    </a:cxn>
                    <a:cxn ang="0">
                      <a:pos x="19" y="2"/>
                    </a:cxn>
                    <a:cxn ang="0">
                      <a:pos x="0" y="0"/>
                    </a:cxn>
                    <a:cxn ang="0">
                      <a:pos x="0" y="21"/>
                    </a:cxn>
                  </a:cxnLst>
                  <a:rect l="0" t="0" r="r" b="b"/>
                  <a:pathLst>
                    <a:path w="19" h="23">
                      <a:moveTo>
                        <a:pt x="0" y="21"/>
                      </a:moveTo>
                      <a:lnTo>
                        <a:pt x="19" y="23"/>
                      </a:lnTo>
                      <a:lnTo>
                        <a:pt x="19"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9" name="Freeform 173"/>
                <p:cNvSpPr>
                  <a:spLocks noChangeAspect="1"/>
                </p:cNvSpPr>
                <p:nvPr/>
              </p:nvSpPr>
              <p:spPr bwMode="auto">
                <a:xfrm>
                  <a:off x="2445" y="2858"/>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0" name="Freeform 174"/>
                <p:cNvSpPr>
                  <a:spLocks noChangeAspect="1"/>
                </p:cNvSpPr>
                <p:nvPr/>
              </p:nvSpPr>
              <p:spPr bwMode="auto">
                <a:xfrm>
                  <a:off x="2426" y="2854"/>
                  <a:ext cx="19" cy="4"/>
                </a:xfrm>
                <a:custGeom>
                  <a:avLst/>
                  <a:gdLst/>
                  <a:ahLst/>
                  <a:cxnLst>
                    <a:cxn ang="0">
                      <a:pos x="0" y="2"/>
                    </a:cxn>
                    <a:cxn ang="0">
                      <a:pos x="0" y="0"/>
                    </a:cxn>
                    <a:cxn ang="0">
                      <a:pos x="19" y="4"/>
                    </a:cxn>
                    <a:cxn ang="0">
                      <a:pos x="19" y="4"/>
                    </a:cxn>
                    <a:cxn ang="0">
                      <a:pos x="0" y="2"/>
                    </a:cxn>
                  </a:cxnLst>
                  <a:rect l="0" t="0" r="r" b="b"/>
                  <a:pathLst>
                    <a:path w="19" h="4">
                      <a:moveTo>
                        <a:pt x="0" y="2"/>
                      </a:moveTo>
                      <a:lnTo>
                        <a:pt x="0" y="0"/>
                      </a:lnTo>
                      <a:lnTo>
                        <a:pt x="19" y="4"/>
                      </a:lnTo>
                      <a:lnTo>
                        <a:pt x="19"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1" name="Freeform 175"/>
                <p:cNvSpPr>
                  <a:spLocks noChangeAspect="1"/>
                </p:cNvSpPr>
                <p:nvPr/>
              </p:nvSpPr>
              <p:spPr bwMode="auto">
                <a:xfrm>
                  <a:off x="2445" y="2858"/>
                  <a:ext cx="54" cy="10"/>
                </a:xfrm>
                <a:custGeom>
                  <a:avLst/>
                  <a:gdLst/>
                  <a:ahLst/>
                  <a:cxnLst>
                    <a:cxn ang="0">
                      <a:pos x="0" y="0"/>
                    </a:cxn>
                    <a:cxn ang="0">
                      <a:pos x="23" y="3"/>
                    </a:cxn>
                    <a:cxn ang="0">
                      <a:pos x="23" y="4"/>
                    </a:cxn>
                    <a:cxn ang="0">
                      <a:pos x="6" y="3"/>
                    </a:cxn>
                    <a:cxn ang="0">
                      <a:pos x="0" y="0"/>
                    </a:cxn>
                  </a:cxnLst>
                  <a:rect l="0" t="0" r="r" b="b"/>
                  <a:pathLst>
                    <a:path w="23" h="4">
                      <a:moveTo>
                        <a:pt x="0" y="0"/>
                      </a:moveTo>
                      <a:cubicBezTo>
                        <a:pt x="0" y="0"/>
                        <a:pt x="6" y="4"/>
                        <a:pt x="23" y="3"/>
                      </a:cubicBezTo>
                      <a:cubicBezTo>
                        <a:pt x="23" y="4"/>
                        <a:pt x="23" y="4"/>
                        <a:pt x="23" y="4"/>
                      </a:cubicBezTo>
                      <a:cubicBezTo>
                        <a:pt x="23" y="4"/>
                        <a:pt x="13" y="4"/>
                        <a:pt x="6"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2" name="Freeform 176"/>
                <p:cNvSpPr>
                  <a:spLocks noChangeAspect="1"/>
                </p:cNvSpPr>
                <p:nvPr/>
              </p:nvSpPr>
              <p:spPr bwMode="auto">
                <a:xfrm>
                  <a:off x="2499" y="2868"/>
                  <a:ext cx="2" cy="7"/>
                </a:xfrm>
                <a:custGeom>
                  <a:avLst/>
                  <a:gdLst/>
                  <a:ahLst/>
                  <a:cxnLst>
                    <a:cxn ang="0">
                      <a:pos x="2" y="4"/>
                    </a:cxn>
                    <a:cxn ang="0">
                      <a:pos x="0" y="7"/>
                    </a:cxn>
                    <a:cxn ang="0">
                      <a:pos x="0" y="0"/>
                    </a:cxn>
                    <a:cxn ang="0">
                      <a:pos x="2" y="0"/>
                    </a:cxn>
                    <a:cxn ang="0">
                      <a:pos x="2" y="4"/>
                    </a:cxn>
                  </a:cxnLst>
                  <a:rect l="0" t="0" r="r" b="b"/>
                  <a:pathLst>
                    <a:path w="2" h="7">
                      <a:moveTo>
                        <a:pt x="2" y="4"/>
                      </a:moveTo>
                      <a:lnTo>
                        <a:pt x="0" y="7"/>
                      </a:lnTo>
                      <a:lnTo>
                        <a:pt x="0" y="0"/>
                      </a:lnTo>
                      <a:lnTo>
                        <a:pt x="2" y="0"/>
                      </a:lnTo>
                      <a:lnTo>
                        <a:pt x="2" y="4"/>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3" name="Freeform 177"/>
                <p:cNvSpPr>
                  <a:spLocks noChangeAspect="1"/>
                </p:cNvSpPr>
                <p:nvPr/>
              </p:nvSpPr>
              <p:spPr bwMode="auto">
                <a:xfrm>
                  <a:off x="2426" y="2823"/>
                  <a:ext cx="94" cy="38"/>
                </a:xfrm>
                <a:custGeom>
                  <a:avLst/>
                  <a:gdLst/>
                  <a:ahLst/>
                  <a:cxnLst>
                    <a:cxn ang="0">
                      <a:pos x="0" y="0"/>
                    </a:cxn>
                    <a:cxn ang="0">
                      <a:pos x="94" y="9"/>
                    </a:cxn>
                    <a:cxn ang="0">
                      <a:pos x="94" y="38"/>
                    </a:cxn>
                    <a:cxn ang="0">
                      <a:pos x="0" y="28"/>
                    </a:cxn>
                    <a:cxn ang="0">
                      <a:pos x="0" y="0"/>
                    </a:cxn>
                  </a:cxnLst>
                  <a:rect l="0" t="0" r="r" b="b"/>
                  <a:pathLst>
                    <a:path w="94" h="38">
                      <a:moveTo>
                        <a:pt x="0" y="0"/>
                      </a:moveTo>
                      <a:lnTo>
                        <a:pt x="94" y="9"/>
                      </a:lnTo>
                      <a:lnTo>
                        <a:pt x="94"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4" name="Freeform 178"/>
                <p:cNvSpPr>
                  <a:spLocks noChangeAspect="1"/>
                </p:cNvSpPr>
                <p:nvPr/>
              </p:nvSpPr>
              <p:spPr bwMode="auto">
                <a:xfrm>
                  <a:off x="2426" y="2825"/>
                  <a:ext cx="19" cy="24"/>
                </a:xfrm>
                <a:custGeom>
                  <a:avLst/>
                  <a:gdLst/>
                  <a:ahLst/>
                  <a:cxnLst>
                    <a:cxn ang="0">
                      <a:pos x="0" y="21"/>
                    </a:cxn>
                    <a:cxn ang="0">
                      <a:pos x="19" y="24"/>
                    </a:cxn>
                    <a:cxn ang="0">
                      <a:pos x="19" y="3"/>
                    </a:cxn>
                    <a:cxn ang="0">
                      <a:pos x="0" y="0"/>
                    </a:cxn>
                    <a:cxn ang="0">
                      <a:pos x="0" y="21"/>
                    </a:cxn>
                  </a:cxnLst>
                  <a:rect l="0" t="0" r="r" b="b"/>
                  <a:pathLst>
                    <a:path w="19" h="24">
                      <a:moveTo>
                        <a:pt x="0" y="21"/>
                      </a:moveTo>
                      <a:lnTo>
                        <a:pt x="19" y="24"/>
                      </a:lnTo>
                      <a:lnTo>
                        <a:pt x="19" y="3"/>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5" name="Freeform 179"/>
                <p:cNvSpPr>
                  <a:spLocks noChangeAspect="1"/>
                </p:cNvSpPr>
                <p:nvPr/>
              </p:nvSpPr>
              <p:spPr bwMode="auto">
                <a:xfrm>
                  <a:off x="2445" y="2828"/>
                  <a:ext cx="54" cy="30"/>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6" name="Freeform 180"/>
                <p:cNvSpPr>
                  <a:spLocks noChangeAspect="1"/>
                </p:cNvSpPr>
                <p:nvPr/>
              </p:nvSpPr>
              <p:spPr bwMode="auto">
                <a:xfrm>
                  <a:off x="2426" y="2823"/>
                  <a:ext cx="19" cy="5"/>
                </a:xfrm>
                <a:custGeom>
                  <a:avLst/>
                  <a:gdLst/>
                  <a:ahLst/>
                  <a:cxnLst>
                    <a:cxn ang="0">
                      <a:pos x="0" y="2"/>
                    </a:cxn>
                    <a:cxn ang="0">
                      <a:pos x="0" y="0"/>
                    </a:cxn>
                    <a:cxn ang="0">
                      <a:pos x="19" y="5"/>
                    </a:cxn>
                    <a:cxn ang="0">
                      <a:pos x="19" y="5"/>
                    </a:cxn>
                    <a:cxn ang="0">
                      <a:pos x="0" y="2"/>
                    </a:cxn>
                  </a:cxnLst>
                  <a:rect l="0" t="0" r="r" b="b"/>
                  <a:pathLst>
                    <a:path w="19" h="5">
                      <a:moveTo>
                        <a:pt x="0" y="2"/>
                      </a:moveTo>
                      <a:lnTo>
                        <a:pt x="0" y="0"/>
                      </a:lnTo>
                      <a:lnTo>
                        <a:pt x="19" y="5"/>
                      </a:lnTo>
                      <a:lnTo>
                        <a:pt x="19"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7" name="Freeform 181"/>
                <p:cNvSpPr>
                  <a:spLocks noChangeAspect="1"/>
                </p:cNvSpPr>
                <p:nvPr/>
              </p:nvSpPr>
              <p:spPr bwMode="auto">
                <a:xfrm>
                  <a:off x="2445" y="2828"/>
                  <a:ext cx="54" cy="9"/>
                </a:xfrm>
                <a:custGeom>
                  <a:avLst/>
                  <a:gdLst/>
                  <a:ahLst/>
                  <a:cxnLst>
                    <a:cxn ang="0">
                      <a:pos x="0" y="0"/>
                    </a:cxn>
                    <a:cxn ang="0">
                      <a:pos x="23" y="3"/>
                    </a:cxn>
                    <a:cxn ang="0">
                      <a:pos x="23" y="4"/>
                    </a:cxn>
                    <a:cxn ang="0">
                      <a:pos x="6" y="3"/>
                    </a:cxn>
                    <a:cxn ang="0">
                      <a:pos x="0" y="0"/>
                    </a:cxn>
                  </a:cxnLst>
                  <a:rect l="0" t="0" r="r" b="b"/>
                  <a:pathLst>
                    <a:path w="23" h="4">
                      <a:moveTo>
                        <a:pt x="0" y="0"/>
                      </a:moveTo>
                      <a:cubicBezTo>
                        <a:pt x="0" y="0"/>
                        <a:pt x="6" y="4"/>
                        <a:pt x="23" y="3"/>
                      </a:cubicBezTo>
                      <a:cubicBezTo>
                        <a:pt x="23" y="4"/>
                        <a:pt x="23" y="4"/>
                        <a:pt x="23" y="4"/>
                      </a:cubicBezTo>
                      <a:cubicBezTo>
                        <a:pt x="23" y="4"/>
                        <a:pt x="13" y="4"/>
                        <a:pt x="6"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8" name="Rectangle 182"/>
                <p:cNvSpPr>
                  <a:spLocks noChangeAspect="1" noChangeArrowheads="1"/>
                </p:cNvSpPr>
                <p:nvPr/>
              </p:nvSpPr>
              <p:spPr bwMode="auto">
                <a:xfrm>
                  <a:off x="2499" y="2837"/>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9" name="Freeform 183"/>
                <p:cNvSpPr>
                  <a:spLocks noChangeAspect="1"/>
                </p:cNvSpPr>
                <p:nvPr/>
              </p:nvSpPr>
              <p:spPr bwMode="auto">
                <a:xfrm>
                  <a:off x="2426" y="2792"/>
                  <a:ext cx="94" cy="38"/>
                </a:xfrm>
                <a:custGeom>
                  <a:avLst/>
                  <a:gdLst/>
                  <a:ahLst/>
                  <a:cxnLst>
                    <a:cxn ang="0">
                      <a:pos x="0" y="0"/>
                    </a:cxn>
                    <a:cxn ang="0">
                      <a:pos x="94" y="10"/>
                    </a:cxn>
                    <a:cxn ang="0">
                      <a:pos x="94" y="38"/>
                    </a:cxn>
                    <a:cxn ang="0">
                      <a:pos x="0" y="28"/>
                    </a:cxn>
                    <a:cxn ang="0">
                      <a:pos x="0" y="0"/>
                    </a:cxn>
                  </a:cxnLst>
                  <a:rect l="0" t="0" r="r" b="b"/>
                  <a:pathLst>
                    <a:path w="94" h="38">
                      <a:moveTo>
                        <a:pt x="0" y="0"/>
                      </a:moveTo>
                      <a:lnTo>
                        <a:pt x="94" y="10"/>
                      </a:lnTo>
                      <a:lnTo>
                        <a:pt x="94"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0" name="Freeform 184"/>
                <p:cNvSpPr>
                  <a:spLocks noChangeAspect="1"/>
                </p:cNvSpPr>
                <p:nvPr/>
              </p:nvSpPr>
              <p:spPr bwMode="auto">
                <a:xfrm>
                  <a:off x="2426" y="2794"/>
                  <a:ext cx="19" cy="24"/>
                </a:xfrm>
                <a:custGeom>
                  <a:avLst/>
                  <a:gdLst/>
                  <a:ahLst/>
                  <a:cxnLst>
                    <a:cxn ang="0">
                      <a:pos x="0" y="22"/>
                    </a:cxn>
                    <a:cxn ang="0">
                      <a:pos x="19" y="24"/>
                    </a:cxn>
                    <a:cxn ang="0">
                      <a:pos x="19" y="5"/>
                    </a:cxn>
                    <a:cxn ang="0">
                      <a:pos x="0" y="0"/>
                    </a:cxn>
                    <a:cxn ang="0">
                      <a:pos x="0" y="22"/>
                    </a:cxn>
                  </a:cxnLst>
                  <a:rect l="0" t="0" r="r" b="b"/>
                  <a:pathLst>
                    <a:path w="19" h="24">
                      <a:moveTo>
                        <a:pt x="0" y="22"/>
                      </a:moveTo>
                      <a:lnTo>
                        <a:pt x="19" y="24"/>
                      </a:lnTo>
                      <a:lnTo>
                        <a:pt x="19" y="5"/>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1" name="Freeform 185"/>
                <p:cNvSpPr>
                  <a:spLocks noChangeAspect="1"/>
                </p:cNvSpPr>
                <p:nvPr/>
              </p:nvSpPr>
              <p:spPr bwMode="auto">
                <a:xfrm>
                  <a:off x="2445" y="2799"/>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2" name="Freeform 186"/>
                <p:cNvSpPr>
                  <a:spLocks noChangeAspect="1"/>
                </p:cNvSpPr>
                <p:nvPr/>
              </p:nvSpPr>
              <p:spPr bwMode="auto">
                <a:xfrm>
                  <a:off x="2426" y="2794"/>
                  <a:ext cx="19" cy="5"/>
                </a:xfrm>
                <a:custGeom>
                  <a:avLst/>
                  <a:gdLst/>
                  <a:ahLst/>
                  <a:cxnLst>
                    <a:cxn ang="0">
                      <a:pos x="0" y="0"/>
                    </a:cxn>
                    <a:cxn ang="0">
                      <a:pos x="0" y="0"/>
                    </a:cxn>
                    <a:cxn ang="0">
                      <a:pos x="19" y="3"/>
                    </a:cxn>
                    <a:cxn ang="0">
                      <a:pos x="19" y="5"/>
                    </a:cxn>
                    <a:cxn ang="0">
                      <a:pos x="0" y="0"/>
                    </a:cxn>
                  </a:cxnLst>
                  <a:rect l="0" t="0" r="r" b="b"/>
                  <a:pathLst>
                    <a:path w="19" h="5">
                      <a:moveTo>
                        <a:pt x="0" y="0"/>
                      </a:moveTo>
                      <a:lnTo>
                        <a:pt x="0" y="0"/>
                      </a:lnTo>
                      <a:lnTo>
                        <a:pt x="19" y="3"/>
                      </a:lnTo>
                      <a:lnTo>
                        <a:pt x="19" y="5"/>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3" name="Freeform 187"/>
                <p:cNvSpPr>
                  <a:spLocks noChangeAspect="1"/>
                </p:cNvSpPr>
                <p:nvPr/>
              </p:nvSpPr>
              <p:spPr bwMode="auto">
                <a:xfrm>
                  <a:off x="2445" y="2797"/>
                  <a:ext cx="54"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4" name="Rectangle 188"/>
                <p:cNvSpPr>
                  <a:spLocks noChangeAspect="1" noChangeArrowheads="1"/>
                </p:cNvSpPr>
                <p:nvPr/>
              </p:nvSpPr>
              <p:spPr bwMode="auto">
                <a:xfrm>
                  <a:off x="2499" y="280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5" name="Freeform 189"/>
                <p:cNvSpPr>
                  <a:spLocks noChangeAspect="1"/>
                </p:cNvSpPr>
                <p:nvPr/>
              </p:nvSpPr>
              <p:spPr bwMode="auto">
                <a:xfrm>
                  <a:off x="2426" y="2761"/>
                  <a:ext cx="94" cy="41"/>
                </a:xfrm>
                <a:custGeom>
                  <a:avLst/>
                  <a:gdLst/>
                  <a:ahLst/>
                  <a:cxnLst>
                    <a:cxn ang="0">
                      <a:pos x="0" y="0"/>
                    </a:cxn>
                    <a:cxn ang="0">
                      <a:pos x="94" y="12"/>
                    </a:cxn>
                    <a:cxn ang="0">
                      <a:pos x="94" y="41"/>
                    </a:cxn>
                    <a:cxn ang="0">
                      <a:pos x="0" y="29"/>
                    </a:cxn>
                    <a:cxn ang="0">
                      <a:pos x="0" y="0"/>
                    </a:cxn>
                  </a:cxnLst>
                  <a:rect l="0" t="0" r="r" b="b"/>
                  <a:pathLst>
                    <a:path w="94" h="41">
                      <a:moveTo>
                        <a:pt x="0" y="0"/>
                      </a:moveTo>
                      <a:lnTo>
                        <a:pt x="94" y="12"/>
                      </a:lnTo>
                      <a:lnTo>
                        <a:pt x="94"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6" name="Freeform 190"/>
                <p:cNvSpPr>
                  <a:spLocks noChangeAspect="1"/>
                </p:cNvSpPr>
                <p:nvPr/>
              </p:nvSpPr>
              <p:spPr bwMode="auto">
                <a:xfrm>
                  <a:off x="2426" y="2766"/>
                  <a:ext cx="19" cy="21"/>
                </a:xfrm>
                <a:custGeom>
                  <a:avLst/>
                  <a:gdLst/>
                  <a:ahLst/>
                  <a:cxnLst>
                    <a:cxn ang="0">
                      <a:pos x="0" y="21"/>
                    </a:cxn>
                    <a:cxn ang="0">
                      <a:pos x="19" y="21"/>
                    </a:cxn>
                    <a:cxn ang="0">
                      <a:pos x="19" y="2"/>
                    </a:cxn>
                    <a:cxn ang="0">
                      <a:pos x="0" y="0"/>
                    </a:cxn>
                    <a:cxn ang="0">
                      <a:pos x="0" y="21"/>
                    </a:cxn>
                  </a:cxnLst>
                  <a:rect l="0" t="0" r="r" b="b"/>
                  <a:pathLst>
                    <a:path w="19" h="21">
                      <a:moveTo>
                        <a:pt x="0" y="21"/>
                      </a:moveTo>
                      <a:lnTo>
                        <a:pt x="19" y="21"/>
                      </a:lnTo>
                      <a:lnTo>
                        <a:pt x="19"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7" name="Freeform 191"/>
                <p:cNvSpPr>
                  <a:spLocks noChangeAspect="1"/>
                </p:cNvSpPr>
                <p:nvPr/>
              </p:nvSpPr>
              <p:spPr bwMode="auto">
                <a:xfrm>
                  <a:off x="2445" y="2768"/>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8" name="Freeform 192"/>
                <p:cNvSpPr>
                  <a:spLocks noChangeAspect="1"/>
                </p:cNvSpPr>
                <p:nvPr/>
              </p:nvSpPr>
              <p:spPr bwMode="auto">
                <a:xfrm>
                  <a:off x="2426" y="2764"/>
                  <a:ext cx="19" cy="4"/>
                </a:xfrm>
                <a:custGeom>
                  <a:avLst/>
                  <a:gdLst/>
                  <a:ahLst/>
                  <a:cxnLst>
                    <a:cxn ang="0">
                      <a:pos x="0" y="2"/>
                    </a:cxn>
                    <a:cxn ang="0">
                      <a:pos x="0" y="0"/>
                    </a:cxn>
                    <a:cxn ang="0">
                      <a:pos x="19" y="2"/>
                    </a:cxn>
                    <a:cxn ang="0">
                      <a:pos x="19" y="4"/>
                    </a:cxn>
                    <a:cxn ang="0">
                      <a:pos x="0" y="2"/>
                    </a:cxn>
                  </a:cxnLst>
                  <a:rect l="0" t="0" r="r" b="b"/>
                  <a:pathLst>
                    <a:path w="19" h="4">
                      <a:moveTo>
                        <a:pt x="0" y="2"/>
                      </a:moveTo>
                      <a:lnTo>
                        <a:pt x="0" y="0"/>
                      </a:lnTo>
                      <a:lnTo>
                        <a:pt x="19" y="2"/>
                      </a:lnTo>
                      <a:lnTo>
                        <a:pt x="19"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9" name="Freeform 193"/>
                <p:cNvSpPr>
                  <a:spLocks noChangeAspect="1"/>
                </p:cNvSpPr>
                <p:nvPr/>
              </p:nvSpPr>
              <p:spPr bwMode="auto">
                <a:xfrm>
                  <a:off x="2445" y="2766"/>
                  <a:ext cx="54"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0" name="Rectangle 194"/>
                <p:cNvSpPr>
                  <a:spLocks noChangeAspect="1" noChangeArrowheads="1"/>
                </p:cNvSpPr>
                <p:nvPr/>
              </p:nvSpPr>
              <p:spPr bwMode="auto">
                <a:xfrm>
                  <a:off x="2499" y="277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1" name="Freeform 195"/>
                <p:cNvSpPr>
                  <a:spLocks noChangeAspect="1"/>
                </p:cNvSpPr>
                <p:nvPr/>
              </p:nvSpPr>
              <p:spPr bwMode="auto">
                <a:xfrm>
                  <a:off x="2426" y="2731"/>
                  <a:ext cx="94" cy="40"/>
                </a:xfrm>
                <a:custGeom>
                  <a:avLst/>
                  <a:gdLst/>
                  <a:ahLst/>
                  <a:cxnLst>
                    <a:cxn ang="0">
                      <a:pos x="0" y="0"/>
                    </a:cxn>
                    <a:cxn ang="0">
                      <a:pos x="94" y="11"/>
                    </a:cxn>
                    <a:cxn ang="0">
                      <a:pos x="94" y="40"/>
                    </a:cxn>
                    <a:cxn ang="0">
                      <a:pos x="0" y="28"/>
                    </a:cxn>
                    <a:cxn ang="0">
                      <a:pos x="0" y="0"/>
                    </a:cxn>
                  </a:cxnLst>
                  <a:rect l="0" t="0" r="r" b="b"/>
                  <a:pathLst>
                    <a:path w="94" h="40">
                      <a:moveTo>
                        <a:pt x="0" y="0"/>
                      </a:moveTo>
                      <a:lnTo>
                        <a:pt x="94" y="11"/>
                      </a:lnTo>
                      <a:lnTo>
                        <a:pt x="94"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2" name="Freeform 196"/>
                <p:cNvSpPr>
                  <a:spLocks noChangeAspect="1"/>
                </p:cNvSpPr>
                <p:nvPr/>
              </p:nvSpPr>
              <p:spPr bwMode="auto">
                <a:xfrm>
                  <a:off x="2426" y="2735"/>
                  <a:ext cx="19" cy="24"/>
                </a:xfrm>
                <a:custGeom>
                  <a:avLst/>
                  <a:gdLst/>
                  <a:ahLst/>
                  <a:cxnLst>
                    <a:cxn ang="0">
                      <a:pos x="0" y="22"/>
                    </a:cxn>
                    <a:cxn ang="0">
                      <a:pos x="19" y="24"/>
                    </a:cxn>
                    <a:cxn ang="0">
                      <a:pos x="16" y="3"/>
                    </a:cxn>
                    <a:cxn ang="0">
                      <a:pos x="0" y="0"/>
                    </a:cxn>
                    <a:cxn ang="0">
                      <a:pos x="0" y="22"/>
                    </a:cxn>
                  </a:cxnLst>
                  <a:rect l="0" t="0" r="r" b="b"/>
                  <a:pathLst>
                    <a:path w="19" h="24">
                      <a:moveTo>
                        <a:pt x="0" y="22"/>
                      </a:moveTo>
                      <a:lnTo>
                        <a:pt x="19" y="24"/>
                      </a:lnTo>
                      <a:lnTo>
                        <a:pt x="16"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3" name="Freeform 197"/>
                <p:cNvSpPr>
                  <a:spLocks noChangeAspect="1"/>
                </p:cNvSpPr>
                <p:nvPr/>
              </p:nvSpPr>
              <p:spPr bwMode="auto">
                <a:xfrm>
                  <a:off x="2442" y="2738"/>
                  <a:ext cx="57" cy="30"/>
                </a:xfrm>
                <a:custGeom>
                  <a:avLst/>
                  <a:gdLst/>
                  <a:ahLst/>
                  <a:cxnLst>
                    <a:cxn ang="0">
                      <a:pos x="1" y="9"/>
                    </a:cxn>
                    <a:cxn ang="0">
                      <a:pos x="24" y="7"/>
                    </a:cxn>
                    <a:cxn ang="0">
                      <a:pos x="24" y="4"/>
                    </a:cxn>
                    <a:cxn ang="0">
                      <a:pos x="0" y="0"/>
                    </a:cxn>
                    <a:cxn ang="0">
                      <a:pos x="1" y="9"/>
                    </a:cxn>
                  </a:cxnLst>
                  <a:rect l="0" t="0" r="r" b="b"/>
                  <a:pathLst>
                    <a:path w="24" h="13">
                      <a:moveTo>
                        <a:pt x="1" y="9"/>
                      </a:moveTo>
                      <a:cubicBezTo>
                        <a:pt x="1" y="9"/>
                        <a:pt x="11" y="13"/>
                        <a:pt x="24" y="7"/>
                      </a:cubicBezTo>
                      <a:cubicBezTo>
                        <a:pt x="24" y="4"/>
                        <a:pt x="24" y="4"/>
                        <a:pt x="24" y="4"/>
                      </a:cubicBezTo>
                      <a:cubicBezTo>
                        <a:pt x="24" y="4"/>
                        <a:pt x="6" y="5"/>
                        <a:pt x="0" y="0"/>
                      </a:cubicBezTo>
                      <a:cubicBezTo>
                        <a:pt x="1" y="6"/>
                        <a:pt x="1" y="9"/>
                        <a:pt x="1"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4" name="Freeform 198"/>
                <p:cNvSpPr>
                  <a:spLocks noChangeAspect="1"/>
                </p:cNvSpPr>
                <p:nvPr/>
              </p:nvSpPr>
              <p:spPr bwMode="auto">
                <a:xfrm>
                  <a:off x="2426" y="2733"/>
                  <a:ext cx="19" cy="5"/>
                </a:xfrm>
                <a:custGeom>
                  <a:avLst/>
                  <a:gdLst/>
                  <a:ahLst/>
                  <a:cxnLst>
                    <a:cxn ang="0">
                      <a:pos x="0" y="2"/>
                    </a:cxn>
                    <a:cxn ang="0">
                      <a:pos x="0" y="0"/>
                    </a:cxn>
                    <a:cxn ang="0">
                      <a:pos x="19" y="5"/>
                    </a:cxn>
                    <a:cxn ang="0">
                      <a:pos x="16" y="5"/>
                    </a:cxn>
                    <a:cxn ang="0">
                      <a:pos x="0" y="2"/>
                    </a:cxn>
                  </a:cxnLst>
                  <a:rect l="0" t="0" r="r" b="b"/>
                  <a:pathLst>
                    <a:path w="19" h="5">
                      <a:moveTo>
                        <a:pt x="0" y="2"/>
                      </a:moveTo>
                      <a:lnTo>
                        <a:pt x="0" y="0"/>
                      </a:lnTo>
                      <a:lnTo>
                        <a:pt x="19" y="5"/>
                      </a:lnTo>
                      <a:lnTo>
                        <a:pt x="16"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5" name="Freeform 199"/>
                <p:cNvSpPr>
                  <a:spLocks noChangeAspect="1"/>
                </p:cNvSpPr>
                <p:nvPr/>
              </p:nvSpPr>
              <p:spPr bwMode="auto">
                <a:xfrm>
                  <a:off x="2442" y="2738"/>
                  <a:ext cx="57" cy="9"/>
                </a:xfrm>
                <a:custGeom>
                  <a:avLst/>
                  <a:gdLst/>
                  <a:ahLst/>
                  <a:cxnLst>
                    <a:cxn ang="0">
                      <a:pos x="1" y="0"/>
                    </a:cxn>
                    <a:cxn ang="0">
                      <a:pos x="24" y="3"/>
                    </a:cxn>
                    <a:cxn ang="0">
                      <a:pos x="24" y="4"/>
                    </a:cxn>
                    <a:cxn ang="0">
                      <a:pos x="7" y="3"/>
                    </a:cxn>
                    <a:cxn ang="0">
                      <a:pos x="0" y="0"/>
                    </a:cxn>
                    <a:cxn ang="0">
                      <a:pos x="1" y="0"/>
                    </a:cxn>
                  </a:cxnLst>
                  <a:rect l="0" t="0" r="r" b="b"/>
                  <a:pathLst>
                    <a:path w="24" h="4">
                      <a:moveTo>
                        <a:pt x="1" y="0"/>
                      </a:moveTo>
                      <a:cubicBezTo>
                        <a:pt x="1" y="0"/>
                        <a:pt x="7" y="4"/>
                        <a:pt x="24" y="3"/>
                      </a:cubicBezTo>
                      <a:cubicBezTo>
                        <a:pt x="24" y="4"/>
                        <a:pt x="24" y="4"/>
                        <a:pt x="24" y="4"/>
                      </a:cubicBezTo>
                      <a:cubicBezTo>
                        <a:pt x="24" y="4"/>
                        <a:pt x="14" y="4"/>
                        <a:pt x="7" y="3"/>
                      </a:cubicBezTo>
                      <a:cubicBezTo>
                        <a:pt x="1" y="1"/>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6" name="Freeform 200"/>
                <p:cNvSpPr>
                  <a:spLocks noChangeAspect="1"/>
                </p:cNvSpPr>
                <p:nvPr/>
              </p:nvSpPr>
              <p:spPr bwMode="auto">
                <a:xfrm>
                  <a:off x="2499" y="2747"/>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3" name="上箭头 12"/>
              <p:cNvSpPr/>
              <p:nvPr/>
            </p:nvSpPr>
            <p:spPr>
              <a:xfrm>
                <a:off x="1763688" y="5085184"/>
                <a:ext cx="144016" cy="360040"/>
              </a:xfrm>
              <a:prstGeom prst="up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 name="上箭头 13"/>
              <p:cNvSpPr/>
              <p:nvPr/>
            </p:nvSpPr>
            <p:spPr>
              <a:xfrm>
                <a:off x="3203848" y="5157192"/>
                <a:ext cx="144016" cy="360040"/>
              </a:xfrm>
              <a:prstGeom prst="up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5" name="上箭头 14"/>
              <p:cNvSpPr/>
              <p:nvPr/>
            </p:nvSpPr>
            <p:spPr>
              <a:xfrm>
                <a:off x="4499992" y="5157192"/>
                <a:ext cx="144016" cy="360040"/>
              </a:xfrm>
              <a:prstGeom prst="up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6" name="上箭头 15"/>
              <p:cNvSpPr/>
              <p:nvPr/>
            </p:nvSpPr>
            <p:spPr>
              <a:xfrm>
                <a:off x="5796136" y="5157192"/>
                <a:ext cx="144016" cy="360040"/>
              </a:xfrm>
              <a:prstGeom prst="up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 name="上箭头 16"/>
              <p:cNvSpPr/>
              <p:nvPr/>
            </p:nvSpPr>
            <p:spPr>
              <a:xfrm>
                <a:off x="7020272" y="5057792"/>
                <a:ext cx="144016" cy="360040"/>
              </a:xfrm>
              <a:prstGeom prst="up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8" name="上箭头 17"/>
              <p:cNvSpPr/>
              <p:nvPr/>
            </p:nvSpPr>
            <p:spPr>
              <a:xfrm>
                <a:off x="4411406" y="4261253"/>
                <a:ext cx="302354" cy="432047"/>
              </a:xfrm>
              <a:prstGeom prst="upArrow">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9" name="上箭头 18"/>
              <p:cNvSpPr/>
              <p:nvPr/>
            </p:nvSpPr>
            <p:spPr>
              <a:xfrm>
                <a:off x="6906391" y="4228850"/>
                <a:ext cx="327529" cy="390946"/>
              </a:xfrm>
              <a:prstGeom prst="upArrow">
                <a:avLst>
                  <a:gd name="adj1" fmla="val 50000"/>
                  <a:gd name="adj2" fmla="val 47861"/>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0" name="上箭头 19"/>
              <p:cNvSpPr/>
              <p:nvPr/>
            </p:nvSpPr>
            <p:spPr>
              <a:xfrm>
                <a:off x="1856665" y="4228958"/>
                <a:ext cx="302354" cy="432047"/>
              </a:xfrm>
              <a:prstGeom prst="upArrow">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pic>
        <p:nvPicPr>
          <p:cNvPr id="665" name="图片 664"/>
          <p:cNvPicPr>
            <a:picLocks noChangeAspect="1"/>
          </p:cNvPicPr>
          <p:nvPr/>
        </p:nvPicPr>
        <p:blipFill>
          <a:blip r:embed="rId3"/>
          <a:stretch>
            <a:fillRect/>
          </a:stretch>
        </p:blipFill>
        <p:spPr>
          <a:xfrm>
            <a:off x="4542991" y="1453517"/>
            <a:ext cx="1043565" cy="514296"/>
          </a:xfrm>
          <a:prstGeom prst="rect">
            <a:avLst/>
          </a:prstGeom>
        </p:spPr>
      </p:pic>
      <p:pic>
        <p:nvPicPr>
          <p:cNvPr id="666" name="图片 665"/>
          <p:cNvPicPr>
            <a:picLocks noChangeAspect="1"/>
          </p:cNvPicPr>
          <p:nvPr/>
        </p:nvPicPr>
        <p:blipFill>
          <a:blip r:embed="rId4"/>
          <a:stretch>
            <a:fillRect/>
          </a:stretch>
        </p:blipFill>
        <p:spPr>
          <a:xfrm>
            <a:off x="6264426" y="1459012"/>
            <a:ext cx="724958" cy="581418"/>
          </a:xfrm>
          <a:prstGeom prst="rect">
            <a:avLst/>
          </a:prstGeom>
        </p:spPr>
      </p:pic>
      <p:pic>
        <p:nvPicPr>
          <p:cNvPr id="667" name="图片 666"/>
          <p:cNvPicPr>
            <a:picLocks noChangeAspect="1"/>
          </p:cNvPicPr>
          <p:nvPr/>
        </p:nvPicPr>
        <p:blipFill>
          <a:blip r:embed="rId5"/>
          <a:stretch>
            <a:fillRect/>
          </a:stretch>
        </p:blipFill>
        <p:spPr>
          <a:xfrm>
            <a:off x="8070762" y="1510829"/>
            <a:ext cx="733709" cy="559061"/>
          </a:xfrm>
          <a:prstGeom prst="rect">
            <a:avLst/>
          </a:prstGeom>
        </p:spPr>
      </p:pic>
      <p:sp>
        <p:nvSpPr>
          <p:cNvPr id="668" name="文本框 667"/>
          <p:cNvSpPr txBox="1"/>
          <p:nvPr/>
        </p:nvSpPr>
        <p:spPr>
          <a:xfrm>
            <a:off x="5800483" y="3969338"/>
            <a:ext cx="2155503" cy="378565"/>
          </a:xfrm>
          <a:prstGeom prst="rect">
            <a:avLst/>
          </a:prstGeom>
          <a:noFill/>
        </p:spPr>
        <p:txBody>
          <a:bodyPr wrap="square" lIns="91440" tIns="91440" rIns="91440" bIns="91440" rtlCol="0">
            <a:spAutoFit/>
          </a:bodyPr>
          <a:lstStyle/>
          <a:p>
            <a:pPr algn="ctr">
              <a:lnSpc>
                <a:spcPct val="90000"/>
              </a:lnSpc>
              <a:spcBef>
                <a:spcPct val="20000"/>
              </a:spcBef>
              <a:buSzPct val="90000"/>
            </a:pPr>
            <a:r>
              <a:rPr kumimoji="1" lang="en-US" altLang="zh-CN" dirty="0">
                <a:solidFill>
                  <a:schemeClr val="tx1">
                    <a:alpha val="99000"/>
                  </a:schemeClr>
                </a:solidFill>
              </a:rPr>
              <a:t>Infinity</a:t>
            </a:r>
            <a:r>
              <a:rPr kumimoji="1" lang="zh-CN" altLang="en-US" dirty="0">
                <a:solidFill>
                  <a:schemeClr val="tx1">
                    <a:alpha val="99000"/>
                  </a:schemeClr>
                </a:solidFill>
              </a:rPr>
              <a:t> </a:t>
            </a:r>
            <a:r>
              <a:rPr kumimoji="1" lang="en-US" altLang="zh-CN" dirty="0">
                <a:solidFill>
                  <a:schemeClr val="tx1">
                    <a:alpha val="99000"/>
                  </a:schemeClr>
                </a:solidFill>
              </a:rPr>
              <a:t>v2</a:t>
            </a:r>
            <a:r>
              <a:rPr kumimoji="1" lang="zh-CN" altLang="en-US" dirty="0">
                <a:solidFill>
                  <a:schemeClr val="tx1">
                    <a:alpha val="99000"/>
                  </a:schemeClr>
                </a:solidFill>
              </a:rPr>
              <a:t>融合云存储</a:t>
            </a:r>
          </a:p>
        </p:txBody>
      </p:sp>
      <p:sp>
        <p:nvSpPr>
          <p:cNvPr id="669" name="文本框 668"/>
          <p:cNvSpPr txBox="1"/>
          <p:nvPr/>
        </p:nvSpPr>
        <p:spPr>
          <a:xfrm>
            <a:off x="5012999" y="2283385"/>
            <a:ext cx="383438" cy="406265"/>
          </a:xfrm>
          <a:prstGeom prst="rect">
            <a:avLst/>
          </a:prstGeom>
          <a:noFill/>
        </p:spPr>
        <p:txBody>
          <a:bodyPr wrap="none" lIns="91440" tIns="91440" rIns="91440" bIns="91440" rtlCol="0">
            <a:spAutoFit/>
          </a:bodyPr>
          <a:lstStyle/>
          <a:p>
            <a:pPr>
              <a:lnSpc>
                <a:spcPct val="90000"/>
              </a:lnSpc>
              <a:spcBef>
                <a:spcPct val="20000"/>
              </a:spcBef>
              <a:buSzPct val="90000"/>
            </a:pPr>
            <a:r>
              <a:rPr kumimoji="1" lang="en-US" altLang="zh-CN" sz="1600" dirty="0">
                <a:solidFill>
                  <a:schemeClr val="tx1">
                    <a:alpha val="99000"/>
                  </a:schemeClr>
                </a:solidFill>
              </a:rPr>
              <a:t>S3</a:t>
            </a:r>
            <a:endParaRPr kumimoji="1" lang="zh-CN" altLang="en-US" sz="1600" dirty="0" err="1">
              <a:solidFill>
                <a:schemeClr val="tx1">
                  <a:alpha val="99000"/>
                </a:schemeClr>
              </a:solidFill>
            </a:endParaRPr>
          </a:p>
        </p:txBody>
      </p:sp>
      <p:sp>
        <p:nvSpPr>
          <p:cNvPr id="670" name="文本框 669"/>
          <p:cNvSpPr txBox="1"/>
          <p:nvPr/>
        </p:nvSpPr>
        <p:spPr>
          <a:xfrm>
            <a:off x="6803669" y="2291856"/>
            <a:ext cx="666418" cy="406265"/>
          </a:xfrm>
          <a:prstGeom prst="rect">
            <a:avLst/>
          </a:prstGeom>
          <a:noFill/>
        </p:spPr>
        <p:txBody>
          <a:bodyPr wrap="square" lIns="91440" tIns="91440" rIns="91440" bIns="91440" rtlCol="0">
            <a:spAutoFit/>
          </a:bodyPr>
          <a:lstStyle/>
          <a:p>
            <a:pPr>
              <a:lnSpc>
                <a:spcPct val="90000"/>
              </a:lnSpc>
              <a:spcBef>
                <a:spcPct val="20000"/>
              </a:spcBef>
              <a:buSzPct val="90000"/>
            </a:pPr>
            <a:r>
              <a:rPr kumimoji="1" lang="en-US" altLang="zh-CN" sz="1600" dirty="0">
                <a:solidFill>
                  <a:schemeClr val="tx1">
                    <a:alpha val="99000"/>
                  </a:schemeClr>
                </a:solidFill>
              </a:rPr>
              <a:t>Swift</a:t>
            </a:r>
            <a:endParaRPr kumimoji="1" lang="zh-CN" altLang="en-US" sz="1600" dirty="0" err="1">
              <a:solidFill>
                <a:schemeClr val="tx1">
                  <a:alpha val="99000"/>
                </a:schemeClr>
              </a:solidFill>
            </a:endParaRPr>
          </a:p>
        </p:txBody>
      </p:sp>
      <p:sp>
        <p:nvSpPr>
          <p:cNvPr id="671" name="文本框 670"/>
          <p:cNvSpPr txBox="1"/>
          <p:nvPr/>
        </p:nvSpPr>
        <p:spPr>
          <a:xfrm>
            <a:off x="8422487" y="2247238"/>
            <a:ext cx="763210" cy="898708"/>
          </a:xfrm>
          <a:prstGeom prst="rect">
            <a:avLst/>
          </a:prstGeom>
          <a:noFill/>
        </p:spPr>
        <p:txBody>
          <a:bodyPr wrap="square" lIns="91440" tIns="91440" rIns="91440" bIns="91440" rtlCol="0">
            <a:spAutoFit/>
          </a:bodyPr>
          <a:lstStyle/>
          <a:p>
            <a:pPr>
              <a:lnSpc>
                <a:spcPct val="90000"/>
              </a:lnSpc>
              <a:spcBef>
                <a:spcPct val="20000"/>
              </a:spcBef>
              <a:buSzPct val="90000"/>
            </a:pPr>
            <a:r>
              <a:rPr kumimoji="1" lang="en-US" altLang="zh-CN" sz="1600" dirty="0">
                <a:solidFill>
                  <a:schemeClr val="tx1">
                    <a:alpha val="99000"/>
                  </a:schemeClr>
                </a:solidFill>
              </a:rPr>
              <a:t>Restful</a:t>
            </a:r>
            <a:r>
              <a:rPr kumimoji="1" lang="zh-CN" altLang="en-US" sz="1600" dirty="0">
                <a:solidFill>
                  <a:schemeClr val="tx1">
                    <a:alpha val="99000"/>
                  </a:schemeClr>
                </a:solidFill>
              </a:rPr>
              <a:t> </a:t>
            </a:r>
            <a:r>
              <a:rPr kumimoji="1" lang="en-US" altLang="zh-CN" sz="1600" dirty="0">
                <a:solidFill>
                  <a:schemeClr val="tx1">
                    <a:alpha val="99000"/>
                  </a:schemeClr>
                </a:solidFill>
              </a:rPr>
              <a:t>API</a:t>
            </a:r>
            <a:endParaRPr kumimoji="1" lang="zh-CN" altLang="en-US" sz="1600" dirty="0">
              <a:solidFill>
                <a:schemeClr val="tx1">
                  <a:alpha val="99000"/>
                </a:schemeClr>
              </a:solidFill>
            </a:endParaRPr>
          </a:p>
          <a:p>
            <a:pPr>
              <a:lnSpc>
                <a:spcPct val="90000"/>
              </a:lnSpc>
              <a:spcBef>
                <a:spcPct val="20000"/>
              </a:spcBef>
              <a:buSzPct val="90000"/>
            </a:pPr>
            <a:endParaRPr kumimoji="1" lang="zh-CN" altLang="en-US" sz="1600" dirty="0" err="1">
              <a:solidFill>
                <a:schemeClr val="tx1">
                  <a:alpha val="99000"/>
                </a:schemeClr>
              </a:solidFill>
            </a:endParaRPr>
          </a:p>
        </p:txBody>
      </p:sp>
    </p:spTree>
    <p:extLst>
      <p:ext uri="{BB962C8B-B14F-4D97-AF65-F5344CB8AC3E}">
        <p14:creationId xmlns:p14="http://schemas.microsoft.com/office/powerpoint/2010/main" val="7056053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全对称</a:t>
            </a:r>
            <a:r>
              <a:rPr kumimoji="1" lang="en-US" altLang="zh-CN" dirty="0"/>
              <a:t>Web</a:t>
            </a:r>
            <a:r>
              <a:rPr kumimoji="1" lang="zh-CN" altLang="en-US" dirty="0"/>
              <a:t>管理</a:t>
            </a:r>
          </a:p>
        </p:txBody>
      </p:sp>
      <p:sp>
        <p:nvSpPr>
          <p:cNvPr id="5" name="文本框 4"/>
          <p:cNvSpPr txBox="1"/>
          <p:nvPr/>
        </p:nvSpPr>
        <p:spPr>
          <a:xfrm>
            <a:off x="228601" y="971550"/>
            <a:ext cx="3810000" cy="3785652"/>
          </a:xfrm>
          <a:prstGeom prst="rect">
            <a:avLst/>
          </a:prstGeom>
          <a:noFill/>
        </p:spPr>
        <p:txBody>
          <a:bodyPr wrap="square" lIns="91440" tIns="91440" rIns="91440" bIns="91440" rtlCol="0">
            <a:spAutoFit/>
          </a:bodyPr>
          <a:lstStyle/>
          <a:p>
            <a:pPr marL="457200" indent="-457200">
              <a:lnSpc>
                <a:spcPct val="150000"/>
              </a:lnSpc>
              <a:spcBef>
                <a:spcPct val="20000"/>
              </a:spcBef>
              <a:buSzPct val="90000"/>
              <a:buFont typeface="Wingdings" charset="2"/>
              <a:buChar char="Ø"/>
            </a:pPr>
            <a:r>
              <a:rPr kumimoji="1" lang="zh-CN" altLang="en-US" sz="1800" dirty="0">
                <a:solidFill>
                  <a:schemeClr val="tx1">
                    <a:alpha val="99000"/>
                  </a:schemeClr>
                </a:solidFill>
              </a:rPr>
              <a:t>研发全新的</a:t>
            </a:r>
            <a:r>
              <a:rPr kumimoji="1" lang="en-US" altLang="zh-CN" sz="1800" dirty="0">
                <a:solidFill>
                  <a:schemeClr val="tx1">
                    <a:alpha val="99000"/>
                  </a:schemeClr>
                </a:solidFill>
              </a:rPr>
              <a:t>Web</a:t>
            </a:r>
            <a:r>
              <a:rPr kumimoji="1" lang="zh-CN" altLang="en-US" sz="1800" dirty="0">
                <a:solidFill>
                  <a:schemeClr val="tx1">
                    <a:alpha val="99000"/>
                  </a:schemeClr>
                </a:solidFill>
              </a:rPr>
              <a:t>存储管理界面</a:t>
            </a:r>
          </a:p>
          <a:p>
            <a:pPr marL="457200" indent="-457200">
              <a:lnSpc>
                <a:spcPct val="150000"/>
              </a:lnSpc>
              <a:spcBef>
                <a:spcPct val="20000"/>
              </a:spcBef>
              <a:buSzPct val="90000"/>
              <a:buFont typeface="Wingdings" charset="2"/>
              <a:buChar char="Ø"/>
            </a:pPr>
            <a:r>
              <a:rPr kumimoji="1" lang="zh-CN" altLang="en-US" sz="1800" dirty="0">
                <a:solidFill>
                  <a:schemeClr val="tx1">
                    <a:alpha val="99000"/>
                  </a:schemeClr>
                </a:solidFill>
              </a:rPr>
              <a:t>采用全对称设计，任何存储节点都可以作为存储管理服务器</a:t>
            </a:r>
          </a:p>
          <a:p>
            <a:pPr marL="457200" indent="-457200">
              <a:lnSpc>
                <a:spcPct val="150000"/>
              </a:lnSpc>
              <a:spcBef>
                <a:spcPct val="20000"/>
              </a:spcBef>
              <a:buSzPct val="90000"/>
              <a:buFont typeface="Wingdings" charset="2"/>
              <a:buChar char="Ø"/>
            </a:pPr>
            <a:r>
              <a:rPr kumimoji="1" lang="zh-CN" altLang="en-US" sz="1800" dirty="0">
                <a:solidFill>
                  <a:schemeClr val="tx1">
                    <a:alpha val="99000"/>
                  </a:schemeClr>
                </a:solidFill>
              </a:rPr>
              <a:t>基于</a:t>
            </a:r>
            <a:r>
              <a:rPr kumimoji="1" lang="en-US" altLang="zh-CN" sz="1800" dirty="0">
                <a:solidFill>
                  <a:schemeClr val="tx1">
                    <a:alpha val="99000"/>
                  </a:schemeClr>
                </a:solidFill>
              </a:rPr>
              <a:t>Python</a:t>
            </a:r>
            <a:r>
              <a:rPr kumimoji="1" lang="zh-CN" altLang="en-US" sz="1800" dirty="0">
                <a:solidFill>
                  <a:schemeClr val="tx1">
                    <a:alpha val="99000"/>
                  </a:schemeClr>
                </a:solidFill>
              </a:rPr>
              <a:t>构建存储管理系统架构，快速化定制化开发</a:t>
            </a:r>
          </a:p>
          <a:p>
            <a:pPr marL="457200" indent="-457200">
              <a:lnSpc>
                <a:spcPct val="150000"/>
              </a:lnSpc>
              <a:spcBef>
                <a:spcPct val="20000"/>
              </a:spcBef>
              <a:buSzPct val="90000"/>
              <a:buFont typeface="Wingdings" charset="2"/>
              <a:buChar char="Ø"/>
            </a:pPr>
            <a:r>
              <a:rPr kumimoji="1" lang="zh-CN" altLang="en-US" sz="1800" dirty="0">
                <a:solidFill>
                  <a:schemeClr val="tx1">
                    <a:alpha val="99000"/>
                  </a:schemeClr>
                </a:solidFill>
              </a:rPr>
              <a:t>分布式日志管理</a:t>
            </a:r>
          </a:p>
          <a:p>
            <a:pPr marL="457200" indent="-457200">
              <a:lnSpc>
                <a:spcPct val="150000"/>
              </a:lnSpc>
              <a:spcBef>
                <a:spcPct val="20000"/>
              </a:spcBef>
              <a:buSzPct val="90000"/>
              <a:buFont typeface="Wingdings" charset="2"/>
              <a:buChar char="Ø"/>
            </a:pPr>
            <a:r>
              <a:rPr kumimoji="1" lang="zh-CN" altLang="en-US" sz="1800" dirty="0">
                <a:solidFill>
                  <a:schemeClr val="tx1">
                    <a:alpha val="99000"/>
                  </a:schemeClr>
                </a:solidFill>
              </a:rPr>
              <a:t>用户级别多语言支持</a:t>
            </a:r>
          </a:p>
          <a:p>
            <a:pPr>
              <a:lnSpc>
                <a:spcPct val="150000"/>
              </a:lnSpc>
              <a:spcBef>
                <a:spcPct val="20000"/>
              </a:spcBef>
              <a:buSzPct val="90000"/>
            </a:pPr>
            <a:endParaRPr kumimoji="1" lang="en-US" altLang="zh-CN" sz="1800" dirty="0">
              <a:solidFill>
                <a:schemeClr val="tx1">
                  <a:alpha val="99000"/>
                </a:schemeClr>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2487" y="1047750"/>
            <a:ext cx="5257799" cy="3378726"/>
          </a:xfrm>
          <a:prstGeom prst="rect">
            <a:avLst/>
          </a:prstGeom>
        </p:spPr>
      </p:pic>
    </p:spTree>
    <p:extLst>
      <p:ext uri="{BB962C8B-B14F-4D97-AF65-F5344CB8AC3E}">
        <p14:creationId xmlns:p14="http://schemas.microsoft.com/office/powerpoint/2010/main" val="12018855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8600" y="666750"/>
            <a:ext cx="5105400" cy="3877985"/>
          </a:xfrm>
          <a:prstGeom prst="rect">
            <a:avLst/>
          </a:prstGeom>
          <a:noFill/>
        </p:spPr>
        <p:txBody>
          <a:bodyPr wrap="square" lIns="91440" tIns="91440" rIns="91440" bIns="91440" rtlCol="0">
            <a:spAutoFit/>
          </a:bodyPr>
          <a:lstStyle/>
          <a:p>
            <a:pPr>
              <a:lnSpc>
                <a:spcPct val="150000"/>
              </a:lnSpc>
              <a:spcBef>
                <a:spcPct val="20000"/>
              </a:spcBef>
              <a:buSzPct val="90000"/>
            </a:pPr>
            <a:r>
              <a:rPr kumimoji="1" lang="zh-CN" altLang="en-US" sz="2400" dirty="0">
                <a:solidFill>
                  <a:schemeClr val="tx1">
                    <a:alpha val="99000"/>
                  </a:schemeClr>
                </a:solidFill>
              </a:rPr>
              <a:t>提纲</a:t>
            </a:r>
          </a:p>
          <a:p>
            <a:pPr marL="342900" indent="-342900">
              <a:lnSpc>
                <a:spcPct val="150000"/>
              </a:lnSpc>
              <a:spcBef>
                <a:spcPct val="20000"/>
              </a:spcBef>
              <a:buSzPct val="90000"/>
              <a:buFont typeface="Wingdings" charset="2"/>
              <a:buChar char="u"/>
            </a:pPr>
            <a:r>
              <a:rPr kumimoji="1" lang="zh-CN" altLang="en-US" sz="2400" dirty="0">
                <a:solidFill>
                  <a:schemeClr val="tx1">
                    <a:alpha val="99000"/>
                  </a:schemeClr>
                </a:solidFill>
              </a:rPr>
              <a:t> </a:t>
            </a:r>
            <a:r>
              <a:rPr kumimoji="1" lang="en-US" altLang="zh-CN" sz="2400" dirty="0">
                <a:solidFill>
                  <a:schemeClr val="tx1">
                    <a:alpha val="99000"/>
                  </a:schemeClr>
                </a:solidFill>
              </a:rPr>
              <a:t>1</a:t>
            </a:r>
            <a:r>
              <a:rPr kumimoji="1" lang="zh-CN" altLang="en-US" sz="2400" dirty="0">
                <a:solidFill>
                  <a:schemeClr val="tx1">
                    <a:alpha val="99000"/>
                  </a:schemeClr>
                </a:solidFill>
              </a:rPr>
              <a:t> </a:t>
            </a:r>
            <a:r>
              <a:rPr kumimoji="1" lang="en-US" altLang="zh-CN" sz="2400" dirty="0">
                <a:solidFill>
                  <a:schemeClr val="tx1">
                    <a:alpha val="99000"/>
                  </a:schemeClr>
                </a:solidFill>
              </a:rPr>
              <a:t>Infinity v2</a:t>
            </a:r>
            <a:r>
              <a:rPr kumimoji="1" lang="zh-CN" altLang="en-US" sz="2400" dirty="0">
                <a:solidFill>
                  <a:schemeClr val="tx1">
                    <a:alpha val="99000"/>
                  </a:schemeClr>
                </a:solidFill>
              </a:rPr>
              <a:t> 概述</a:t>
            </a:r>
          </a:p>
          <a:p>
            <a:pPr>
              <a:lnSpc>
                <a:spcPct val="150000"/>
              </a:lnSpc>
              <a:spcBef>
                <a:spcPct val="20000"/>
              </a:spcBef>
              <a:buSzPct val="90000"/>
            </a:pPr>
            <a:r>
              <a:rPr kumimoji="1" lang="zh-CN" altLang="en-US" sz="2400" dirty="0">
                <a:solidFill>
                  <a:schemeClr val="tx1">
                    <a:alpha val="99000"/>
                  </a:schemeClr>
                </a:solidFill>
              </a:rPr>
              <a:t>      </a:t>
            </a:r>
            <a:r>
              <a:rPr kumimoji="1" lang="en-US" altLang="zh-CN" sz="2400" dirty="0">
                <a:solidFill>
                  <a:schemeClr val="tx1">
                    <a:alpha val="99000"/>
                  </a:schemeClr>
                </a:solidFill>
              </a:rPr>
              <a:t>2</a:t>
            </a:r>
            <a:r>
              <a:rPr kumimoji="1" lang="zh-CN" altLang="en-US" sz="2400" dirty="0">
                <a:solidFill>
                  <a:schemeClr val="tx1">
                    <a:alpha val="99000"/>
                  </a:schemeClr>
                </a:solidFill>
              </a:rPr>
              <a:t> 系统架构与特性</a:t>
            </a:r>
          </a:p>
          <a:p>
            <a:pPr>
              <a:lnSpc>
                <a:spcPct val="150000"/>
              </a:lnSpc>
              <a:spcBef>
                <a:spcPct val="20000"/>
              </a:spcBef>
              <a:buSzPct val="90000"/>
            </a:pPr>
            <a:r>
              <a:rPr kumimoji="1" lang="zh-CN" altLang="en-US" sz="2400" dirty="0">
                <a:solidFill>
                  <a:schemeClr val="tx1">
                    <a:alpha val="99000"/>
                  </a:schemeClr>
                </a:solidFill>
              </a:rPr>
              <a:t>      </a:t>
            </a:r>
            <a:r>
              <a:rPr kumimoji="1" lang="en-US" altLang="zh-CN" sz="2400" dirty="0">
                <a:solidFill>
                  <a:schemeClr val="tx1">
                    <a:alpha val="99000"/>
                  </a:schemeClr>
                </a:solidFill>
              </a:rPr>
              <a:t>3</a:t>
            </a:r>
            <a:r>
              <a:rPr kumimoji="1" lang="zh-CN" altLang="en-US" sz="2400" dirty="0">
                <a:solidFill>
                  <a:schemeClr val="tx1">
                    <a:alpha val="99000"/>
                  </a:schemeClr>
                </a:solidFill>
              </a:rPr>
              <a:t> 典型应用场景</a:t>
            </a:r>
          </a:p>
          <a:p>
            <a:pPr>
              <a:lnSpc>
                <a:spcPct val="150000"/>
              </a:lnSpc>
              <a:spcBef>
                <a:spcPct val="20000"/>
              </a:spcBef>
              <a:buSzPct val="90000"/>
            </a:pPr>
            <a:r>
              <a:rPr kumimoji="1" lang="zh-CN" altLang="en-US" sz="2400" dirty="0">
                <a:solidFill>
                  <a:schemeClr val="tx1">
                    <a:alpha val="99000"/>
                  </a:schemeClr>
                </a:solidFill>
              </a:rPr>
              <a:t>      </a:t>
            </a:r>
            <a:r>
              <a:rPr kumimoji="1" lang="en-US" altLang="zh-CN" sz="2400" dirty="0">
                <a:solidFill>
                  <a:schemeClr val="tx1">
                    <a:alpha val="99000"/>
                  </a:schemeClr>
                </a:solidFill>
              </a:rPr>
              <a:t>4</a:t>
            </a:r>
            <a:r>
              <a:rPr kumimoji="1" lang="zh-CN" altLang="en-US" sz="2400" dirty="0">
                <a:solidFill>
                  <a:schemeClr val="tx1">
                    <a:alpha val="99000"/>
                  </a:schemeClr>
                </a:solidFill>
              </a:rPr>
              <a:t> 市场竞争分析</a:t>
            </a:r>
          </a:p>
          <a:p>
            <a:pPr>
              <a:lnSpc>
                <a:spcPct val="150000"/>
              </a:lnSpc>
              <a:spcBef>
                <a:spcPct val="20000"/>
              </a:spcBef>
              <a:buSzPct val="90000"/>
            </a:pPr>
            <a:r>
              <a:rPr kumimoji="1" lang="zh-CN" altLang="en-US" sz="2400" dirty="0">
                <a:solidFill>
                  <a:schemeClr val="tx1">
                    <a:alpha val="99000"/>
                  </a:schemeClr>
                </a:solidFill>
              </a:rPr>
              <a:t>      </a:t>
            </a:r>
            <a:r>
              <a:rPr kumimoji="1" lang="en-US" altLang="zh-CN" sz="2400" dirty="0">
                <a:solidFill>
                  <a:schemeClr val="tx1">
                    <a:alpha val="99000"/>
                  </a:schemeClr>
                </a:solidFill>
              </a:rPr>
              <a:t>5</a:t>
            </a:r>
            <a:r>
              <a:rPr kumimoji="1" lang="zh-CN" altLang="en-US" sz="2400" dirty="0">
                <a:solidFill>
                  <a:schemeClr val="tx1">
                    <a:alpha val="99000"/>
                  </a:schemeClr>
                </a:solidFill>
              </a:rPr>
              <a:t> 产品研发规划</a:t>
            </a:r>
          </a:p>
        </p:txBody>
      </p:sp>
    </p:spTree>
    <p:extLst>
      <p:ext uri="{BB962C8B-B14F-4D97-AF65-F5344CB8AC3E}">
        <p14:creationId xmlns:p14="http://schemas.microsoft.com/office/powerpoint/2010/main" val="188980431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运维管理</a:t>
            </a:r>
          </a:p>
        </p:txBody>
      </p:sp>
      <p:sp>
        <p:nvSpPr>
          <p:cNvPr id="5" name="文本框 4"/>
          <p:cNvSpPr txBox="1"/>
          <p:nvPr/>
        </p:nvSpPr>
        <p:spPr>
          <a:xfrm>
            <a:off x="228601" y="971550"/>
            <a:ext cx="3810000" cy="1071062"/>
          </a:xfrm>
          <a:prstGeom prst="rect">
            <a:avLst/>
          </a:prstGeom>
          <a:noFill/>
        </p:spPr>
        <p:txBody>
          <a:bodyPr wrap="square" lIns="91440" tIns="91440" rIns="91440" bIns="91440" rtlCol="0">
            <a:spAutoFit/>
          </a:bodyPr>
          <a:lstStyle/>
          <a:p>
            <a:pPr marL="285750" indent="-285750">
              <a:lnSpc>
                <a:spcPct val="150000"/>
              </a:lnSpc>
              <a:spcBef>
                <a:spcPct val="20000"/>
              </a:spcBef>
              <a:buSzPct val="90000"/>
              <a:buFont typeface="Wingdings" charset="2"/>
              <a:buChar char="Ø"/>
            </a:pPr>
            <a:r>
              <a:rPr kumimoji="1" lang="zh-CN" altLang="en-US" sz="1800" dirty="0">
                <a:solidFill>
                  <a:schemeClr val="tx1">
                    <a:alpha val="99000"/>
                  </a:schemeClr>
                </a:solidFill>
              </a:rPr>
              <a:t>丰富的</a:t>
            </a:r>
            <a:r>
              <a:rPr kumimoji="1" lang="zh-CN" altLang="en-US" sz="1800">
                <a:solidFill>
                  <a:schemeClr val="tx1">
                    <a:alpha val="99000"/>
                  </a:schemeClr>
                </a:solidFill>
              </a:rPr>
              <a:t>运维管理机制</a:t>
            </a:r>
            <a:endParaRPr kumimoji="1" lang="zh-CN" altLang="en-US" sz="1800" dirty="0">
              <a:solidFill>
                <a:schemeClr val="tx1">
                  <a:alpha val="99000"/>
                </a:schemeClr>
              </a:solidFill>
            </a:endParaRPr>
          </a:p>
          <a:p>
            <a:pPr marL="285750" indent="-285750">
              <a:lnSpc>
                <a:spcPct val="150000"/>
              </a:lnSpc>
              <a:spcBef>
                <a:spcPct val="20000"/>
              </a:spcBef>
              <a:buSzPct val="90000"/>
              <a:buFont typeface="Wingdings" charset="2"/>
              <a:buChar char="Ø"/>
            </a:pPr>
            <a:r>
              <a:rPr kumimoji="1" lang="zh-CN" altLang="en-US" sz="1800" dirty="0">
                <a:solidFill>
                  <a:schemeClr val="tx1">
                    <a:alpha val="99000"/>
                  </a:schemeClr>
                </a:solidFill>
              </a:rPr>
              <a:t>分布式日志和告警管理</a:t>
            </a:r>
            <a:endParaRPr kumimoji="1" lang="en-US" altLang="zh-CN" sz="1800" dirty="0">
              <a:solidFill>
                <a:schemeClr val="tx1">
                  <a:alpha val="99000"/>
                </a:schemeClr>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819150"/>
            <a:ext cx="6096000" cy="3581400"/>
          </a:xfrm>
          <a:prstGeom prst="rect">
            <a:avLst/>
          </a:prstGeom>
        </p:spPr>
      </p:pic>
    </p:spTree>
    <p:extLst>
      <p:ext uri="{BB962C8B-B14F-4D97-AF65-F5344CB8AC3E}">
        <p14:creationId xmlns:p14="http://schemas.microsoft.com/office/powerpoint/2010/main" val="3828394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经济型组网</a:t>
            </a:r>
          </a:p>
        </p:txBody>
      </p:sp>
      <p:pic>
        <p:nvPicPr>
          <p:cNvPr id="657" name="图片 656"/>
          <p:cNvPicPr/>
          <p:nvPr/>
        </p:nvPicPr>
        <p:blipFill>
          <a:blip r:embed="rId3">
            <a:extLst>
              <a:ext uri="{28A0092B-C50C-407E-A947-70E740481C1C}">
                <a14:useLocalDpi xmlns:a14="http://schemas.microsoft.com/office/drawing/2010/main" val="0"/>
              </a:ext>
            </a:extLst>
          </a:blip>
          <a:stretch>
            <a:fillRect/>
          </a:stretch>
        </p:blipFill>
        <p:spPr>
          <a:xfrm>
            <a:off x="3962400" y="819150"/>
            <a:ext cx="5181600" cy="3810000"/>
          </a:xfrm>
          <a:prstGeom prst="rect">
            <a:avLst/>
          </a:prstGeom>
          <a:solidFill>
            <a:schemeClr val="bg2">
              <a:lumMod val="60000"/>
              <a:lumOff val="40000"/>
            </a:schemeClr>
          </a:solidFill>
          <a:effectLst>
            <a:softEdge rad="101600"/>
          </a:effectLst>
        </p:spPr>
      </p:pic>
      <p:sp>
        <p:nvSpPr>
          <p:cNvPr id="3" name="文本框 2"/>
          <p:cNvSpPr txBox="1"/>
          <p:nvPr/>
        </p:nvSpPr>
        <p:spPr>
          <a:xfrm>
            <a:off x="228601" y="819150"/>
            <a:ext cx="3581400" cy="2372957"/>
          </a:xfrm>
          <a:prstGeom prst="rect">
            <a:avLst/>
          </a:prstGeom>
          <a:noFill/>
        </p:spPr>
        <p:txBody>
          <a:bodyPr wrap="square" lIns="91440" tIns="91440" rIns="91440" bIns="91440" rtlCol="0">
            <a:spAutoFit/>
          </a:bodyPr>
          <a:lstStyle/>
          <a:p>
            <a:pPr marL="285750" indent="-285750">
              <a:lnSpc>
                <a:spcPct val="150000"/>
              </a:lnSpc>
              <a:spcBef>
                <a:spcPct val="20000"/>
              </a:spcBef>
              <a:buSzPct val="90000"/>
              <a:buFont typeface="Wingdings" charset="2"/>
              <a:buChar char="Ø"/>
            </a:pPr>
            <a:r>
              <a:rPr kumimoji="1" lang="zh-CN" altLang="en-US" sz="1800" dirty="0">
                <a:solidFill>
                  <a:schemeClr val="tx1">
                    <a:alpha val="99000"/>
                  </a:schemeClr>
                </a:solidFill>
              </a:rPr>
              <a:t>前后端网络均采用</a:t>
            </a:r>
            <a:r>
              <a:rPr kumimoji="1" lang="en-US" altLang="zh-CN" sz="1800" dirty="0">
                <a:solidFill>
                  <a:schemeClr val="tx1">
                    <a:alpha val="99000"/>
                  </a:schemeClr>
                </a:solidFill>
              </a:rPr>
              <a:t>1GE</a:t>
            </a:r>
            <a:r>
              <a:rPr kumimoji="1" lang="zh-CN" altLang="en-US" sz="1800" dirty="0">
                <a:solidFill>
                  <a:schemeClr val="tx1">
                    <a:alpha val="99000"/>
                  </a:schemeClr>
                </a:solidFill>
              </a:rPr>
              <a:t>网络，通过端口聚合提升整体性能</a:t>
            </a:r>
          </a:p>
          <a:p>
            <a:pPr marL="285750" indent="-285750">
              <a:lnSpc>
                <a:spcPct val="150000"/>
              </a:lnSpc>
              <a:spcBef>
                <a:spcPct val="20000"/>
              </a:spcBef>
              <a:buSzPct val="90000"/>
              <a:buFont typeface="Wingdings" charset="2"/>
              <a:buChar char="Ø"/>
            </a:pPr>
            <a:r>
              <a:rPr kumimoji="1" lang="zh-CN" altLang="en-US" sz="1800" dirty="0">
                <a:solidFill>
                  <a:schemeClr val="tx1">
                    <a:alpha val="99000"/>
                  </a:schemeClr>
                </a:solidFill>
              </a:rPr>
              <a:t>应用于小规模文件或者小型数据中心</a:t>
            </a:r>
          </a:p>
          <a:p>
            <a:pPr marL="285750" indent="-285750">
              <a:lnSpc>
                <a:spcPct val="150000"/>
              </a:lnSpc>
              <a:spcBef>
                <a:spcPct val="20000"/>
              </a:spcBef>
              <a:buSzPct val="90000"/>
              <a:buFont typeface="Wingdings" charset="2"/>
              <a:buChar char="Ø"/>
            </a:pPr>
            <a:r>
              <a:rPr kumimoji="1" lang="zh-CN" altLang="en-US" sz="1800" dirty="0">
                <a:solidFill>
                  <a:schemeClr val="tx1">
                    <a:alpha val="99000"/>
                  </a:schemeClr>
                </a:solidFill>
              </a:rPr>
              <a:t>存储节点在</a:t>
            </a:r>
            <a:r>
              <a:rPr kumimoji="1" lang="en-US" altLang="zh-CN" sz="1800" dirty="0">
                <a:solidFill>
                  <a:schemeClr val="tx1">
                    <a:alpha val="99000"/>
                  </a:schemeClr>
                </a:solidFill>
              </a:rPr>
              <a:t>3~5</a:t>
            </a:r>
            <a:r>
              <a:rPr kumimoji="1" lang="zh-CN" altLang="en-US" sz="1800" dirty="0">
                <a:solidFill>
                  <a:schemeClr val="tx1">
                    <a:alpha val="99000"/>
                  </a:schemeClr>
                </a:solidFill>
              </a:rPr>
              <a:t>个</a:t>
            </a:r>
          </a:p>
        </p:txBody>
      </p:sp>
    </p:spTree>
    <p:extLst>
      <p:ext uri="{BB962C8B-B14F-4D97-AF65-F5344CB8AC3E}">
        <p14:creationId xmlns:p14="http://schemas.microsoft.com/office/powerpoint/2010/main" val="5010888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经济型组网</a:t>
            </a:r>
          </a:p>
        </p:txBody>
      </p:sp>
      <p:sp>
        <p:nvSpPr>
          <p:cNvPr id="3" name="文本框 2"/>
          <p:cNvSpPr txBox="1"/>
          <p:nvPr/>
        </p:nvSpPr>
        <p:spPr>
          <a:xfrm>
            <a:off x="228601" y="819150"/>
            <a:ext cx="3581400" cy="2788456"/>
          </a:xfrm>
          <a:prstGeom prst="rect">
            <a:avLst/>
          </a:prstGeom>
          <a:noFill/>
        </p:spPr>
        <p:txBody>
          <a:bodyPr wrap="square" lIns="91440" tIns="91440" rIns="91440" bIns="91440" rtlCol="0">
            <a:spAutoFit/>
          </a:bodyPr>
          <a:lstStyle/>
          <a:p>
            <a:pPr marL="285750" indent="-285750">
              <a:lnSpc>
                <a:spcPct val="150000"/>
              </a:lnSpc>
              <a:spcBef>
                <a:spcPct val="20000"/>
              </a:spcBef>
              <a:buSzPct val="90000"/>
              <a:buFont typeface="Wingdings" charset="2"/>
              <a:buChar char="Ø"/>
            </a:pPr>
            <a:r>
              <a:rPr kumimoji="1" lang="zh-CN" altLang="en-US" sz="1800" dirty="0">
                <a:solidFill>
                  <a:schemeClr val="tx1">
                    <a:alpha val="99000"/>
                  </a:schemeClr>
                </a:solidFill>
              </a:rPr>
              <a:t>前端业务网络为</a:t>
            </a:r>
            <a:r>
              <a:rPr kumimoji="1" lang="en-US" altLang="zh-CN" sz="1800" dirty="0">
                <a:solidFill>
                  <a:schemeClr val="tx1">
                    <a:alpha val="99000"/>
                  </a:schemeClr>
                </a:solidFill>
              </a:rPr>
              <a:t>1GE</a:t>
            </a:r>
            <a:r>
              <a:rPr kumimoji="1" lang="zh-CN" altLang="en-US" sz="1800" dirty="0">
                <a:solidFill>
                  <a:schemeClr val="tx1">
                    <a:alpha val="99000"/>
                  </a:schemeClr>
                </a:solidFill>
              </a:rPr>
              <a:t>网络，后端采用</a:t>
            </a:r>
            <a:r>
              <a:rPr kumimoji="1" lang="en-US" altLang="zh-CN" sz="1800" dirty="0">
                <a:solidFill>
                  <a:schemeClr val="tx1">
                    <a:alpha val="99000"/>
                  </a:schemeClr>
                </a:solidFill>
              </a:rPr>
              <a:t>10GE</a:t>
            </a:r>
            <a:r>
              <a:rPr kumimoji="1" lang="zh-CN" altLang="en-US" sz="1800" dirty="0">
                <a:solidFill>
                  <a:schemeClr val="tx1">
                    <a:alpha val="99000"/>
                  </a:schemeClr>
                </a:solidFill>
              </a:rPr>
              <a:t>网络提升整体性能</a:t>
            </a:r>
          </a:p>
          <a:p>
            <a:pPr marL="285750" indent="-285750">
              <a:lnSpc>
                <a:spcPct val="150000"/>
              </a:lnSpc>
              <a:spcBef>
                <a:spcPct val="20000"/>
              </a:spcBef>
              <a:buSzPct val="90000"/>
              <a:buFont typeface="Wingdings" charset="2"/>
              <a:buChar char="Ø"/>
            </a:pPr>
            <a:r>
              <a:rPr kumimoji="1" lang="zh-CN" altLang="en-US" sz="1800" dirty="0">
                <a:solidFill>
                  <a:schemeClr val="tx1">
                    <a:alpha val="99000"/>
                  </a:schemeClr>
                </a:solidFill>
              </a:rPr>
              <a:t>应用于大多数应用场景，满足大部分客户对存储性能和容量的要求</a:t>
            </a:r>
          </a:p>
          <a:p>
            <a:pPr marL="285750" indent="-285750">
              <a:lnSpc>
                <a:spcPct val="150000"/>
              </a:lnSpc>
              <a:spcBef>
                <a:spcPct val="20000"/>
              </a:spcBef>
              <a:buSzPct val="90000"/>
              <a:buFont typeface="Wingdings" charset="2"/>
              <a:buChar char="Ø"/>
            </a:pPr>
            <a:r>
              <a:rPr kumimoji="1" lang="zh-CN" altLang="en-US" sz="1800" dirty="0">
                <a:solidFill>
                  <a:schemeClr val="tx1">
                    <a:alpha val="99000"/>
                  </a:schemeClr>
                </a:solidFill>
              </a:rPr>
              <a:t>存储节点在</a:t>
            </a:r>
            <a:r>
              <a:rPr kumimoji="1" lang="en-US" altLang="zh-CN" sz="1800" dirty="0">
                <a:solidFill>
                  <a:schemeClr val="tx1">
                    <a:alpha val="99000"/>
                  </a:schemeClr>
                </a:solidFill>
              </a:rPr>
              <a:t>5~8</a:t>
            </a:r>
            <a:r>
              <a:rPr kumimoji="1" lang="zh-CN" altLang="en-US" sz="1800" dirty="0">
                <a:solidFill>
                  <a:schemeClr val="tx1">
                    <a:alpha val="99000"/>
                  </a:schemeClr>
                </a:solidFill>
              </a:rPr>
              <a:t>个</a:t>
            </a:r>
          </a:p>
        </p:txBody>
      </p:sp>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3810000" y="666750"/>
            <a:ext cx="5333999" cy="4191000"/>
          </a:xfrm>
          <a:prstGeom prst="rect">
            <a:avLst/>
          </a:prstGeom>
          <a:effectLst>
            <a:softEdge rad="101600"/>
          </a:effectLst>
        </p:spPr>
      </p:pic>
    </p:spTree>
    <p:extLst>
      <p:ext uri="{BB962C8B-B14F-4D97-AF65-F5344CB8AC3E}">
        <p14:creationId xmlns:p14="http://schemas.microsoft.com/office/powerpoint/2010/main" val="44964548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海量数据组网</a:t>
            </a:r>
          </a:p>
        </p:txBody>
      </p:sp>
      <p:sp>
        <p:nvSpPr>
          <p:cNvPr id="3" name="文本框 2"/>
          <p:cNvSpPr txBox="1"/>
          <p:nvPr/>
        </p:nvSpPr>
        <p:spPr>
          <a:xfrm>
            <a:off x="228601" y="819150"/>
            <a:ext cx="3581400" cy="3203954"/>
          </a:xfrm>
          <a:prstGeom prst="rect">
            <a:avLst/>
          </a:prstGeom>
          <a:noFill/>
        </p:spPr>
        <p:txBody>
          <a:bodyPr wrap="square" lIns="91440" tIns="91440" rIns="91440" bIns="91440" rtlCol="0">
            <a:spAutoFit/>
          </a:bodyPr>
          <a:lstStyle/>
          <a:p>
            <a:pPr marL="285750" indent="-285750">
              <a:lnSpc>
                <a:spcPct val="150000"/>
              </a:lnSpc>
              <a:spcBef>
                <a:spcPct val="20000"/>
              </a:spcBef>
              <a:buSzPct val="90000"/>
              <a:buFont typeface="Wingdings" charset="2"/>
              <a:buChar char="Ø"/>
            </a:pPr>
            <a:r>
              <a:rPr kumimoji="1" lang="zh-CN" altLang="en-US" sz="1800" dirty="0">
                <a:solidFill>
                  <a:schemeClr val="tx1">
                    <a:alpha val="99000"/>
                  </a:schemeClr>
                </a:solidFill>
              </a:rPr>
              <a:t>前后端网络均采用</a:t>
            </a:r>
            <a:r>
              <a:rPr kumimoji="1" lang="en-US" altLang="zh-CN" sz="1800" dirty="0">
                <a:solidFill>
                  <a:schemeClr val="tx1">
                    <a:alpha val="99000"/>
                  </a:schemeClr>
                </a:solidFill>
              </a:rPr>
              <a:t>1GE</a:t>
            </a:r>
            <a:r>
              <a:rPr kumimoji="1" lang="zh-CN" altLang="en-US" sz="1800" dirty="0">
                <a:solidFill>
                  <a:schemeClr val="tx1">
                    <a:alpha val="99000"/>
                  </a:schemeClr>
                </a:solidFill>
              </a:rPr>
              <a:t>网络或者</a:t>
            </a:r>
            <a:r>
              <a:rPr kumimoji="1" lang="en-US" altLang="zh-CN" sz="1800" dirty="0">
                <a:solidFill>
                  <a:schemeClr val="tx1">
                    <a:alpha val="99000"/>
                  </a:schemeClr>
                </a:solidFill>
              </a:rPr>
              <a:t>10GE</a:t>
            </a:r>
            <a:r>
              <a:rPr kumimoji="1" lang="zh-CN" altLang="en-US" sz="1800" dirty="0">
                <a:solidFill>
                  <a:schemeClr val="tx1">
                    <a:alpha val="99000"/>
                  </a:schemeClr>
                </a:solidFill>
              </a:rPr>
              <a:t>网络，后端采用</a:t>
            </a:r>
            <a:r>
              <a:rPr kumimoji="1" lang="en-US" altLang="zh-CN" sz="1800" dirty="0">
                <a:solidFill>
                  <a:schemeClr val="tx1">
                    <a:alpha val="99000"/>
                  </a:schemeClr>
                </a:solidFill>
              </a:rPr>
              <a:t>10GE</a:t>
            </a:r>
            <a:r>
              <a:rPr kumimoji="1" lang="zh-CN" altLang="en-US" sz="1800" dirty="0">
                <a:solidFill>
                  <a:schemeClr val="tx1">
                    <a:alpha val="99000"/>
                  </a:schemeClr>
                </a:solidFill>
              </a:rPr>
              <a:t>或者</a:t>
            </a:r>
            <a:r>
              <a:rPr kumimoji="1" lang="en-US" altLang="zh-CN" sz="1800" dirty="0">
                <a:solidFill>
                  <a:schemeClr val="tx1">
                    <a:alpha val="99000"/>
                  </a:schemeClr>
                </a:solidFill>
              </a:rPr>
              <a:t>IB</a:t>
            </a:r>
            <a:r>
              <a:rPr kumimoji="1" lang="zh-CN" altLang="en-US" sz="1800" dirty="0">
                <a:solidFill>
                  <a:schemeClr val="tx1">
                    <a:alpha val="99000"/>
                  </a:schemeClr>
                </a:solidFill>
              </a:rPr>
              <a:t>组网，以满足客户海量数据存储的需求</a:t>
            </a:r>
          </a:p>
          <a:p>
            <a:pPr marL="285750" indent="-285750">
              <a:lnSpc>
                <a:spcPct val="150000"/>
              </a:lnSpc>
              <a:spcBef>
                <a:spcPct val="20000"/>
              </a:spcBef>
              <a:buSzPct val="90000"/>
              <a:buFont typeface="Wingdings" charset="2"/>
              <a:buChar char="Ø"/>
            </a:pPr>
            <a:r>
              <a:rPr kumimoji="1" lang="zh-CN" altLang="en-US" sz="1800" dirty="0">
                <a:solidFill>
                  <a:schemeClr val="tx1">
                    <a:alpha val="99000"/>
                  </a:schemeClr>
                </a:solidFill>
              </a:rPr>
              <a:t>应用于海量数据存储和大型数据中心</a:t>
            </a:r>
          </a:p>
          <a:p>
            <a:pPr marL="285750" indent="-285750">
              <a:lnSpc>
                <a:spcPct val="150000"/>
              </a:lnSpc>
              <a:spcBef>
                <a:spcPct val="20000"/>
              </a:spcBef>
              <a:buSzPct val="90000"/>
              <a:buFont typeface="Wingdings" charset="2"/>
              <a:buChar char="Ø"/>
            </a:pPr>
            <a:r>
              <a:rPr kumimoji="1" lang="zh-CN" altLang="en-US" sz="1800" dirty="0">
                <a:solidFill>
                  <a:schemeClr val="tx1">
                    <a:alpha val="99000"/>
                  </a:schemeClr>
                </a:solidFill>
              </a:rPr>
              <a:t>存储节点在</a:t>
            </a:r>
            <a:r>
              <a:rPr kumimoji="1" lang="en-US" altLang="zh-CN" sz="1800" dirty="0">
                <a:solidFill>
                  <a:schemeClr val="tx1">
                    <a:alpha val="99000"/>
                  </a:schemeClr>
                </a:solidFill>
              </a:rPr>
              <a:t>10</a:t>
            </a:r>
            <a:r>
              <a:rPr kumimoji="1" lang="zh-CN" altLang="en-US" sz="1800" dirty="0">
                <a:solidFill>
                  <a:schemeClr val="tx1">
                    <a:alpha val="99000"/>
                  </a:schemeClr>
                </a:solidFill>
              </a:rPr>
              <a:t>个以上</a:t>
            </a:r>
          </a:p>
        </p:txBody>
      </p:sp>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4114800" y="819151"/>
            <a:ext cx="4909457" cy="3733800"/>
          </a:xfrm>
          <a:prstGeom prst="rect">
            <a:avLst/>
          </a:prstGeom>
          <a:effectLst>
            <a:softEdge rad="76200"/>
          </a:effectLst>
        </p:spPr>
      </p:pic>
    </p:spTree>
    <p:extLst>
      <p:ext uri="{BB962C8B-B14F-4D97-AF65-F5344CB8AC3E}">
        <p14:creationId xmlns:p14="http://schemas.microsoft.com/office/powerpoint/2010/main" val="3721569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8600" y="666750"/>
            <a:ext cx="5105400" cy="3877985"/>
          </a:xfrm>
          <a:prstGeom prst="rect">
            <a:avLst/>
          </a:prstGeom>
          <a:noFill/>
        </p:spPr>
        <p:txBody>
          <a:bodyPr wrap="square" lIns="91440" tIns="91440" rIns="91440" bIns="91440" rtlCol="0">
            <a:spAutoFit/>
          </a:bodyPr>
          <a:lstStyle/>
          <a:p>
            <a:pPr>
              <a:lnSpc>
                <a:spcPct val="150000"/>
              </a:lnSpc>
              <a:spcBef>
                <a:spcPct val="20000"/>
              </a:spcBef>
              <a:buSzPct val="90000"/>
            </a:pPr>
            <a:r>
              <a:rPr kumimoji="1" lang="zh-CN" altLang="en-US" sz="2400" dirty="0">
                <a:solidFill>
                  <a:schemeClr val="tx1">
                    <a:alpha val="99000"/>
                  </a:schemeClr>
                </a:solidFill>
              </a:rPr>
              <a:t>提纲</a:t>
            </a:r>
          </a:p>
          <a:p>
            <a:pPr>
              <a:lnSpc>
                <a:spcPct val="150000"/>
              </a:lnSpc>
              <a:spcBef>
                <a:spcPct val="20000"/>
              </a:spcBef>
              <a:buSzPct val="90000"/>
            </a:pPr>
            <a:r>
              <a:rPr kumimoji="1" lang="zh-CN" altLang="en-US" sz="2400" dirty="0">
                <a:solidFill>
                  <a:schemeClr val="tx1">
                    <a:alpha val="99000"/>
                  </a:schemeClr>
                </a:solidFill>
              </a:rPr>
              <a:t>      </a:t>
            </a:r>
            <a:r>
              <a:rPr kumimoji="1" lang="en-US" altLang="zh-CN" sz="2400" dirty="0">
                <a:solidFill>
                  <a:schemeClr val="tx1">
                    <a:alpha val="99000"/>
                  </a:schemeClr>
                </a:solidFill>
              </a:rPr>
              <a:t>1</a:t>
            </a:r>
            <a:r>
              <a:rPr kumimoji="1" lang="zh-CN" altLang="en-US" sz="2400" dirty="0">
                <a:solidFill>
                  <a:schemeClr val="tx1">
                    <a:alpha val="99000"/>
                  </a:schemeClr>
                </a:solidFill>
              </a:rPr>
              <a:t> </a:t>
            </a:r>
            <a:r>
              <a:rPr kumimoji="1" lang="en-US" altLang="zh-CN" sz="2400" dirty="0">
                <a:solidFill>
                  <a:schemeClr val="tx1">
                    <a:alpha val="99000"/>
                  </a:schemeClr>
                </a:solidFill>
              </a:rPr>
              <a:t>Infinity v2</a:t>
            </a:r>
            <a:r>
              <a:rPr kumimoji="1" lang="zh-CN" altLang="en-US" sz="2400" dirty="0">
                <a:solidFill>
                  <a:schemeClr val="tx1">
                    <a:alpha val="99000"/>
                  </a:schemeClr>
                </a:solidFill>
              </a:rPr>
              <a:t> 概述</a:t>
            </a:r>
          </a:p>
          <a:p>
            <a:pPr>
              <a:lnSpc>
                <a:spcPct val="150000"/>
              </a:lnSpc>
              <a:spcBef>
                <a:spcPct val="20000"/>
              </a:spcBef>
              <a:buSzPct val="90000"/>
            </a:pPr>
            <a:r>
              <a:rPr kumimoji="1" lang="zh-CN" altLang="en-US" sz="2400" dirty="0">
                <a:solidFill>
                  <a:schemeClr val="tx1">
                    <a:alpha val="99000"/>
                  </a:schemeClr>
                </a:solidFill>
              </a:rPr>
              <a:t>      </a:t>
            </a:r>
            <a:r>
              <a:rPr kumimoji="1" lang="en-US" altLang="zh-CN" sz="2400" dirty="0">
                <a:solidFill>
                  <a:schemeClr val="tx1">
                    <a:alpha val="99000"/>
                  </a:schemeClr>
                </a:solidFill>
              </a:rPr>
              <a:t>2</a:t>
            </a:r>
            <a:r>
              <a:rPr kumimoji="1" lang="zh-CN" altLang="en-US" sz="2400" dirty="0">
                <a:solidFill>
                  <a:schemeClr val="tx1">
                    <a:alpha val="99000"/>
                  </a:schemeClr>
                </a:solidFill>
              </a:rPr>
              <a:t> 系统架构与特性</a:t>
            </a:r>
          </a:p>
          <a:p>
            <a:pPr marL="342900" indent="-342900">
              <a:lnSpc>
                <a:spcPct val="150000"/>
              </a:lnSpc>
              <a:spcBef>
                <a:spcPct val="20000"/>
              </a:spcBef>
              <a:buSzPct val="90000"/>
              <a:buFont typeface="Wingdings" charset="2"/>
              <a:buChar char="u"/>
            </a:pPr>
            <a:r>
              <a:rPr kumimoji="1" lang="zh-CN" altLang="en-US" sz="2400" dirty="0">
                <a:solidFill>
                  <a:schemeClr val="tx1">
                    <a:alpha val="99000"/>
                  </a:schemeClr>
                </a:solidFill>
              </a:rPr>
              <a:t> </a:t>
            </a:r>
            <a:r>
              <a:rPr kumimoji="1" lang="en-US" altLang="zh-CN" sz="2400" dirty="0">
                <a:solidFill>
                  <a:schemeClr val="tx1">
                    <a:alpha val="99000"/>
                  </a:schemeClr>
                </a:solidFill>
              </a:rPr>
              <a:t>3</a:t>
            </a:r>
            <a:r>
              <a:rPr kumimoji="1" lang="zh-CN" altLang="en-US" sz="2400" dirty="0">
                <a:solidFill>
                  <a:schemeClr val="tx1">
                    <a:alpha val="99000"/>
                  </a:schemeClr>
                </a:solidFill>
              </a:rPr>
              <a:t> 典型应用场景</a:t>
            </a:r>
          </a:p>
          <a:p>
            <a:pPr>
              <a:lnSpc>
                <a:spcPct val="150000"/>
              </a:lnSpc>
              <a:spcBef>
                <a:spcPct val="20000"/>
              </a:spcBef>
              <a:buSzPct val="90000"/>
            </a:pPr>
            <a:r>
              <a:rPr kumimoji="1" lang="zh-CN" altLang="en-US" sz="2400" dirty="0">
                <a:solidFill>
                  <a:schemeClr val="tx1">
                    <a:alpha val="99000"/>
                  </a:schemeClr>
                </a:solidFill>
              </a:rPr>
              <a:t>      </a:t>
            </a:r>
            <a:r>
              <a:rPr kumimoji="1" lang="en-US" altLang="zh-CN" sz="2400" dirty="0">
                <a:solidFill>
                  <a:schemeClr val="tx1">
                    <a:alpha val="99000"/>
                  </a:schemeClr>
                </a:solidFill>
              </a:rPr>
              <a:t>4</a:t>
            </a:r>
            <a:r>
              <a:rPr kumimoji="1" lang="zh-CN" altLang="en-US" sz="2400" dirty="0">
                <a:solidFill>
                  <a:schemeClr val="tx1">
                    <a:alpha val="99000"/>
                  </a:schemeClr>
                </a:solidFill>
              </a:rPr>
              <a:t> 市场竞争分析</a:t>
            </a:r>
          </a:p>
          <a:p>
            <a:pPr>
              <a:lnSpc>
                <a:spcPct val="150000"/>
              </a:lnSpc>
              <a:spcBef>
                <a:spcPct val="20000"/>
              </a:spcBef>
              <a:buSzPct val="90000"/>
            </a:pPr>
            <a:r>
              <a:rPr kumimoji="1" lang="zh-CN" altLang="en-US" sz="2400" dirty="0">
                <a:solidFill>
                  <a:schemeClr val="tx1">
                    <a:alpha val="99000"/>
                  </a:schemeClr>
                </a:solidFill>
              </a:rPr>
              <a:t>      </a:t>
            </a:r>
            <a:r>
              <a:rPr kumimoji="1" lang="en-US" altLang="zh-CN" sz="2400" dirty="0">
                <a:solidFill>
                  <a:schemeClr val="tx1">
                    <a:alpha val="99000"/>
                  </a:schemeClr>
                </a:solidFill>
              </a:rPr>
              <a:t>5</a:t>
            </a:r>
            <a:r>
              <a:rPr kumimoji="1" lang="zh-CN" altLang="en-US" sz="2400" dirty="0">
                <a:solidFill>
                  <a:schemeClr val="tx1">
                    <a:alpha val="99000"/>
                  </a:schemeClr>
                </a:solidFill>
              </a:rPr>
              <a:t> 产品研发规划</a:t>
            </a:r>
          </a:p>
        </p:txBody>
      </p:sp>
    </p:spTree>
    <p:extLst>
      <p:ext uri="{BB962C8B-B14F-4D97-AF65-F5344CB8AC3E}">
        <p14:creationId xmlns:p14="http://schemas.microsoft.com/office/powerpoint/2010/main" val="109046256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媒体行业</a:t>
            </a:r>
          </a:p>
        </p:txBody>
      </p:sp>
      <p:pic>
        <p:nvPicPr>
          <p:cNvPr id="3" name="图片 2"/>
          <p:cNvPicPr>
            <a:picLocks noChangeAspect="1"/>
          </p:cNvPicPr>
          <p:nvPr/>
        </p:nvPicPr>
        <p:blipFill>
          <a:blip r:embed="rId2"/>
          <a:stretch>
            <a:fillRect/>
          </a:stretch>
        </p:blipFill>
        <p:spPr>
          <a:xfrm>
            <a:off x="1032810" y="819150"/>
            <a:ext cx="6755518" cy="3962400"/>
          </a:xfrm>
          <a:prstGeom prst="rect">
            <a:avLst/>
          </a:prstGeom>
        </p:spPr>
      </p:pic>
    </p:spTree>
    <p:extLst>
      <p:ext uri="{BB962C8B-B14F-4D97-AF65-F5344CB8AC3E}">
        <p14:creationId xmlns:p14="http://schemas.microsoft.com/office/powerpoint/2010/main" val="5619009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云计算虚拟化</a:t>
            </a:r>
          </a:p>
        </p:txBody>
      </p:sp>
      <p:pic>
        <p:nvPicPr>
          <p:cNvPr id="3" name="图片 2"/>
          <p:cNvPicPr>
            <a:picLocks noChangeAspect="1"/>
          </p:cNvPicPr>
          <p:nvPr/>
        </p:nvPicPr>
        <p:blipFill>
          <a:blip r:embed="rId2"/>
          <a:stretch>
            <a:fillRect/>
          </a:stretch>
        </p:blipFill>
        <p:spPr>
          <a:xfrm>
            <a:off x="762000" y="895350"/>
            <a:ext cx="6894240" cy="3790950"/>
          </a:xfrm>
          <a:prstGeom prst="rect">
            <a:avLst/>
          </a:prstGeom>
        </p:spPr>
      </p:pic>
    </p:spTree>
    <p:extLst>
      <p:ext uri="{BB962C8B-B14F-4D97-AF65-F5344CB8AC3E}">
        <p14:creationId xmlns:p14="http://schemas.microsoft.com/office/powerpoint/2010/main" val="44499515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云存储业务</a:t>
            </a:r>
          </a:p>
        </p:txBody>
      </p:sp>
      <p:pic>
        <p:nvPicPr>
          <p:cNvPr id="4" name="图片 3"/>
          <p:cNvPicPr>
            <a:picLocks noChangeAspect="1"/>
          </p:cNvPicPr>
          <p:nvPr/>
        </p:nvPicPr>
        <p:blipFill>
          <a:blip r:embed="rId3"/>
          <a:stretch>
            <a:fillRect/>
          </a:stretch>
        </p:blipFill>
        <p:spPr>
          <a:xfrm>
            <a:off x="838200" y="742950"/>
            <a:ext cx="7086600" cy="4019550"/>
          </a:xfrm>
          <a:prstGeom prst="rect">
            <a:avLst/>
          </a:prstGeom>
        </p:spPr>
      </p:pic>
    </p:spTree>
    <p:extLst>
      <p:ext uri="{BB962C8B-B14F-4D97-AF65-F5344CB8AC3E}">
        <p14:creationId xmlns:p14="http://schemas.microsoft.com/office/powerpoint/2010/main" val="15183906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8600" y="666750"/>
            <a:ext cx="5105400" cy="3877985"/>
          </a:xfrm>
          <a:prstGeom prst="rect">
            <a:avLst/>
          </a:prstGeom>
          <a:noFill/>
        </p:spPr>
        <p:txBody>
          <a:bodyPr wrap="square" lIns="91440" tIns="91440" rIns="91440" bIns="91440" rtlCol="0">
            <a:spAutoFit/>
          </a:bodyPr>
          <a:lstStyle/>
          <a:p>
            <a:pPr>
              <a:lnSpc>
                <a:spcPct val="150000"/>
              </a:lnSpc>
              <a:spcBef>
                <a:spcPct val="20000"/>
              </a:spcBef>
              <a:buSzPct val="90000"/>
            </a:pPr>
            <a:r>
              <a:rPr kumimoji="1" lang="zh-CN" altLang="en-US" sz="2400" dirty="0">
                <a:solidFill>
                  <a:schemeClr val="tx1">
                    <a:alpha val="99000"/>
                  </a:schemeClr>
                </a:solidFill>
              </a:rPr>
              <a:t>提纲</a:t>
            </a:r>
          </a:p>
          <a:p>
            <a:pPr>
              <a:lnSpc>
                <a:spcPct val="150000"/>
              </a:lnSpc>
              <a:spcBef>
                <a:spcPct val="20000"/>
              </a:spcBef>
              <a:buSzPct val="90000"/>
            </a:pPr>
            <a:r>
              <a:rPr kumimoji="1" lang="zh-CN" altLang="en-US" sz="2400" dirty="0">
                <a:solidFill>
                  <a:schemeClr val="tx1">
                    <a:alpha val="99000"/>
                  </a:schemeClr>
                </a:solidFill>
              </a:rPr>
              <a:t>      </a:t>
            </a:r>
            <a:r>
              <a:rPr kumimoji="1" lang="en-US" altLang="zh-CN" sz="2400" dirty="0">
                <a:solidFill>
                  <a:schemeClr val="tx1">
                    <a:alpha val="99000"/>
                  </a:schemeClr>
                </a:solidFill>
              </a:rPr>
              <a:t>1</a:t>
            </a:r>
            <a:r>
              <a:rPr kumimoji="1" lang="zh-CN" altLang="en-US" sz="2400" dirty="0">
                <a:solidFill>
                  <a:schemeClr val="tx1">
                    <a:alpha val="99000"/>
                  </a:schemeClr>
                </a:solidFill>
              </a:rPr>
              <a:t> </a:t>
            </a:r>
            <a:r>
              <a:rPr kumimoji="1" lang="en-US" altLang="zh-CN" sz="2400" dirty="0">
                <a:solidFill>
                  <a:schemeClr val="tx1">
                    <a:alpha val="99000"/>
                  </a:schemeClr>
                </a:solidFill>
              </a:rPr>
              <a:t>Infinity v2</a:t>
            </a:r>
            <a:r>
              <a:rPr kumimoji="1" lang="zh-CN" altLang="en-US" sz="2400" dirty="0">
                <a:solidFill>
                  <a:schemeClr val="tx1">
                    <a:alpha val="99000"/>
                  </a:schemeClr>
                </a:solidFill>
              </a:rPr>
              <a:t> 概述</a:t>
            </a:r>
          </a:p>
          <a:p>
            <a:pPr>
              <a:lnSpc>
                <a:spcPct val="150000"/>
              </a:lnSpc>
              <a:spcBef>
                <a:spcPct val="20000"/>
              </a:spcBef>
              <a:buSzPct val="90000"/>
            </a:pPr>
            <a:r>
              <a:rPr kumimoji="1" lang="zh-CN" altLang="en-US" sz="2400" dirty="0">
                <a:solidFill>
                  <a:schemeClr val="tx1">
                    <a:alpha val="99000"/>
                  </a:schemeClr>
                </a:solidFill>
              </a:rPr>
              <a:t>      </a:t>
            </a:r>
            <a:r>
              <a:rPr kumimoji="1" lang="en-US" altLang="zh-CN" sz="2400" dirty="0">
                <a:solidFill>
                  <a:schemeClr val="tx1">
                    <a:alpha val="99000"/>
                  </a:schemeClr>
                </a:solidFill>
              </a:rPr>
              <a:t>2</a:t>
            </a:r>
            <a:r>
              <a:rPr kumimoji="1" lang="zh-CN" altLang="en-US" sz="2400" dirty="0">
                <a:solidFill>
                  <a:schemeClr val="tx1">
                    <a:alpha val="99000"/>
                  </a:schemeClr>
                </a:solidFill>
              </a:rPr>
              <a:t> 系统架构与特性</a:t>
            </a:r>
          </a:p>
          <a:p>
            <a:pPr>
              <a:lnSpc>
                <a:spcPct val="150000"/>
              </a:lnSpc>
              <a:spcBef>
                <a:spcPct val="20000"/>
              </a:spcBef>
              <a:buSzPct val="90000"/>
            </a:pPr>
            <a:r>
              <a:rPr kumimoji="1" lang="zh-CN" altLang="en-US" sz="2400" dirty="0">
                <a:solidFill>
                  <a:schemeClr val="tx1">
                    <a:alpha val="99000"/>
                  </a:schemeClr>
                </a:solidFill>
              </a:rPr>
              <a:t>      </a:t>
            </a:r>
            <a:r>
              <a:rPr kumimoji="1" lang="en-US" altLang="zh-CN" sz="2400" dirty="0">
                <a:solidFill>
                  <a:schemeClr val="tx1">
                    <a:alpha val="99000"/>
                  </a:schemeClr>
                </a:solidFill>
              </a:rPr>
              <a:t>3</a:t>
            </a:r>
            <a:r>
              <a:rPr kumimoji="1" lang="zh-CN" altLang="en-US" sz="2400" dirty="0">
                <a:solidFill>
                  <a:schemeClr val="tx1">
                    <a:alpha val="99000"/>
                  </a:schemeClr>
                </a:solidFill>
              </a:rPr>
              <a:t> 典型应用场景</a:t>
            </a:r>
          </a:p>
          <a:p>
            <a:pPr marL="342900" indent="-342900">
              <a:lnSpc>
                <a:spcPct val="150000"/>
              </a:lnSpc>
              <a:spcBef>
                <a:spcPct val="20000"/>
              </a:spcBef>
              <a:buSzPct val="90000"/>
              <a:buFont typeface="Wingdings" charset="2"/>
              <a:buChar char="u"/>
            </a:pPr>
            <a:r>
              <a:rPr kumimoji="1" lang="zh-CN" altLang="en-US" sz="2400" dirty="0">
                <a:solidFill>
                  <a:schemeClr val="tx1">
                    <a:alpha val="99000"/>
                  </a:schemeClr>
                </a:solidFill>
              </a:rPr>
              <a:t> </a:t>
            </a:r>
            <a:r>
              <a:rPr kumimoji="1" lang="en-US" altLang="zh-CN" sz="2400" dirty="0">
                <a:solidFill>
                  <a:schemeClr val="tx1">
                    <a:alpha val="99000"/>
                  </a:schemeClr>
                </a:solidFill>
              </a:rPr>
              <a:t>4</a:t>
            </a:r>
            <a:r>
              <a:rPr kumimoji="1" lang="zh-CN" altLang="en-US" sz="2400" dirty="0">
                <a:solidFill>
                  <a:schemeClr val="tx1">
                    <a:alpha val="99000"/>
                  </a:schemeClr>
                </a:solidFill>
              </a:rPr>
              <a:t> 市场竞争分析</a:t>
            </a:r>
          </a:p>
          <a:p>
            <a:pPr>
              <a:lnSpc>
                <a:spcPct val="150000"/>
              </a:lnSpc>
              <a:spcBef>
                <a:spcPct val="20000"/>
              </a:spcBef>
              <a:buSzPct val="90000"/>
            </a:pPr>
            <a:r>
              <a:rPr kumimoji="1" lang="zh-CN" altLang="en-US" sz="2400" dirty="0">
                <a:solidFill>
                  <a:schemeClr val="tx1">
                    <a:alpha val="99000"/>
                  </a:schemeClr>
                </a:solidFill>
              </a:rPr>
              <a:t>      </a:t>
            </a:r>
            <a:r>
              <a:rPr kumimoji="1" lang="en-US" altLang="zh-CN" sz="2400" dirty="0">
                <a:solidFill>
                  <a:schemeClr val="tx1">
                    <a:alpha val="99000"/>
                  </a:schemeClr>
                </a:solidFill>
              </a:rPr>
              <a:t>5</a:t>
            </a:r>
            <a:r>
              <a:rPr kumimoji="1" lang="zh-CN" altLang="en-US" sz="2400" dirty="0">
                <a:solidFill>
                  <a:schemeClr val="tx1">
                    <a:alpha val="99000"/>
                  </a:schemeClr>
                </a:solidFill>
              </a:rPr>
              <a:t> 产品研发规划</a:t>
            </a:r>
          </a:p>
        </p:txBody>
      </p:sp>
    </p:spTree>
    <p:extLst>
      <p:ext uri="{BB962C8B-B14F-4D97-AF65-F5344CB8AC3E}">
        <p14:creationId xmlns:p14="http://schemas.microsoft.com/office/powerpoint/2010/main" val="4689887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Infinity</a:t>
            </a:r>
            <a:r>
              <a:rPr kumimoji="1" lang="zh-CN" altLang="en-US" dirty="0"/>
              <a:t> </a:t>
            </a:r>
            <a:r>
              <a:rPr kumimoji="1" lang="en-US" altLang="zh-CN" dirty="0"/>
              <a:t>v2</a:t>
            </a:r>
            <a:r>
              <a:rPr kumimoji="1" lang="zh-CN" altLang="en-US" dirty="0"/>
              <a:t>与</a:t>
            </a:r>
            <a:r>
              <a:rPr kumimoji="1" lang="en-US" altLang="zh-CN" dirty="0" err="1"/>
              <a:t>OceanStor</a:t>
            </a:r>
            <a:r>
              <a:rPr kumimoji="1" lang="zh-CN" altLang="en-US" dirty="0"/>
              <a:t> </a:t>
            </a:r>
            <a:r>
              <a:rPr kumimoji="1" lang="en-US" altLang="zh-CN" dirty="0"/>
              <a:t>9000</a:t>
            </a:r>
            <a:r>
              <a:rPr kumimoji="1" lang="zh-CN" altLang="en-US" dirty="0"/>
              <a:t>对比</a:t>
            </a:r>
          </a:p>
        </p:txBody>
      </p:sp>
      <p:graphicFrame>
        <p:nvGraphicFramePr>
          <p:cNvPr id="5" name="表格 4"/>
          <p:cNvGraphicFramePr>
            <a:graphicFrameLocks noGrp="1"/>
          </p:cNvGraphicFramePr>
          <p:nvPr>
            <p:extLst>
              <p:ext uri="{D42A27DB-BD31-4B8C-83A1-F6EECF244321}">
                <p14:modId xmlns:p14="http://schemas.microsoft.com/office/powerpoint/2010/main" val="1793891254"/>
              </p:ext>
            </p:extLst>
          </p:nvPr>
        </p:nvGraphicFramePr>
        <p:xfrm>
          <a:off x="381000" y="742950"/>
          <a:ext cx="7391400" cy="4039415"/>
        </p:xfrm>
        <a:graphic>
          <a:graphicData uri="http://schemas.openxmlformats.org/drawingml/2006/table">
            <a:tbl>
              <a:tblPr/>
              <a:tblGrid>
                <a:gridCol w="660107">
                  <a:extLst>
                    <a:ext uri="{9D8B030D-6E8A-4147-A177-3AD203B41FA5}">
                      <a16:colId xmlns:a16="http://schemas.microsoft.com/office/drawing/2014/main" val="20000"/>
                    </a:ext>
                  </a:extLst>
                </a:gridCol>
                <a:gridCol w="2312619">
                  <a:extLst>
                    <a:ext uri="{9D8B030D-6E8A-4147-A177-3AD203B41FA5}">
                      <a16:colId xmlns:a16="http://schemas.microsoft.com/office/drawing/2014/main" val="20001"/>
                    </a:ext>
                  </a:extLst>
                </a:gridCol>
                <a:gridCol w="2011754">
                  <a:extLst>
                    <a:ext uri="{9D8B030D-6E8A-4147-A177-3AD203B41FA5}">
                      <a16:colId xmlns:a16="http://schemas.microsoft.com/office/drawing/2014/main" val="20002"/>
                    </a:ext>
                  </a:extLst>
                </a:gridCol>
                <a:gridCol w="2406920">
                  <a:extLst>
                    <a:ext uri="{9D8B030D-6E8A-4147-A177-3AD203B41FA5}">
                      <a16:colId xmlns:a16="http://schemas.microsoft.com/office/drawing/2014/main" val="20003"/>
                    </a:ext>
                  </a:extLst>
                </a:gridCol>
              </a:tblGrid>
              <a:tr h="139603">
                <a:tc>
                  <a:txBody>
                    <a:bodyPr/>
                    <a:lstStyle/>
                    <a:p>
                      <a:pPr algn="l" fontAlgn="ctr"/>
                      <a:r>
                        <a:rPr lang="zh-CN" altLang="en-US" sz="800" b="0" i="0" u="none" strike="noStrike">
                          <a:solidFill>
                            <a:schemeClr val="tx1"/>
                          </a:solidFill>
                          <a:effectLst/>
                          <a:latin typeface="宋体" charset="0"/>
                        </a:rPr>
                        <a:t>类型</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l" fontAlgn="ctr"/>
                      <a:r>
                        <a:rPr lang="en-US" sz="800" b="0" i="0" u="none" strike="noStrike" dirty="0">
                          <a:solidFill>
                            <a:schemeClr val="tx1"/>
                          </a:solidFill>
                          <a:effectLst/>
                          <a:latin typeface="宋体" charset="0"/>
                        </a:rPr>
                        <a:t>Infinity </a:t>
                      </a:r>
                      <a:r>
                        <a:rPr lang="en-US" altLang="zh-CN" sz="800" b="0" i="0" u="none" strike="noStrike" dirty="0">
                          <a:solidFill>
                            <a:schemeClr val="tx1"/>
                          </a:solidFill>
                          <a:effectLst/>
                          <a:latin typeface="宋体" charset="0"/>
                        </a:rPr>
                        <a:t>Fusion</a:t>
                      </a:r>
                      <a:r>
                        <a:rPr lang="zh-CN" altLang="en-US" sz="800" b="0" i="0" u="none" strike="noStrike" dirty="0">
                          <a:solidFill>
                            <a:schemeClr val="tx1"/>
                          </a:solidFill>
                          <a:effectLst/>
                          <a:latin typeface="宋体" charset="0"/>
                        </a:rPr>
                        <a:t> </a:t>
                      </a:r>
                      <a:r>
                        <a:rPr lang="en-US" altLang="zh-CN" sz="800" b="0" i="0" u="none" strike="noStrike" dirty="0">
                          <a:solidFill>
                            <a:schemeClr val="tx1"/>
                          </a:solidFill>
                          <a:effectLst/>
                          <a:latin typeface="宋体" charset="0"/>
                        </a:rPr>
                        <a:t>Cloud</a:t>
                      </a:r>
                      <a:r>
                        <a:rPr lang="zh-CN" altLang="en-US" sz="800" b="0" i="0" u="none" strike="noStrike" dirty="0">
                          <a:solidFill>
                            <a:schemeClr val="tx1"/>
                          </a:solidFill>
                          <a:effectLst/>
                          <a:latin typeface="宋体" charset="0"/>
                        </a:rPr>
                        <a:t> </a:t>
                      </a:r>
                      <a:r>
                        <a:rPr lang="en-US" altLang="zh-CN" sz="800" b="0" i="0" u="none" strike="noStrike" dirty="0">
                          <a:solidFill>
                            <a:schemeClr val="tx1"/>
                          </a:solidFill>
                          <a:effectLst/>
                          <a:latin typeface="宋体" charset="0"/>
                        </a:rPr>
                        <a:t>Storage</a:t>
                      </a:r>
                      <a:endParaRPr lang="en-US" sz="800" b="0" i="0" u="none" strike="noStrike" dirty="0">
                        <a:solidFill>
                          <a:schemeClr val="tx1"/>
                        </a:solidFill>
                        <a:effectLst/>
                        <a:latin typeface="宋体" charset="0"/>
                      </a:endParaRP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l" fontAlgn="ctr"/>
                      <a:r>
                        <a:rPr lang="en-US" sz="800" b="0" i="0" u="none" strike="noStrike">
                          <a:solidFill>
                            <a:schemeClr val="tx1"/>
                          </a:solidFill>
                          <a:effectLst/>
                          <a:latin typeface="宋体" charset="0"/>
                        </a:rPr>
                        <a:t>OceanStor 9000</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l" fontAlgn="ctr"/>
                      <a:r>
                        <a:rPr lang="zh-CN" altLang="en-US" sz="800" b="0" i="0" u="none" strike="noStrike">
                          <a:solidFill>
                            <a:schemeClr val="tx1"/>
                          </a:solidFill>
                          <a:effectLst/>
                          <a:latin typeface="宋体" charset="0"/>
                        </a:rPr>
                        <a:t>参数分析</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extLst>
                  <a:ext uri="{0D108BD9-81ED-4DB2-BD59-A6C34878D82A}">
                    <a16:rowId xmlns:a16="http://schemas.microsoft.com/office/drawing/2014/main" val="10000"/>
                  </a:ext>
                </a:extLst>
              </a:tr>
              <a:tr h="139603">
                <a:tc gridSpan="4">
                  <a:txBody>
                    <a:bodyPr/>
                    <a:lstStyle/>
                    <a:p>
                      <a:pPr algn="l" fontAlgn="ctr"/>
                      <a:r>
                        <a:rPr lang="zh-CN" altLang="en-US" sz="800" b="0" i="0" u="none" strike="noStrike">
                          <a:solidFill>
                            <a:schemeClr val="tx1"/>
                          </a:solidFill>
                          <a:effectLst/>
                          <a:latin typeface="宋体" charset="0"/>
                        </a:rPr>
                        <a:t>硬件特性</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139603">
                <a:tc>
                  <a:txBody>
                    <a:bodyPr/>
                    <a:lstStyle/>
                    <a:p>
                      <a:pPr algn="l" fontAlgn="ctr"/>
                      <a:r>
                        <a:rPr lang="zh-CN" altLang="en-US" sz="800" b="0" i="0" u="none" strike="noStrike">
                          <a:solidFill>
                            <a:schemeClr val="tx1"/>
                          </a:solidFill>
                          <a:effectLst/>
                          <a:latin typeface="宋体" charset="0"/>
                        </a:rPr>
                        <a:t>服务器</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标准</a:t>
                      </a:r>
                      <a:r>
                        <a:rPr lang="en-US" altLang="zh-CN" sz="800" b="0" i="0" u="none" strike="noStrike">
                          <a:solidFill>
                            <a:schemeClr val="tx1"/>
                          </a:solidFill>
                          <a:effectLst/>
                          <a:latin typeface="宋体" charset="0"/>
                        </a:rPr>
                        <a:t>x86</a:t>
                      </a:r>
                      <a:r>
                        <a:rPr lang="zh-CN" altLang="en-US" sz="800" b="0" i="0" u="none" strike="noStrike">
                          <a:solidFill>
                            <a:schemeClr val="tx1"/>
                          </a:solidFill>
                          <a:effectLst/>
                          <a:latin typeface="宋体" charset="0"/>
                        </a:rPr>
                        <a:t>服务器</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800" b="0" i="0" u="none" strike="noStrike">
                          <a:solidFill>
                            <a:schemeClr val="tx1"/>
                          </a:solidFill>
                          <a:effectLst/>
                          <a:latin typeface="宋体" charset="0"/>
                        </a:rPr>
                        <a:t>HW</a:t>
                      </a:r>
                      <a:r>
                        <a:rPr lang="zh-CN" altLang="en-US" sz="800" b="0" i="0" u="none" strike="noStrike">
                          <a:solidFill>
                            <a:schemeClr val="tx1"/>
                          </a:solidFill>
                          <a:effectLst/>
                          <a:latin typeface="宋体" charset="0"/>
                        </a:rPr>
                        <a:t>服务器</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使用开放式标准</a:t>
                      </a:r>
                      <a:r>
                        <a:rPr lang="en-US" altLang="zh-CN" sz="800" b="0" i="0" u="none" strike="noStrike">
                          <a:solidFill>
                            <a:schemeClr val="tx1"/>
                          </a:solidFill>
                          <a:effectLst/>
                          <a:latin typeface="宋体" charset="0"/>
                        </a:rPr>
                        <a:t>x86</a:t>
                      </a:r>
                      <a:r>
                        <a:rPr lang="zh-CN" altLang="en-US" sz="800" b="0" i="0" u="none" strike="noStrike">
                          <a:solidFill>
                            <a:schemeClr val="tx1"/>
                          </a:solidFill>
                          <a:effectLst/>
                          <a:latin typeface="宋体" charset="0"/>
                        </a:rPr>
                        <a:t>服务器，软件定义存储功能</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9603">
                <a:tc>
                  <a:txBody>
                    <a:bodyPr/>
                    <a:lstStyle/>
                    <a:p>
                      <a:pPr algn="l" fontAlgn="ctr"/>
                      <a:r>
                        <a:rPr lang="zh-CN" altLang="en-US" sz="800" b="0" i="0" u="none" strike="noStrike">
                          <a:solidFill>
                            <a:schemeClr val="tx1"/>
                          </a:solidFill>
                          <a:effectLst/>
                          <a:latin typeface="宋体" charset="0"/>
                        </a:rPr>
                        <a:t>扩展性</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i-FI" sz="800" b="0" i="0" u="none" strike="noStrike">
                          <a:solidFill>
                            <a:schemeClr val="tx1"/>
                          </a:solidFill>
                          <a:effectLst/>
                          <a:latin typeface="宋体" charset="0"/>
                        </a:rPr>
                        <a:t>3～1024</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is-IS" sz="800" b="0" i="0" u="none" strike="noStrike">
                          <a:solidFill>
                            <a:schemeClr val="tx1"/>
                          </a:solidFill>
                          <a:effectLst/>
                          <a:latin typeface="宋体" charset="0"/>
                        </a:rPr>
                        <a:t>3～288</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800" b="0" i="0" u="none" strike="noStrike">
                          <a:solidFill>
                            <a:schemeClr val="tx1"/>
                          </a:solidFill>
                          <a:effectLst/>
                          <a:latin typeface="宋体" charset="0"/>
                        </a:rPr>
                        <a:t>Infinity</a:t>
                      </a:r>
                      <a:r>
                        <a:rPr lang="zh-CN" altLang="en-US" sz="800" b="0" i="0" u="none" strike="noStrike">
                          <a:solidFill>
                            <a:schemeClr val="tx1"/>
                          </a:solidFill>
                          <a:effectLst/>
                          <a:latin typeface="宋体" charset="0"/>
                        </a:rPr>
                        <a:t>可支持上千个存储节点，扩展性更强</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588">
                <a:tc>
                  <a:txBody>
                    <a:bodyPr/>
                    <a:lstStyle/>
                    <a:p>
                      <a:pPr algn="l" fontAlgn="ctr"/>
                      <a:r>
                        <a:rPr lang="zh-CN" altLang="en-US" sz="800" b="0" i="0" u="none" strike="noStrike">
                          <a:solidFill>
                            <a:schemeClr val="tx1"/>
                          </a:solidFill>
                          <a:effectLst/>
                          <a:latin typeface="宋体" charset="0"/>
                        </a:rPr>
                        <a:t>系统架构</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chemeClr val="tx1"/>
                          </a:solidFill>
                          <a:effectLst/>
                          <a:latin typeface="宋体" charset="0"/>
                        </a:rPr>
                        <a:t>全对称分布式架构</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全对称分布式架构</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800" b="0" i="0" u="none" strike="noStrike" dirty="0" err="1">
                          <a:solidFill>
                            <a:schemeClr val="tx1"/>
                          </a:solidFill>
                          <a:effectLst/>
                          <a:latin typeface="宋体" charset="0"/>
                        </a:rPr>
                        <a:t>OceanStor</a:t>
                      </a:r>
                      <a:r>
                        <a:rPr lang="zh-CN" altLang="en-US" sz="800" b="0" i="0" u="none" strike="noStrike" dirty="0">
                          <a:solidFill>
                            <a:schemeClr val="tx1"/>
                          </a:solidFill>
                          <a:effectLst/>
                          <a:latin typeface="宋体" charset="0"/>
                        </a:rPr>
                        <a:t> </a:t>
                      </a:r>
                      <a:r>
                        <a:rPr lang="en-US" altLang="zh-CN" sz="800" b="0" i="0" u="none" strike="noStrike" dirty="0">
                          <a:solidFill>
                            <a:schemeClr val="tx1"/>
                          </a:solidFill>
                          <a:effectLst/>
                          <a:latin typeface="宋体" charset="0"/>
                        </a:rPr>
                        <a:t>9000</a:t>
                      </a:r>
                      <a:r>
                        <a:rPr lang="zh-CN" altLang="en-US" sz="800" b="0" i="0" u="none" strike="noStrike" dirty="0">
                          <a:solidFill>
                            <a:schemeClr val="tx1"/>
                          </a:solidFill>
                          <a:effectLst/>
                          <a:latin typeface="宋体" charset="0"/>
                        </a:rPr>
                        <a:t>需要配置单独元数据服务器</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39603">
                <a:tc>
                  <a:txBody>
                    <a:bodyPr/>
                    <a:lstStyle/>
                    <a:p>
                      <a:pPr algn="l" fontAlgn="ctr"/>
                      <a:r>
                        <a:rPr lang="en-US" sz="800" b="0" i="0" u="none" strike="noStrike">
                          <a:solidFill>
                            <a:schemeClr val="tx1"/>
                          </a:solidFill>
                          <a:effectLst/>
                          <a:latin typeface="宋体" charset="0"/>
                        </a:rPr>
                        <a:t>CPU</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chemeClr val="tx1"/>
                          </a:solidFill>
                          <a:effectLst/>
                          <a:latin typeface="宋体" charset="0"/>
                        </a:rPr>
                        <a:t>2 x Intel E5</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chemeClr val="tx1"/>
                          </a:solidFill>
                          <a:effectLst/>
                          <a:latin typeface="宋体" charset="0"/>
                        </a:rPr>
                        <a:t>2 x Intel E5</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　</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39603">
                <a:tc>
                  <a:txBody>
                    <a:bodyPr/>
                    <a:lstStyle/>
                    <a:p>
                      <a:pPr algn="l" fontAlgn="ctr"/>
                      <a:r>
                        <a:rPr lang="zh-CN" altLang="en-US" sz="800" b="0" i="0" u="none" strike="noStrike">
                          <a:solidFill>
                            <a:schemeClr val="tx1"/>
                          </a:solidFill>
                          <a:effectLst/>
                          <a:latin typeface="宋体" charset="0"/>
                        </a:rPr>
                        <a:t>内存</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标配</a:t>
                      </a:r>
                      <a:r>
                        <a:rPr lang="en-US" altLang="zh-CN" sz="800" b="0" i="0" u="none" strike="noStrike">
                          <a:solidFill>
                            <a:schemeClr val="tx1"/>
                          </a:solidFill>
                          <a:effectLst/>
                          <a:latin typeface="宋体" charset="0"/>
                        </a:rPr>
                        <a:t>32GB</a:t>
                      </a:r>
                      <a:r>
                        <a:rPr lang="zh-CN" altLang="en-US" sz="800" b="0" i="0" u="none" strike="noStrike">
                          <a:solidFill>
                            <a:schemeClr val="tx1"/>
                          </a:solidFill>
                          <a:effectLst/>
                          <a:latin typeface="宋体" charset="0"/>
                        </a:rPr>
                        <a:t>，最大扩展</a:t>
                      </a:r>
                      <a:r>
                        <a:rPr lang="en-US" altLang="zh-CN" sz="800" b="0" i="0" u="none" strike="noStrike">
                          <a:solidFill>
                            <a:schemeClr val="tx1"/>
                          </a:solidFill>
                          <a:effectLst/>
                          <a:latin typeface="宋体" charset="0"/>
                        </a:rPr>
                        <a:t>192GB</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最大扩展</a:t>
                      </a:r>
                      <a:r>
                        <a:rPr lang="en-US" altLang="zh-CN" sz="800" b="0" i="0" u="none" strike="noStrike">
                          <a:solidFill>
                            <a:schemeClr val="tx1"/>
                          </a:solidFill>
                          <a:effectLst/>
                          <a:latin typeface="宋体" charset="0"/>
                        </a:rPr>
                        <a:t>192GB</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　</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39603">
                <a:tc>
                  <a:txBody>
                    <a:bodyPr/>
                    <a:lstStyle/>
                    <a:p>
                      <a:pPr algn="l" fontAlgn="ctr"/>
                      <a:r>
                        <a:rPr lang="zh-CN" altLang="en-US" sz="800" b="0" i="0" u="none" strike="noStrike">
                          <a:solidFill>
                            <a:schemeClr val="tx1"/>
                          </a:solidFill>
                          <a:effectLst/>
                          <a:latin typeface="宋体" charset="0"/>
                        </a:rPr>
                        <a:t>硬盘兼容类型</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hr-HR" sz="800" b="0" i="0" u="none" strike="noStrike">
                          <a:solidFill>
                            <a:schemeClr val="tx1"/>
                          </a:solidFill>
                          <a:effectLst/>
                          <a:latin typeface="宋体" charset="0"/>
                        </a:rPr>
                        <a:t>全系支持SSD，SAS，SATA，NL-SAS</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cs-CZ" sz="800" b="0" i="0" u="none" strike="noStrike">
                          <a:solidFill>
                            <a:schemeClr val="tx1"/>
                          </a:solidFill>
                          <a:effectLst/>
                          <a:latin typeface="宋体" charset="0"/>
                        </a:rPr>
                        <a:t>SATA，SAS，高端支持SSD</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800" b="0" i="0" u="none" strike="noStrike">
                          <a:solidFill>
                            <a:schemeClr val="tx1"/>
                          </a:solidFill>
                          <a:effectLst/>
                          <a:latin typeface="宋体" charset="0"/>
                        </a:rPr>
                        <a:t>Infinity</a:t>
                      </a:r>
                      <a:r>
                        <a:rPr lang="zh-CN" altLang="en-US" sz="800" b="0" i="0" u="none" strike="noStrike">
                          <a:solidFill>
                            <a:schemeClr val="tx1"/>
                          </a:solidFill>
                          <a:effectLst/>
                          <a:latin typeface="宋体" charset="0"/>
                        </a:rPr>
                        <a:t>全系支持，结合</a:t>
                      </a:r>
                      <a:r>
                        <a:rPr lang="en-US" altLang="zh-CN" sz="800" b="0" i="0" u="none" strike="noStrike">
                          <a:solidFill>
                            <a:schemeClr val="tx1"/>
                          </a:solidFill>
                          <a:effectLst/>
                          <a:latin typeface="宋体" charset="0"/>
                        </a:rPr>
                        <a:t>SSD+HDD</a:t>
                      </a:r>
                      <a:r>
                        <a:rPr lang="zh-CN" altLang="en-US" sz="800" b="0" i="0" u="none" strike="noStrike">
                          <a:solidFill>
                            <a:schemeClr val="tx1"/>
                          </a:solidFill>
                          <a:effectLst/>
                          <a:latin typeface="宋体" charset="0"/>
                        </a:rPr>
                        <a:t>实现更高性价比更高</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9461">
                <a:tc>
                  <a:txBody>
                    <a:bodyPr/>
                    <a:lstStyle/>
                    <a:p>
                      <a:pPr algn="l" fontAlgn="ctr"/>
                      <a:r>
                        <a:rPr lang="zh-CN" altLang="en-US" sz="800" b="0" i="0" u="none" strike="noStrike">
                          <a:solidFill>
                            <a:schemeClr val="tx1"/>
                          </a:solidFill>
                          <a:effectLst/>
                          <a:latin typeface="宋体" charset="0"/>
                        </a:rPr>
                        <a:t>网络支持</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chemeClr val="tx1"/>
                          </a:solidFill>
                          <a:effectLst/>
                          <a:latin typeface="宋体" charset="0"/>
                        </a:rPr>
                        <a:t>全系支持10GE Ethernet/1GE Ethernet</a:t>
                      </a:r>
                      <a:br>
                        <a:rPr lang="en-US" sz="800" b="0" i="0" u="none" strike="noStrike">
                          <a:solidFill>
                            <a:schemeClr val="tx1"/>
                          </a:solidFill>
                          <a:effectLst/>
                          <a:latin typeface="宋体" charset="0"/>
                        </a:rPr>
                      </a:br>
                      <a:r>
                        <a:rPr lang="en-US" sz="800" b="0" i="0" u="none" strike="noStrike">
                          <a:solidFill>
                            <a:schemeClr val="tx1"/>
                          </a:solidFill>
                          <a:effectLst/>
                          <a:latin typeface="宋体" charset="0"/>
                        </a:rPr>
                        <a:t>（计划下一版本支持v2.1支持Infiniband）</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chemeClr val="tx1"/>
                          </a:solidFill>
                          <a:effectLst/>
                          <a:latin typeface="宋体" charset="0"/>
                        </a:rPr>
                        <a:t>低端仅支持1GE Ethernet，高端支持10GE或Infiniband</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　</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39603">
                <a:tc gridSpan="4">
                  <a:txBody>
                    <a:bodyPr/>
                    <a:lstStyle/>
                    <a:p>
                      <a:pPr algn="l" fontAlgn="ctr"/>
                      <a:r>
                        <a:rPr lang="zh-CN" altLang="en-US" sz="800" b="0" i="0" u="none" strike="noStrike">
                          <a:solidFill>
                            <a:schemeClr val="tx1"/>
                          </a:solidFill>
                          <a:effectLst/>
                          <a:latin typeface="宋体" charset="0"/>
                        </a:rPr>
                        <a:t>软件特性</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9"/>
                  </a:ext>
                </a:extLst>
              </a:tr>
              <a:tr h="139603">
                <a:tc>
                  <a:txBody>
                    <a:bodyPr/>
                    <a:lstStyle/>
                    <a:p>
                      <a:pPr algn="l" fontAlgn="ctr"/>
                      <a:r>
                        <a:rPr lang="zh-CN" altLang="en-US" sz="800" b="0" i="0" u="none" strike="noStrike">
                          <a:solidFill>
                            <a:schemeClr val="tx1"/>
                          </a:solidFill>
                          <a:effectLst/>
                          <a:latin typeface="宋体" charset="0"/>
                        </a:rPr>
                        <a:t>数据保护级别</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hu-HU" sz="800" b="0" i="0" u="none" strike="noStrike">
                          <a:solidFill>
                            <a:schemeClr val="tx1"/>
                          </a:solidFill>
                          <a:effectLst/>
                          <a:latin typeface="宋体" charset="0"/>
                        </a:rPr>
                        <a:t>2副本，3副本，N+1,N+2,N+3,N+4,N+5,N+6</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hu-HU" sz="800" b="0" i="0" u="none" strike="noStrike">
                          <a:solidFill>
                            <a:schemeClr val="tx1"/>
                          </a:solidFill>
                          <a:effectLst/>
                          <a:latin typeface="宋体" charset="0"/>
                        </a:rPr>
                        <a:t>N+1,N+2,N+3,N+4</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副本保护，针对关键数据，提供更高级别保护</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39603">
                <a:tc>
                  <a:txBody>
                    <a:bodyPr/>
                    <a:lstStyle/>
                    <a:p>
                      <a:pPr algn="l" fontAlgn="ctr"/>
                      <a:r>
                        <a:rPr lang="zh-CN" altLang="en-US" sz="800" b="0" i="0" u="none" strike="noStrike">
                          <a:solidFill>
                            <a:schemeClr val="tx1"/>
                          </a:solidFill>
                          <a:effectLst/>
                          <a:latin typeface="宋体" charset="0"/>
                        </a:rPr>
                        <a:t>文件系统</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分布式文件系统，全局命名空间，动态扩展，</a:t>
                      </a:r>
                      <a:r>
                        <a:rPr lang="en-US" altLang="zh-CN" sz="800" b="0" i="0" u="none" strike="noStrike">
                          <a:solidFill>
                            <a:schemeClr val="tx1"/>
                          </a:solidFill>
                          <a:effectLst/>
                          <a:latin typeface="宋体" charset="0"/>
                        </a:rPr>
                        <a:t>100PB</a:t>
                      </a:r>
                      <a:r>
                        <a:rPr lang="zh-CN" altLang="en-US" sz="800" b="0" i="0" u="none" strike="noStrike">
                          <a:solidFill>
                            <a:schemeClr val="tx1"/>
                          </a:solidFill>
                          <a:effectLst/>
                          <a:latin typeface="宋体" charset="0"/>
                        </a:rPr>
                        <a:t>数据支持</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分布式文件系统，全局命名空间，动态扩展，最大</a:t>
                      </a:r>
                      <a:r>
                        <a:rPr lang="en-US" altLang="zh-CN" sz="800" b="0" i="0" u="none" strike="noStrike">
                          <a:solidFill>
                            <a:schemeClr val="tx1"/>
                          </a:solidFill>
                          <a:effectLst/>
                          <a:latin typeface="宋体" charset="0"/>
                        </a:rPr>
                        <a:t>60PB</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　</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39603">
                <a:tc>
                  <a:txBody>
                    <a:bodyPr/>
                    <a:lstStyle/>
                    <a:p>
                      <a:pPr algn="l" fontAlgn="ctr"/>
                      <a:r>
                        <a:rPr lang="zh-CN" altLang="en-US" sz="800" b="0" i="0" u="none" strike="noStrike">
                          <a:solidFill>
                            <a:schemeClr val="tx1"/>
                          </a:solidFill>
                          <a:effectLst/>
                          <a:latin typeface="宋体" charset="0"/>
                        </a:rPr>
                        <a:t>附加特性</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数据自动分层，负载均衡，空间配额，快照，文件权限管理</a:t>
                      </a:r>
                      <a:r>
                        <a:rPr lang="en-US" altLang="zh-CN" sz="800" b="0" i="0" u="none" strike="noStrike">
                          <a:solidFill>
                            <a:schemeClr val="tx1"/>
                          </a:solidFill>
                          <a:effectLst/>
                          <a:latin typeface="宋体" charset="0"/>
                        </a:rPr>
                        <a:t>ACL</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动态分级存储，负载均衡，空间配额，快照，</a:t>
                      </a:r>
                      <a:r>
                        <a:rPr lang="en-US" altLang="zh-CN" sz="800" b="0" i="0" u="none" strike="noStrike">
                          <a:solidFill>
                            <a:schemeClr val="tx1"/>
                          </a:solidFill>
                          <a:effectLst/>
                          <a:latin typeface="宋体" charset="0"/>
                        </a:rPr>
                        <a:t>WORM</a:t>
                      </a:r>
                      <a:r>
                        <a:rPr lang="zh-CN" altLang="en-US" sz="800" b="0" i="0" u="none" strike="noStrike">
                          <a:solidFill>
                            <a:schemeClr val="tx1"/>
                          </a:solidFill>
                          <a:effectLst/>
                          <a:latin typeface="宋体" charset="0"/>
                        </a:rPr>
                        <a:t>，远程复制</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it-IT" sz="800" b="0" i="0" u="none" strike="noStrike">
                          <a:solidFill>
                            <a:schemeClr val="tx1"/>
                          </a:solidFill>
                          <a:effectLst/>
                          <a:latin typeface="宋体" charset="0"/>
                        </a:rPr>
                        <a:t>Infinity提供ACL权限管理控制</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39603">
                <a:tc>
                  <a:txBody>
                    <a:bodyPr/>
                    <a:lstStyle/>
                    <a:p>
                      <a:pPr algn="l" fontAlgn="ctr"/>
                      <a:r>
                        <a:rPr lang="zh-CN" altLang="en-US" sz="800" b="0" i="0" u="none" strike="noStrike">
                          <a:solidFill>
                            <a:schemeClr val="tx1"/>
                          </a:solidFill>
                          <a:effectLst/>
                          <a:latin typeface="宋体" charset="0"/>
                        </a:rPr>
                        <a:t>自动精简配置</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默认支持</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chemeClr val="tx1"/>
                          </a:solidFill>
                          <a:effectLst/>
                          <a:latin typeface="宋体" charset="0"/>
                        </a:rPr>
                        <a:t>默认支持</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　</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39603">
                <a:tc>
                  <a:txBody>
                    <a:bodyPr/>
                    <a:lstStyle/>
                    <a:p>
                      <a:pPr algn="l" fontAlgn="ctr"/>
                      <a:r>
                        <a:rPr lang="zh-CN" altLang="en-US" sz="800" b="0" i="0" u="none" strike="noStrike">
                          <a:solidFill>
                            <a:schemeClr val="tx1"/>
                          </a:solidFill>
                          <a:effectLst/>
                          <a:latin typeface="宋体" charset="0"/>
                        </a:rPr>
                        <a:t>数据自愈</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chemeClr val="tx1"/>
                          </a:solidFill>
                          <a:effectLst/>
                          <a:latin typeface="宋体" charset="0"/>
                        </a:rPr>
                        <a:t>数据自动并行修复</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数据自动并行修复</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　</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39603">
                <a:tc>
                  <a:txBody>
                    <a:bodyPr/>
                    <a:lstStyle/>
                    <a:p>
                      <a:pPr algn="l" fontAlgn="ctr"/>
                      <a:r>
                        <a:rPr lang="zh-CN" altLang="en-US" sz="800" b="0" i="0" u="none" strike="noStrike">
                          <a:solidFill>
                            <a:schemeClr val="tx1"/>
                          </a:solidFill>
                          <a:effectLst/>
                          <a:latin typeface="宋体" charset="0"/>
                        </a:rPr>
                        <a:t>系统扩展</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“一键式”在线扩展</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“一键式”在线扩展</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　</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39603">
                <a:tc>
                  <a:txBody>
                    <a:bodyPr/>
                    <a:lstStyle/>
                    <a:p>
                      <a:pPr algn="l" fontAlgn="ctr"/>
                      <a:r>
                        <a:rPr lang="zh-CN" altLang="en-US" sz="800" b="0" i="0" u="none" strike="noStrike">
                          <a:solidFill>
                            <a:schemeClr val="tx1"/>
                          </a:solidFill>
                          <a:effectLst/>
                          <a:latin typeface="宋体" charset="0"/>
                        </a:rPr>
                        <a:t>全局缓存</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支持</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支持</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　</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39603">
                <a:tc>
                  <a:txBody>
                    <a:bodyPr/>
                    <a:lstStyle/>
                    <a:p>
                      <a:pPr algn="l" fontAlgn="ctr"/>
                      <a:r>
                        <a:rPr lang="zh-CN" altLang="en-US" sz="800" b="0" i="0" u="none" strike="noStrike">
                          <a:solidFill>
                            <a:schemeClr val="tx1"/>
                          </a:solidFill>
                          <a:effectLst/>
                          <a:latin typeface="宋体" charset="0"/>
                        </a:rPr>
                        <a:t>支持的操作系统</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it-IT" sz="800" b="0" i="0" u="none" strike="noStrike">
                          <a:solidFill>
                            <a:schemeClr val="tx1"/>
                          </a:solidFill>
                          <a:effectLst/>
                          <a:latin typeface="宋体" charset="0"/>
                        </a:rPr>
                        <a:t>Windows，Linux，Mac OS，UNIX</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it-IT" sz="800" b="0" i="0" u="none" strike="noStrike" dirty="0" err="1">
                          <a:solidFill>
                            <a:schemeClr val="tx1"/>
                          </a:solidFill>
                          <a:effectLst/>
                          <a:latin typeface="宋体" charset="0"/>
                        </a:rPr>
                        <a:t>Windows，Linux，Mac</a:t>
                      </a:r>
                      <a:r>
                        <a:rPr lang="it-IT" sz="800" b="0" i="0" u="none" strike="noStrike" dirty="0">
                          <a:solidFill>
                            <a:schemeClr val="tx1"/>
                          </a:solidFill>
                          <a:effectLst/>
                          <a:latin typeface="宋体" charset="0"/>
                        </a:rPr>
                        <a:t> OS，UNIX</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　</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39603">
                <a:tc>
                  <a:txBody>
                    <a:bodyPr/>
                    <a:lstStyle/>
                    <a:p>
                      <a:pPr algn="l" fontAlgn="ctr"/>
                      <a:r>
                        <a:rPr lang="zh-CN" altLang="en-US" sz="800" b="0" i="0" u="none" strike="noStrike">
                          <a:solidFill>
                            <a:schemeClr val="tx1"/>
                          </a:solidFill>
                          <a:effectLst/>
                          <a:latin typeface="宋体" charset="0"/>
                        </a:rPr>
                        <a:t>协议支持</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800" b="0" i="0" u="none" strike="noStrike">
                          <a:solidFill>
                            <a:schemeClr val="tx1"/>
                          </a:solidFill>
                          <a:effectLst/>
                          <a:latin typeface="宋体" charset="0"/>
                        </a:rPr>
                        <a:t>NFS，CIFS，FTP，NDMP，NIS，MicrosoftAD，LDAP</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800" b="0" i="0" u="none" strike="noStrike">
                          <a:solidFill>
                            <a:schemeClr val="tx1"/>
                          </a:solidFill>
                          <a:effectLst/>
                          <a:latin typeface="宋体" charset="0"/>
                        </a:rPr>
                        <a:t>NFS，CIFS，FTP，HDFS，NDMP，NIS，MicrosoftAD，LDAP</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　</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39603">
                <a:tc>
                  <a:txBody>
                    <a:bodyPr/>
                    <a:lstStyle/>
                    <a:p>
                      <a:pPr algn="l" fontAlgn="ctr"/>
                      <a:r>
                        <a:rPr lang="zh-CN" altLang="en-US" sz="800" b="0" i="0" u="none" strike="noStrike">
                          <a:solidFill>
                            <a:schemeClr val="tx1"/>
                          </a:solidFill>
                          <a:effectLst/>
                          <a:latin typeface="宋体" charset="0"/>
                        </a:rPr>
                        <a:t>系统管理</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800" b="0" i="0" u="none" strike="noStrike">
                          <a:solidFill>
                            <a:schemeClr val="tx1"/>
                          </a:solidFill>
                          <a:effectLst/>
                          <a:latin typeface="宋体" charset="0"/>
                        </a:rPr>
                        <a:t>WebGUI</a:t>
                      </a:r>
                      <a:r>
                        <a:rPr lang="zh-CN" altLang="en-US" sz="800" b="0" i="0" u="none" strike="noStrike">
                          <a:solidFill>
                            <a:schemeClr val="tx1"/>
                          </a:solidFill>
                          <a:effectLst/>
                          <a:latin typeface="宋体" charset="0"/>
                        </a:rPr>
                        <a:t>系统管理</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k-SK" sz="800" b="0" i="0" u="none" strike="noStrike">
                          <a:solidFill>
                            <a:schemeClr val="tx1"/>
                          </a:solidFill>
                          <a:effectLst/>
                          <a:latin typeface="宋体" charset="0"/>
                        </a:rPr>
                        <a:t>WebGUI管理界面</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　</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39603">
                <a:tc>
                  <a:txBody>
                    <a:bodyPr/>
                    <a:lstStyle/>
                    <a:p>
                      <a:pPr algn="l" fontAlgn="ctr"/>
                      <a:r>
                        <a:rPr lang="zh-CN" altLang="en-US" sz="800" b="0" i="0" u="none" strike="noStrike">
                          <a:solidFill>
                            <a:schemeClr val="tx1"/>
                          </a:solidFill>
                          <a:effectLst/>
                          <a:latin typeface="宋体" charset="0"/>
                        </a:rPr>
                        <a:t>云平台支持</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chemeClr val="tx1"/>
                          </a:solidFill>
                          <a:effectLst/>
                          <a:latin typeface="宋体" charset="0"/>
                        </a:rPr>
                        <a:t>OpenStack/CloudStack</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　</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支持对接通用公有云平台，更高支撑云平台构建</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39603">
                <a:tc>
                  <a:txBody>
                    <a:bodyPr/>
                    <a:lstStyle/>
                    <a:p>
                      <a:pPr algn="l" fontAlgn="ctr"/>
                      <a:r>
                        <a:rPr lang="zh-CN" altLang="en-US" sz="800" b="0" i="0" u="none" strike="noStrike">
                          <a:solidFill>
                            <a:schemeClr val="tx1"/>
                          </a:solidFill>
                          <a:effectLst/>
                          <a:latin typeface="宋体" charset="0"/>
                        </a:rPr>
                        <a:t>公有云支持</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ro-RO" sz="800" b="0" i="0" u="none" strike="noStrike">
                          <a:solidFill>
                            <a:schemeClr val="tx1"/>
                          </a:solidFill>
                          <a:effectLst/>
                          <a:latin typeface="宋体" charset="0"/>
                        </a:rPr>
                        <a:t>支持Restful API/S3接口</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　</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支持通用的云平台接口，更好实现私有云与公有云数据和业务融合</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39603">
                <a:tc>
                  <a:txBody>
                    <a:bodyPr/>
                    <a:lstStyle/>
                    <a:p>
                      <a:pPr algn="l" fontAlgn="ctr"/>
                      <a:r>
                        <a:rPr lang="zh-CN" altLang="en-US" sz="800" b="0" i="0" u="none" strike="noStrike">
                          <a:solidFill>
                            <a:schemeClr val="tx1"/>
                          </a:solidFill>
                          <a:effectLst/>
                          <a:latin typeface="宋体" charset="0"/>
                        </a:rPr>
                        <a:t>数据分析</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800" b="0" i="0" u="none" strike="noStrike" dirty="0">
                          <a:solidFill>
                            <a:schemeClr val="tx1"/>
                          </a:solidFill>
                          <a:effectLst/>
                          <a:latin typeface="宋体" charset="0"/>
                        </a:rPr>
                        <a:t>DANA</a:t>
                      </a:r>
                      <a:r>
                        <a:rPr lang="zh-CN" altLang="en-US" sz="800" b="0" i="0" u="none" strike="noStrike" dirty="0">
                          <a:solidFill>
                            <a:schemeClr val="tx1"/>
                          </a:solidFill>
                          <a:effectLst/>
                          <a:latin typeface="宋体" charset="0"/>
                        </a:rPr>
                        <a:t>大数据平台</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分析子系统</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chemeClr val="tx1"/>
                          </a:solidFill>
                          <a:effectLst/>
                          <a:latin typeface="宋体" charset="0"/>
                        </a:rPr>
                        <a:t>结合德拓</a:t>
                      </a:r>
                      <a:r>
                        <a:rPr lang="en-US" altLang="zh-CN" sz="800" b="0" i="0" u="none" strike="noStrike" dirty="0">
                          <a:solidFill>
                            <a:schemeClr val="tx1"/>
                          </a:solidFill>
                          <a:effectLst/>
                          <a:latin typeface="宋体" charset="0"/>
                        </a:rPr>
                        <a:t>DANA</a:t>
                      </a:r>
                      <a:r>
                        <a:rPr lang="zh-CN" altLang="en-US" sz="800" b="0" i="0" u="none" strike="noStrike" dirty="0">
                          <a:solidFill>
                            <a:schemeClr val="tx1"/>
                          </a:solidFill>
                          <a:effectLst/>
                          <a:latin typeface="宋体" charset="0"/>
                        </a:rPr>
                        <a:t>大数据平台，更好实现对数据的分析，处理，挖掘数据价值</a:t>
                      </a:r>
                    </a:p>
                  </a:txBody>
                  <a:tcPr marL="4986" marR="4986" marT="49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1930475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33350"/>
            <a:ext cx="8592538" cy="457049"/>
          </a:xfrm>
        </p:spPr>
        <p:txBody>
          <a:bodyPr>
            <a:normAutofit/>
          </a:bodyPr>
          <a:lstStyle/>
          <a:p>
            <a:r>
              <a:rPr kumimoji="1" lang="en-US" altLang="zh-CN" sz="2400" dirty="0"/>
              <a:t>Infinity</a:t>
            </a:r>
            <a:r>
              <a:rPr kumimoji="1" lang="zh-CN" altLang="en-US" sz="2400" dirty="0"/>
              <a:t> </a:t>
            </a:r>
            <a:r>
              <a:rPr kumimoji="1" lang="en-US" altLang="zh-CN" sz="2400" dirty="0"/>
              <a:t>v2</a:t>
            </a:r>
            <a:r>
              <a:rPr kumimoji="1" lang="zh-CN" altLang="en-US" sz="2400" dirty="0"/>
              <a:t>概述</a:t>
            </a:r>
          </a:p>
        </p:txBody>
      </p:sp>
      <p:sp>
        <p:nvSpPr>
          <p:cNvPr id="3" name="内容占位符 2"/>
          <p:cNvSpPr>
            <a:spLocks noGrp="1"/>
          </p:cNvSpPr>
          <p:nvPr>
            <p:ph idx="1"/>
          </p:nvPr>
        </p:nvSpPr>
        <p:spPr>
          <a:xfrm>
            <a:off x="-228600" y="940594"/>
            <a:ext cx="4191000" cy="3536156"/>
          </a:xfrm>
        </p:spPr>
        <p:txBody>
          <a:bodyPr>
            <a:normAutofit/>
          </a:bodyPr>
          <a:lstStyle/>
          <a:p>
            <a:pPr algn="just">
              <a:lnSpc>
                <a:spcPct val="150000"/>
              </a:lnSpc>
            </a:pPr>
            <a:r>
              <a:rPr kumimoji="1" lang="en-US" altLang="zh-CN" sz="1800" dirty="0">
                <a:solidFill>
                  <a:schemeClr val="tx1">
                    <a:alpha val="99000"/>
                  </a:schemeClr>
                </a:solidFill>
              </a:rPr>
              <a:t>Infinity</a:t>
            </a:r>
            <a:r>
              <a:rPr kumimoji="1" lang="zh-CN" altLang="en-US" sz="1800" dirty="0">
                <a:solidFill>
                  <a:schemeClr val="tx1">
                    <a:alpha val="99000"/>
                  </a:schemeClr>
                </a:solidFill>
              </a:rPr>
              <a:t>融合云存储是德拓（</a:t>
            </a:r>
            <a:r>
              <a:rPr kumimoji="1" lang="en-US" altLang="zh-CN" sz="1800" dirty="0" err="1">
                <a:solidFill>
                  <a:schemeClr val="tx1">
                    <a:alpha val="99000"/>
                  </a:schemeClr>
                </a:solidFill>
              </a:rPr>
              <a:t>Datatom</a:t>
            </a:r>
            <a:r>
              <a:rPr kumimoji="1" lang="zh-CN" altLang="en-US" sz="1800" dirty="0">
                <a:solidFill>
                  <a:schemeClr val="tx1">
                    <a:alpha val="99000"/>
                  </a:schemeClr>
                </a:solidFill>
              </a:rPr>
              <a:t>）自主研发的以服务为中心</a:t>
            </a:r>
            <a:r>
              <a:rPr kumimoji="1" lang="en-US" altLang="zh-CN" sz="1800" dirty="0">
                <a:solidFill>
                  <a:schemeClr val="tx1">
                    <a:alpha val="99000"/>
                  </a:schemeClr>
                </a:solidFill>
              </a:rPr>
              <a:t>,</a:t>
            </a:r>
            <a:r>
              <a:rPr kumimoji="1" lang="zh-CN" altLang="en-US" sz="1800" dirty="0">
                <a:solidFill>
                  <a:schemeClr val="tx1">
                    <a:alpha val="99000"/>
                  </a:schemeClr>
                </a:solidFill>
              </a:rPr>
              <a:t> 面向海量数据存储的集群存储产品。</a:t>
            </a:r>
          </a:p>
          <a:p>
            <a:pPr algn="just">
              <a:lnSpc>
                <a:spcPct val="150000"/>
              </a:lnSpc>
            </a:pPr>
            <a:r>
              <a:rPr kumimoji="1" lang="zh-CN" altLang="en-US" sz="1800" dirty="0">
                <a:solidFill>
                  <a:schemeClr val="tx1">
                    <a:alpha val="99000"/>
                  </a:schemeClr>
                </a:solidFill>
              </a:rPr>
              <a:t>经过多年的研发积累，当前已经发展到第二代，产品研发方向也由传统的面向文件系统应用为中心，转向以海量数据存储管理和云计算存储平台为中心的产品设计。</a:t>
            </a:r>
          </a:p>
          <a:p>
            <a:endParaRPr lang="zh-CN" altLang="en-US" dirty="0"/>
          </a:p>
        </p:txBody>
      </p:sp>
      <p:pic>
        <p:nvPicPr>
          <p:cNvPr id="4" name="图片 3"/>
          <p:cNvPicPr>
            <a:picLocks noChangeAspect="1"/>
          </p:cNvPicPr>
          <p:nvPr/>
        </p:nvPicPr>
        <p:blipFill>
          <a:blip r:embed="rId3"/>
          <a:stretch>
            <a:fillRect/>
          </a:stretch>
        </p:blipFill>
        <p:spPr>
          <a:xfrm>
            <a:off x="4097741" y="1123950"/>
            <a:ext cx="4481545" cy="2895600"/>
          </a:xfrm>
          <a:prstGeom prst="rect">
            <a:avLst/>
          </a:prstGeom>
        </p:spPr>
      </p:pic>
    </p:spTree>
    <p:extLst>
      <p:ext uri="{BB962C8B-B14F-4D97-AF65-F5344CB8AC3E}">
        <p14:creationId xmlns:p14="http://schemas.microsoft.com/office/powerpoint/2010/main" val="1289515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Infinity v2</a:t>
            </a:r>
            <a:r>
              <a:rPr kumimoji="1" lang="zh-CN" altLang="en-US" dirty="0"/>
              <a:t>与</a:t>
            </a:r>
            <a:r>
              <a:rPr kumimoji="1" lang="en-US" altLang="zh-CN" dirty="0" err="1"/>
              <a:t>Isilon</a:t>
            </a:r>
            <a:r>
              <a:rPr kumimoji="1" lang="zh-CN" altLang="en-US" dirty="0"/>
              <a:t>对比</a:t>
            </a:r>
          </a:p>
        </p:txBody>
      </p:sp>
      <p:graphicFrame>
        <p:nvGraphicFramePr>
          <p:cNvPr id="4" name="表格 3"/>
          <p:cNvGraphicFramePr>
            <a:graphicFrameLocks noGrp="1"/>
          </p:cNvGraphicFramePr>
          <p:nvPr>
            <p:extLst>
              <p:ext uri="{D42A27DB-BD31-4B8C-83A1-F6EECF244321}">
                <p14:modId xmlns:p14="http://schemas.microsoft.com/office/powerpoint/2010/main" val="2086206725"/>
              </p:ext>
            </p:extLst>
          </p:nvPr>
        </p:nvGraphicFramePr>
        <p:xfrm>
          <a:off x="304800" y="742950"/>
          <a:ext cx="7619999" cy="4212397"/>
        </p:xfrm>
        <a:graphic>
          <a:graphicData uri="http://schemas.openxmlformats.org/drawingml/2006/table">
            <a:tbl>
              <a:tblPr/>
              <a:tblGrid>
                <a:gridCol w="785415">
                  <a:extLst>
                    <a:ext uri="{9D8B030D-6E8A-4147-A177-3AD203B41FA5}">
                      <a16:colId xmlns:a16="http://schemas.microsoft.com/office/drawing/2014/main" val="20000"/>
                    </a:ext>
                  </a:extLst>
                </a:gridCol>
                <a:gridCol w="2092817">
                  <a:extLst>
                    <a:ext uri="{9D8B030D-6E8A-4147-A177-3AD203B41FA5}">
                      <a16:colId xmlns:a16="http://schemas.microsoft.com/office/drawing/2014/main" val="20001"/>
                    </a:ext>
                  </a:extLst>
                </a:gridCol>
                <a:gridCol w="2165992">
                  <a:extLst>
                    <a:ext uri="{9D8B030D-6E8A-4147-A177-3AD203B41FA5}">
                      <a16:colId xmlns:a16="http://schemas.microsoft.com/office/drawing/2014/main" val="20002"/>
                    </a:ext>
                  </a:extLst>
                </a:gridCol>
                <a:gridCol w="2575775">
                  <a:extLst>
                    <a:ext uri="{9D8B030D-6E8A-4147-A177-3AD203B41FA5}">
                      <a16:colId xmlns:a16="http://schemas.microsoft.com/office/drawing/2014/main" val="20003"/>
                    </a:ext>
                  </a:extLst>
                </a:gridCol>
              </a:tblGrid>
              <a:tr h="160337">
                <a:tc>
                  <a:txBody>
                    <a:bodyPr/>
                    <a:lstStyle/>
                    <a:p>
                      <a:pPr algn="l" fontAlgn="ctr"/>
                      <a:r>
                        <a:rPr lang="zh-CN" altLang="en-US" sz="800" b="0" i="0" u="none" strike="noStrike">
                          <a:solidFill>
                            <a:schemeClr val="tx1"/>
                          </a:solidFill>
                          <a:effectLst/>
                          <a:latin typeface="宋体" charset="0"/>
                        </a:rPr>
                        <a:t>类型</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l" fontAlgn="ctr"/>
                      <a:r>
                        <a:rPr lang="en-US" sz="800" b="0" i="0" u="none" strike="noStrike" dirty="0">
                          <a:solidFill>
                            <a:schemeClr val="tx1"/>
                          </a:solidFill>
                          <a:effectLst/>
                          <a:latin typeface="宋体" charset="0"/>
                        </a:rPr>
                        <a:t>Infinity </a:t>
                      </a:r>
                      <a:r>
                        <a:rPr lang="en-US" altLang="zh-CN" sz="800" b="0" i="0" u="none" strike="noStrike" dirty="0">
                          <a:solidFill>
                            <a:schemeClr val="tx1"/>
                          </a:solidFill>
                          <a:effectLst/>
                          <a:latin typeface="宋体" charset="0"/>
                        </a:rPr>
                        <a:t>Fusion</a:t>
                      </a:r>
                      <a:r>
                        <a:rPr lang="en-US" sz="800" b="0" i="0" u="none" strike="noStrike" dirty="0">
                          <a:solidFill>
                            <a:schemeClr val="tx1"/>
                          </a:solidFill>
                          <a:effectLst/>
                          <a:latin typeface="宋体" charset="0"/>
                        </a:rPr>
                        <a:t> </a:t>
                      </a:r>
                      <a:r>
                        <a:rPr lang="en-US" altLang="zh-CN" sz="800" b="0" i="0" u="none" strike="noStrike" dirty="0">
                          <a:solidFill>
                            <a:schemeClr val="tx1"/>
                          </a:solidFill>
                          <a:effectLst/>
                          <a:latin typeface="宋体" charset="0"/>
                        </a:rPr>
                        <a:t>Cloud</a:t>
                      </a:r>
                      <a:r>
                        <a:rPr lang="zh-CN" altLang="en-US" sz="800" b="0" i="0" u="none" strike="noStrike" dirty="0">
                          <a:solidFill>
                            <a:schemeClr val="tx1"/>
                          </a:solidFill>
                          <a:effectLst/>
                          <a:latin typeface="宋体" charset="0"/>
                        </a:rPr>
                        <a:t> </a:t>
                      </a:r>
                      <a:r>
                        <a:rPr lang="en-US" altLang="zh-CN" sz="800" b="0" i="0" u="none" strike="noStrike" dirty="0">
                          <a:solidFill>
                            <a:schemeClr val="tx1"/>
                          </a:solidFill>
                          <a:effectLst/>
                          <a:latin typeface="宋体" charset="0"/>
                        </a:rPr>
                        <a:t>Storage</a:t>
                      </a:r>
                      <a:endParaRPr lang="en-US" sz="800" b="0" i="0" u="none" strike="noStrike" dirty="0">
                        <a:solidFill>
                          <a:schemeClr val="tx1"/>
                        </a:solidFill>
                        <a:effectLst/>
                        <a:latin typeface="宋体" charset="0"/>
                      </a:endParaRP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l" fontAlgn="ctr"/>
                      <a:r>
                        <a:rPr lang="en-US" sz="800" b="0" i="0" u="none" strike="noStrike">
                          <a:solidFill>
                            <a:schemeClr val="tx1"/>
                          </a:solidFill>
                          <a:effectLst/>
                          <a:latin typeface="宋体" charset="0"/>
                        </a:rPr>
                        <a:t>EMC Isilon</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l" fontAlgn="ctr"/>
                      <a:r>
                        <a:rPr lang="zh-CN" altLang="en-US" sz="800" b="0" i="0" u="none" strike="noStrike" dirty="0">
                          <a:solidFill>
                            <a:schemeClr val="tx1"/>
                          </a:solidFill>
                          <a:effectLst/>
                          <a:latin typeface="宋体" charset="0"/>
                        </a:rPr>
                        <a:t>参数分析</a:t>
                      </a:r>
                      <a:endParaRPr lang="en-US" sz="800" b="0" i="0" u="none" strike="noStrike" dirty="0">
                        <a:solidFill>
                          <a:schemeClr val="tx1"/>
                        </a:solidFill>
                        <a:effectLst/>
                        <a:latin typeface="宋体" charset="0"/>
                      </a:endParaRP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extLst>
                  <a:ext uri="{0D108BD9-81ED-4DB2-BD59-A6C34878D82A}">
                    <a16:rowId xmlns:a16="http://schemas.microsoft.com/office/drawing/2014/main" val="10000"/>
                  </a:ext>
                </a:extLst>
              </a:tr>
              <a:tr h="160337">
                <a:tc gridSpan="4">
                  <a:txBody>
                    <a:bodyPr/>
                    <a:lstStyle/>
                    <a:p>
                      <a:pPr algn="l" fontAlgn="ctr"/>
                      <a:r>
                        <a:rPr lang="zh-CN" altLang="en-US" sz="800" b="0" i="0" u="none" strike="noStrike">
                          <a:solidFill>
                            <a:schemeClr val="tx1"/>
                          </a:solidFill>
                          <a:effectLst/>
                          <a:latin typeface="宋体" charset="0"/>
                        </a:rPr>
                        <a:t>硬件特性</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160337">
                <a:tc>
                  <a:txBody>
                    <a:bodyPr/>
                    <a:lstStyle/>
                    <a:p>
                      <a:pPr algn="l" fontAlgn="ctr"/>
                      <a:r>
                        <a:rPr lang="zh-CN" altLang="en-US" sz="800" b="0" i="0" u="none" strike="noStrike">
                          <a:solidFill>
                            <a:schemeClr val="tx1"/>
                          </a:solidFill>
                          <a:effectLst/>
                          <a:latin typeface="宋体" charset="0"/>
                        </a:rPr>
                        <a:t>服务器</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标准</a:t>
                      </a:r>
                      <a:r>
                        <a:rPr lang="en-US" altLang="zh-CN" sz="800" b="0" i="0" u="none" strike="noStrike">
                          <a:solidFill>
                            <a:schemeClr val="tx1"/>
                          </a:solidFill>
                          <a:effectLst/>
                          <a:latin typeface="宋体" charset="0"/>
                        </a:rPr>
                        <a:t>x86</a:t>
                      </a:r>
                      <a:r>
                        <a:rPr lang="zh-CN" altLang="en-US" sz="800" b="0" i="0" u="none" strike="noStrike">
                          <a:solidFill>
                            <a:schemeClr val="tx1"/>
                          </a:solidFill>
                          <a:effectLst/>
                          <a:latin typeface="宋体" charset="0"/>
                        </a:rPr>
                        <a:t>服务器</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800" b="0" i="0" u="none" strike="noStrike">
                          <a:solidFill>
                            <a:schemeClr val="tx1"/>
                          </a:solidFill>
                          <a:effectLst/>
                          <a:latin typeface="宋体" charset="0"/>
                        </a:rPr>
                        <a:t>EMC</a:t>
                      </a:r>
                      <a:r>
                        <a:rPr lang="zh-CN" altLang="en-US" sz="800" b="0" i="0" u="none" strike="noStrike">
                          <a:solidFill>
                            <a:schemeClr val="tx1"/>
                          </a:solidFill>
                          <a:effectLst/>
                          <a:latin typeface="宋体" charset="0"/>
                        </a:rPr>
                        <a:t>专有存储服务器</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使用开放式标准</a:t>
                      </a:r>
                      <a:r>
                        <a:rPr lang="en-US" altLang="zh-CN" sz="800" b="0" i="0" u="none" strike="noStrike">
                          <a:solidFill>
                            <a:schemeClr val="tx1"/>
                          </a:solidFill>
                          <a:effectLst/>
                          <a:latin typeface="宋体" charset="0"/>
                        </a:rPr>
                        <a:t>x86</a:t>
                      </a:r>
                      <a:r>
                        <a:rPr lang="zh-CN" altLang="en-US" sz="800" b="0" i="0" u="none" strike="noStrike">
                          <a:solidFill>
                            <a:schemeClr val="tx1"/>
                          </a:solidFill>
                          <a:effectLst/>
                          <a:latin typeface="宋体" charset="0"/>
                        </a:rPr>
                        <a:t>服务器，软件定义存储功能</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0337">
                <a:tc>
                  <a:txBody>
                    <a:bodyPr/>
                    <a:lstStyle/>
                    <a:p>
                      <a:pPr algn="l" fontAlgn="ctr"/>
                      <a:r>
                        <a:rPr lang="zh-CN" altLang="en-US" sz="800" b="0" i="0" u="none" strike="noStrike">
                          <a:solidFill>
                            <a:schemeClr val="tx1"/>
                          </a:solidFill>
                          <a:effectLst/>
                          <a:latin typeface="宋体" charset="0"/>
                        </a:rPr>
                        <a:t>扩展性</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i-FI" sz="800" b="0" i="0" u="none" strike="noStrike">
                          <a:solidFill>
                            <a:schemeClr val="tx1"/>
                          </a:solidFill>
                          <a:effectLst/>
                          <a:latin typeface="宋体" charset="0"/>
                        </a:rPr>
                        <a:t>3～1024</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chemeClr val="tx1"/>
                          </a:solidFill>
                          <a:effectLst/>
                          <a:latin typeface="宋体" charset="0"/>
                        </a:rPr>
                        <a:t>3~144</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800" b="0" i="0" u="none" strike="noStrike">
                          <a:solidFill>
                            <a:schemeClr val="tx1"/>
                          </a:solidFill>
                          <a:effectLst/>
                          <a:latin typeface="宋体" charset="0"/>
                        </a:rPr>
                        <a:t>Isilon</a:t>
                      </a:r>
                      <a:r>
                        <a:rPr lang="zh-CN" altLang="en-US" sz="800" b="0" i="0" u="none" strike="noStrike">
                          <a:solidFill>
                            <a:schemeClr val="tx1"/>
                          </a:solidFill>
                          <a:effectLst/>
                          <a:latin typeface="宋体" charset="0"/>
                        </a:rPr>
                        <a:t>最多扩展</a:t>
                      </a:r>
                      <a:r>
                        <a:rPr lang="en-US" altLang="zh-CN" sz="800" b="0" i="0" u="none" strike="noStrike">
                          <a:solidFill>
                            <a:schemeClr val="tx1"/>
                          </a:solidFill>
                          <a:effectLst/>
                          <a:latin typeface="宋体" charset="0"/>
                        </a:rPr>
                        <a:t>144</a:t>
                      </a:r>
                      <a:r>
                        <a:rPr lang="zh-CN" altLang="en-US" sz="800" b="0" i="0" u="none" strike="noStrike">
                          <a:solidFill>
                            <a:schemeClr val="tx1"/>
                          </a:solidFill>
                          <a:effectLst/>
                          <a:latin typeface="宋体" charset="0"/>
                        </a:rPr>
                        <a:t>个节点，扩展能有限</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0337">
                <a:tc>
                  <a:txBody>
                    <a:bodyPr/>
                    <a:lstStyle/>
                    <a:p>
                      <a:pPr algn="l" fontAlgn="ctr"/>
                      <a:r>
                        <a:rPr lang="zh-CN" altLang="en-US" sz="800" b="0" i="0" u="none" strike="noStrike">
                          <a:solidFill>
                            <a:schemeClr val="tx1"/>
                          </a:solidFill>
                          <a:effectLst/>
                          <a:latin typeface="宋体" charset="0"/>
                        </a:rPr>
                        <a:t>系统架构</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全对称分布式架构</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全对称分布式架构</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　</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60337">
                <a:tc>
                  <a:txBody>
                    <a:bodyPr/>
                    <a:lstStyle/>
                    <a:p>
                      <a:pPr algn="l" fontAlgn="ctr"/>
                      <a:r>
                        <a:rPr lang="en-US" sz="800" b="0" i="0" u="none" strike="noStrike">
                          <a:solidFill>
                            <a:schemeClr val="tx1"/>
                          </a:solidFill>
                          <a:effectLst/>
                          <a:latin typeface="宋体" charset="0"/>
                        </a:rPr>
                        <a:t>CPU</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chemeClr val="tx1"/>
                          </a:solidFill>
                          <a:effectLst/>
                          <a:latin typeface="宋体" charset="0"/>
                        </a:rPr>
                        <a:t>Intel CPU</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chemeClr val="tx1"/>
                          </a:solidFill>
                          <a:effectLst/>
                          <a:latin typeface="宋体" charset="0"/>
                        </a:rPr>
                        <a:t>Intel CPU</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　</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60337">
                <a:tc>
                  <a:txBody>
                    <a:bodyPr/>
                    <a:lstStyle/>
                    <a:p>
                      <a:pPr algn="l" fontAlgn="ctr"/>
                      <a:r>
                        <a:rPr lang="zh-CN" altLang="en-US" sz="800" b="0" i="0" u="none" strike="noStrike">
                          <a:solidFill>
                            <a:schemeClr val="tx1"/>
                          </a:solidFill>
                          <a:effectLst/>
                          <a:latin typeface="宋体" charset="0"/>
                        </a:rPr>
                        <a:t>内存</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标配</a:t>
                      </a:r>
                      <a:r>
                        <a:rPr lang="en-US" altLang="zh-CN" sz="800" b="0" i="0" u="none" strike="noStrike">
                          <a:solidFill>
                            <a:schemeClr val="tx1"/>
                          </a:solidFill>
                          <a:effectLst/>
                          <a:latin typeface="宋体" charset="0"/>
                        </a:rPr>
                        <a:t>32GB</a:t>
                      </a:r>
                      <a:r>
                        <a:rPr lang="zh-CN" altLang="en-US" sz="800" b="0" i="0" u="none" strike="noStrike">
                          <a:solidFill>
                            <a:schemeClr val="tx1"/>
                          </a:solidFill>
                          <a:effectLst/>
                          <a:latin typeface="宋体" charset="0"/>
                        </a:rPr>
                        <a:t>，最大扩展</a:t>
                      </a:r>
                      <a:r>
                        <a:rPr lang="en-US" altLang="zh-CN" sz="800" b="0" i="0" u="none" strike="noStrike">
                          <a:solidFill>
                            <a:schemeClr val="tx1"/>
                          </a:solidFill>
                          <a:effectLst/>
                          <a:latin typeface="宋体" charset="0"/>
                        </a:rPr>
                        <a:t>192GB</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chemeClr val="tx1"/>
                          </a:solidFill>
                          <a:effectLst/>
                          <a:latin typeface="宋体" charset="0"/>
                        </a:rPr>
                        <a:t>12GB~192GB</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低端配置缓存很小，性能受限</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60337">
                <a:tc>
                  <a:txBody>
                    <a:bodyPr/>
                    <a:lstStyle/>
                    <a:p>
                      <a:pPr algn="l" fontAlgn="ctr"/>
                      <a:r>
                        <a:rPr lang="zh-CN" altLang="en-US" sz="800" b="0" i="0" u="none" strike="noStrike">
                          <a:solidFill>
                            <a:schemeClr val="tx1"/>
                          </a:solidFill>
                          <a:effectLst/>
                          <a:latin typeface="宋体" charset="0"/>
                        </a:rPr>
                        <a:t>硬盘兼容类型</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hr-HR" sz="800" b="0" i="0" u="none" strike="noStrike">
                          <a:solidFill>
                            <a:schemeClr val="tx1"/>
                          </a:solidFill>
                          <a:effectLst/>
                          <a:latin typeface="宋体" charset="0"/>
                        </a:rPr>
                        <a:t>全系支持SSD，SAS，SATA，NL-SAS</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高端选配</a:t>
                      </a:r>
                      <a:r>
                        <a:rPr lang="en-US" altLang="zh-CN" sz="800" b="0" i="0" u="none" strike="noStrike">
                          <a:solidFill>
                            <a:schemeClr val="tx1"/>
                          </a:solidFill>
                          <a:effectLst/>
                          <a:latin typeface="宋体" charset="0"/>
                        </a:rPr>
                        <a:t>SSD</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800" b="0" i="0" u="none" strike="noStrike">
                          <a:solidFill>
                            <a:schemeClr val="tx1"/>
                          </a:solidFill>
                          <a:effectLst/>
                          <a:latin typeface="宋体" charset="0"/>
                        </a:rPr>
                        <a:t>Infinity</a:t>
                      </a:r>
                      <a:r>
                        <a:rPr lang="zh-CN" altLang="en-US" sz="800" b="0" i="0" u="none" strike="noStrike">
                          <a:solidFill>
                            <a:schemeClr val="tx1"/>
                          </a:solidFill>
                          <a:effectLst/>
                          <a:latin typeface="宋体" charset="0"/>
                        </a:rPr>
                        <a:t>全系支持，结合</a:t>
                      </a:r>
                      <a:r>
                        <a:rPr lang="en-US" altLang="zh-CN" sz="800" b="0" i="0" u="none" strike="noStrike">
                          <a:solidFill>
                            <a:schemeClr val="tx1"/>
                          </a:solidFill>
                          <a:effectLst/>
                          <a:latin typeface="宋体" charset="0"/>
                        </a:rPr>
                        <a:t>SSD+HDD</a:t>
                      </a:r>
                      <a:r>
                        <a:rPr lang="zh-CN" altLang="en-US" sz="800" b="0" i="0" u="none" strike="noStrike">
                          <a:solidFill>
                            <a:schemeClr val="tx1"/>
                          </a:solidFill>
                          <a:effectLst/>
                          <a:latin typeface="宋体" charset="0"/>
                        </a:rPr>
                        <a:t>实现更高性价比更高</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60337">
                <a:tc>
                  <a:txBody>
                    <a:bodyPr/>
                    <a:lstStyle/>
                    <a:p>
                      <a:pPr algn="l" fontAlgn="ctr"/>
                      <a:r>
                        <a:rPr lang="zh-CN" altLang="en-US" sz="800" b="0" i="0" u="none" strike="noStrike">
                          <a:solidFill>
                            <a:schemeClr val="tx1"/>
                          </a:solidFill>
                          <a:effectLst/>
                          <a:latin typeface="宋体" charset="0"/>
                        </a:rPr>
                        <a:t>网络支持</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chemeClr val="tx1"/>
                          </a:solidFill>
                          <a:effectLst/>
                          <a:latin typeface="宋体" charset="0"/>
                        </a:rPr>
                        <a:t>全系支持10GE Ethernet/1GE Ethernet</a:t>
                      </a:r>
                      <a:br>
                        <a:rPr lang="en-US" sz="800" b="0" i="0" u="none" strike="noStrike" dirty="0">
                          <a:solidFill>
                            <a:schemeClr val="tx1"/>
                          </a:solidFill>
                          <a:effectLst/>
                          <a:latin typeface="宋体" charset="0"/>
                        </a:rPr>
                      </a:br>
                      <a:r>
                        <a:rPr lang="en-US" sz="800" b="0" i="0" u="none" strike="noStrike" dirty="0">
                          <a:solidFill>
                            <a:schemeClr val="tx1"/>
                          </a:solidFill>
                          <a:effectLst/>
                          <a:latin typeface="宋体" charset="0"/>
                        </a:rPr>
                        <a:t>（计划下一版本支持v2.1支持Infiniband）</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chemeClr val="tx1"/>
                          </a:solidFill>
                          <a:effectLst/>
                          <a:latin typeface="宋体" charset="0"/>
                        </a:rPr>
                        <a:t>低端仅支持1GE Ethernet，高端支持10GE或Infiniband</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　</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60337">
                <a:tc gridSpan="4">
                  <a:txBody>
                    <a:bodyPr/>
                    <a:lstStyle/>
                    <a:p>
                      <a:pPr algn="l" fontAlgn="ctr"/>
                      <a:r>
                        <a:rPr lang="zh-CN" altLang="en-US" sz="800" b="0" i="0" u="none" strike="noStrike">
                          <a:solidFill>
                            <a:schemeClr val="tx1"/>
                          </a:solidFill>
                          <a:effectLst/>
                          <a:latin typeface="宋体" charset="0"/>
                        </a:rPr>
                        <a:t>软件特性</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9"/>
                  </a:ext>
                </a:extLst>
              </a:tr>
              <a:tr h="160337">
                <a:tc>
                  <a:txBody>
                    <a:bodyPr/>
                    <a:lstStyle/>
                    <a:p>
                      <a:pPr algn="l" fontAlgn="ctr"/>
                      <a:r>
                        <a:rPr lang="zh-CN" altLang="en-US" sz="800" b="0" i="0" u="none" strike="noStrike">
                          <a:solidFill>
                            <a:schemeClr val="tx1"/>
                          </a:solidFill>
                          <a:effectLst/>
                          <a:latin typeface="宋体" charset="0"/>
                        </a:rPr>
                        <a:t>数据保护级别</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hu-HU" sz="800" b="0" i="0" u="none" strike="noStrike">
                          <a:solidFill>
                            <a:schemeClr val="tx1"/>
                          </a:solidFill>
                          <a:effectLst/>
                          <a:latin typeface="宋体" charset="0"/>
                        </a:rPr>
                        <a:t>2副本，3副本，N+1,N+2,N+3,N+4,N+5,N+6</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800" b="0" i="0" u="none" strike="noStrike">
                          <a:solidFill>
                            <a:schemeClr val="tx1"/>
                          </a:solidFill>
                          <a:effectLst/>
                          <a:latin typeface="宋体" charset="0"/>
                        </a:rPr>
                        <a:t>N+1~N+4</a:t>
                      </a:r>
                      <a:r>
                        <a:rPr lang="zh-CN" altLang="en-US" sz="800" b="0" i="0" u="none" strike="noStrike">
                          <a:solidFill>
                            <a:schemeClr val="tx1"/>
                          </a:solidFill>
                          <a:effectLst/>
                          <a:latin typeface="宋体" charset="0"/>
                        </a:rPr>
                        <a:t>和镜像数据保护</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副本数不受限制</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60337">
                <a:tc>
                  <a:txBody>
                    <a:bodyPr/>
                    <a:lstStyle/>
                    <a:p>
                      <a:pPr algn="l" fontAlgn="ctr"/>
                      <a:r>
                        <a:rPr lang="zh-CN" altLang="en-US" sz="800" b="0" i="0" u="none" strike="noStrike">
                          <a:solidFill>
                            <a:schemeClr val="tx1"/>
                          </a:solidFill>
                          <a:effectLst/>
                          <a:latin typeface="宋体" charset="0"/>
                        </a:rPr>
                        <a:t>文件系统</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分布式文件系统，全局命名空间，动态扩展，</a:t>
                      </a:r>
                      <a:r>
                        <a:rPr lang="en-US" altLang="zh-CN" sz="800" b="0" i="0" u="none" strike="noStrike">
                          <a:solidFill>
                            <a:schemeClr val="tx1"/>
                          </a:solidFill>
                          <a:effectLst/>
                          <a:latin typeface="宋体" charset="0"/>
                        </a:rPr>
                        <a:t>100PB</a:t>
                      </a:r>
                      <a:r>
                        <a:rPr lang="zh-CN" altLang="en-US" sz="800" b="0" i="0" u="none" strike="noStrike">
                          <a:solidFill>
                            <a:schemeClr val="tx1"/>
                          </a:solidFill>
                          <a:effectLst/>
                          <a:latin typeface="宋体" charset="0"/>
                        </a:rPr>
                        <a:t>数据支持</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单一文件系统</a:t>
                      </a:r>
                      <a:r>
                        <a:rPr lang="en-US" altLang="zh-CN" sz="800" b="0" i="0" u="none" strike="noStrike">
                          <a:solidFill>
                            <a:schemeClr val="tx1"/>
                          </a:solidFill>
                          <a:effectLst/>
                          <a:latin typeface="宋体" charset="0"/>
                        </a:rPr>
                        <a:t>20+PB</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容量扩展有限</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60337">
                <a:tc>
                  <a:txBody>
                    <a:bodyPr/>
                    <a:lstStyle/>
                    <a:p>
                      <a:pPr algn="l" fontAlgn="ctr"/>
                      <a:r>
                        <a:rPr lang="zh-CN" altLang="en-US" sz="800" b="0" i="0" u="none" strike="noStrike">
                          <a:solidFill>
                            <a:schemeClr val="tx1"/>
                          </a:solidFill>
                          <a:effectLst/>
                          <a:latin typeface="宋体" charset="0"/>
                        </a:rPr>
                        <a:t>附加特性</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数据自动分层，负载均衡，空间配额，快照，文件权限管理</a:t>
                      </a:r>
                      <a:r>
                        <a:rPr lang="en-US" altLang="zh-CN" sz="800" b="0" i="0" u="none" strike="noStrike">
                          <a:solidFill>
                            <a:schemeClr val="tx1"/>
                          </a:solidFill>
                          <a:effectLst/>
                          <a:latin typeface="宋体" charset="0"/>
                        </a:rPr>
                        <a:t>ACL</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动态分级存储，负载均衡，空间配额，快照，</a:t>
                      </a:r>
                      <a:r>
                        <a:rPr lang="en-US" altLang="zh-CN" sz="800" b="0" i="0" u="none" strike="noStrike">
                          <a:solidFill>
                            <a:schemeClr val="tx1"/>
                          </a:solidFill>
                          <a:effectLst/>
                          <a:latin typeface="宋体" charset="0"/>
                        </a:rPr>
                        <a:t>WORM</a:t>
                      </a:r>
                      <a:r>
                        <a:rPr lang="zh-CN" altLang="en-US" sz="800" b="0" i="0" u="none" strike="noStrike">
                          <a:solidFill>
                            <a:schemeClr val="tx1"/>
                          </a:solidFill>
                          <a:effectLst/>
                          <a:latin typeface="宋体" charset="0"/>
                        </a:rPr>
                        <a:t>，远程复制</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　</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60337">
                <a:tc>
                  <a:txBody>
                    <a:bodyPr/>
                    <a:lstStyle/>
                    <a:p>
                      <a:pPr algn="l" fontAlgn="ctr"/>
                      <a:r>
                        <a:rPr lang="zh-CN" altLang="en-US" sz="800" b="0" i="0" u="none" strike="noStrike">
                          <a:solidFill>
                            <a:schemeClr val="tx1"/>
                          </a:solidFill>
                          <a:effectLst/>
                          <a:latin typeface="宋体" charset="0"/>
                        </a:rPr>
                        <a:t>自动精简配置</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默认支持</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默认支持</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　</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60337">
                <a:tc>
                  <a:txBody>
                    <a:bodyPr/>
                    <a:lstStyle/>
                    <a:p>
                      <a:pPr algn="l" fontAlgn="ctr"/>
                      <a:r>
                        <a:rPr lang="zh-CN" altLang="en-US" sz="800" b="0" i="0" u="none" strike="noStrike">
                          <a:solidFill>
                            <a:schemeClr val="tx1"/>
                          </a:solidFill>
                          <a:effectLst/>
                          <a:latin typeface="宋体" charset="0"/>
                        </a:rPr>
                        <a:t>数据自愈</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数据自动并行修复</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数据自动并行修复</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　</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60337">
                <a:tc>
                  <a:txBody>
                    <a:bodyPr/>
                    <a:lstStyle/>
                    <a:p>
                      <a:pPr algn="l" fontAlgn="ctr"/>
                      <a:r>
                        <a:rPr lang="zh-CN" altLang="en-US" sz="800" b="0" i="0" u="none" strike="noStrike">
                          <a:solidFill>
                            <a:schemeClr val="tx1"/>
                          </a:solidFill>
                          <a:effectLst/>
                          <a:latin typeface="宋体" charset="0"/>
                        </a:rPr>
                        <a:t>系统扩展</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“一键式”在线扩展</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chemeClr val="tx1"/>
                          </a:solidFill>
                          <a:effectLst/>
                          <a:latin typeface="宋体" charset="0"/>
                        </a:rPr>
                        <a:t>“一键式”在线扩展</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　</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60337">
                <a:tc>
                  <a:txBody>
                    <a:bodyPr/>
                    <a:lstStyle/>
                    <a:p>
                      <a:pPr algn="l" fontAlgn="ctr"/>
                      <a:r>
                        <a:rPr lang="zh-CN" altLang="en-US" sz="800" b="0" i="0" u="none" strike="noStrike">
                          <a:solidFill>
                            <a:schemeClr val="tx1"/>
                          </a:solidFill>
                          <a:effectLst/>
                          <a:latin typeface="宋体" charset="0"/>
                        </a:rPr>
                        <a:t>全局缓存</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支持</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支持</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　</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60337">
                <a:tc>
                  <a:txBody>
                    <a:bodyPr/>
                    <a:lstStyle/>
                    <a:p>
                      <a:pPr algn="l" fontAlgn="ctr"/>
                      <a:r>
                        <a:rPr lang="zh-CN" altLang="en-US" sz="800" b="0" i="0" u="none" strike="noStrike">
                          <a:solidFill>
                            <a:schemeClr val="tx1"/>
                          </a:solidFill>
                          <a:effectLst/>
                          <a:latin typeface="宋体" charset="0"/>
                        </a:rPr>
                        <a:t>支持的操作系统</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it-IT" sz="800" b="0" i="0" u="none" strike="noStrike">
                          <a:solidFill>
                            <a:schemeClr val="tx1"/>
                          </a:solidFill>
                          <a:effectLst/>
                          <a:latin typeface="宋体" charset="0"/>
                        </a:rPr>
                        <a:t>Windows，Linux，Mac OS，UNIX</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it-IT" sz="800" b="0" i="0" u="none" strike="noStrike">
                          <a:solidFill>
                            <a:schemeClr val="tx1"/>
                          </a:solidFill>
                          <a:effectLst/>
                          <a:latin typeface="宋体" charset="0"/>
                        </a:rPr>
                        <a:t>Windows，Linux，Mac OS，UNIX</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　</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60337">
                <a:tc>
                  <a:txBody>
                    <a:bodyPr/>
                    <a:lstStyle/>
                    <a:p>
                      <a:pPr algn="l" fontAlgn="ctr"/>
                      <a:r>
                        <a:rPr lang="zh-CN" altLang="en-US" sz="800" b="0" i="0" u="none" strike="noStrike">
                          <a:solidFill>
                            <a:schemeClr val="tx1"/>
                          </a:solidFill>
                          <a:effectLst/>
                          <a:latin typeface="宋体" charset="0"/>
                        </a:rPr>
                        <a:t>协议支持</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800" b="0" i="0" u="none" strike="noStrike" dirty="0" err="1">
                          <a:solidFill>
                            <a:schemeClr val="tx1"/>
                          </a:solidFill>
                          <a:effectLst/>
                          <a:latin typeface="宋体" charset="0"/>
                        </a:rPr>
                        <a:t>NFS，CIFS，FTP，NDMP，NIS，MicrosoftAD，LDAP</a:t>
                      </a:r>
                      <a:endParaRPr lang="fr-FR" sz="800" b="0" i="0" u="none" strike="noStrike" dirty="0">
                        <a:solidFill>
                          <a:schemeClr val="tx1"/>
                        </a:solidFill>
                        <a:effectLst/>
                        <a:latin typeface="宋体" charset="0"/>
                      </a:endParaRP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800" b="0" i="0" u="none" strike="noStrike" dirty="0" err="1">
                          <a:solidFill>
                            <a:schemeClr val="tx1"/>
                          </a:solidFill>
                          <a:effectLst/>
                          <a:latin typeface="宋体" charset="0"/>
                        </a:rPr>
                        <a:t>NFS，CIFS，FTP，HDFS，NDMP，NIS，MicrosoftAD，LDAP</a:t>
                      </a:r>
                      <a:endParaRPr lang="fr-FR" sz="800" b="0" i="0" u="none" strike="noStrike" dirty="0">
                        <a:solidFill>
                          <a:schemeClr val="tx1"/>
                        </a:solidFill>
                        <a:effectLst/>
                        <a:latin typeface="宋体" charset="0"/>
                      </a:endParaRP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　</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60337">
                <a:tc>
                  <a:txBody>
                    <a:bodyPr/>
                    <a:lstStyle/>
                    <a:p>
                      <a:pPr algn="l" fontAlgn="ctr"/>
                      <a:r>
                        <a:rPr lang="zh-CN" altLang="en-US" sz="800" b="0" i="0" u="none" strike="noStrike">
                          <a:solidFill>
                            <a:schemeClr val="tx1"/>
                          </a:solidFill>
                          <a:effectLst/>
                          <a:latin typeface="宋体" charset="0"/>
                        </a:rPr>
                        <a:t>系统管理</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800" b="0" i="0" u="none" strike="noStrike">
                          <a:solidFill>
                            <a:schemeClr val="tx1"/>
                          </a:solidFill>
                          <a:effectLst/>
                          <a:latin typeface="宋体" charset="0"/>
                        </a:rPr>
                        <a:t>WebGUI</a:t>
                      </a:r>
                      <a:r>
                        <a:rPr lang="zh-CN" altLang="en-US" sz="800" b="0" i="0" u="none" strike="noStrike">
                          <a:solidFill>
                            <a:schemeClr val="tx1"/>
                          </a:solidFill>
                          <a:effectLst/>
                          <a:latin typeface="宋体" charset="0"/>
                        </a:rPr>
                        <a:t>系统管理</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k-SK" sz="800" b="0" i="0" u="none" strike="noStrike" dirty="0" err="1">
                          <a:solidFill>
                            <a:schemeClr val="tx1"/>
                          </a:solidFill>
                          <a:effectLst/>
                          <a:latin typeface="宋体" charset="0"/>
                        </a:rPr>
                        <a:t>WebGUI管理界面</a:t>
                      </a:r>
                      <a:endParaRPr lang="sk-SK" sz="800" b="0" i="0" u="none" strike="noStrike" dirty="0">
                        <a:solidFill>
                          <a:schemeClr val="tx1"/>
                        </a:solidFill>
                        <a:effectLst/>
                        <a:latin typeface="宋体" charset="0"/>
                      </a:endParaRP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　</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60337">
                <a:tc>
                  <a:txBody>
                    <a:bodyPr/>
                    <a:lstStyle/>
                    <a:p>
                      <a:pPr algn="l" fontAlgn="ctr"/>
                      <a:r>
                        <a:rPr lang="zh-CN" altLang="en-US" sz="800" b="0" i="0" u="none" strike="noStrike">
                          <a:solidFill>
                            <a:schemeClr val="tx1"/>
                          </a:solidFill>
                          <a:effectLst/>
                          <a:latin typeface="宋体" charset="0"/>
                        </a:rPr>
                        <a:t>云平台支持</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chemeClr val="tx1"/>
                          </a:solidFill>
                          <a:effectLst/>
                          <a:latin typeface="宋体" charset="0"/>
                        </a:rPr>
                        <a:t>OpenStack/CloudStack</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　</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支持对接通用公有云平台，更高支撑云平台构建</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60337">
                <a:tc>
                  <a:txBody>
                    <a:bodyPr/>
                    <a:lstStyle/>
                    <a:p>
                      <a:pPr algn="l" fontAlgn="ctr"/>
                      <a:r>
                        <a:rPr lang="zh-CN" altLang="en-US" sz="800" b="0" i="0" u="none" strike="noStrike">
                          <a:solidFill>
                            <a:schemeClr val="tx1"/>
                          </a:solidFill>
                          <a:effectLst/>
                          <a:latin typeface="宋体" charset="0"/>
                        </a:rPr>
                        <a:t>公有云支持</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ro-RO" sz="800" b="0" i="0" u="none" strike="noStrike">
                          <a:solidFill>
                            <a:schemeClr val="tx1"/>
                          </a:solidFill>
                          <a:effectLst/>
                          <a:latin typeface="宋体" charset="0"/>
                        </a:rPr>
                        <a:t>支持Restful API/S3接口</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　</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支持通用的云平台接口，更好实现私有云与公有云数据和业务融合</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60337">
                <a:tc>
                  <a:txBody>
                    <a:bodyPr/>
                    <a:lstStyle/>
                    <a:p>
                      <a:pPr algn="l" fontAlgn="ctr"/>
                      <a:r>
                        <a:rPr lang="zh-CN" altLang="en-US" sz="800" b="0" i="0" u="none" strike="noStrike">
                          <a:solidFill>
                            <a:schemeClr val="tx1"/>
                          </a:solidFill>
                          <a:effectLst/>
                          <a:latin typeface="宋体" charset="0"/>
                        </a:rPr>
                        <a:t>数据分析</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800" b="0" i="0" u="none" strike="noStrike">
                          <a:solidFill>
                            <a:schemeClr val="tx1"/>
                          </a:solidFill>
                          <a:effectLst/>
                          <a:latin typeface="宋体" charset="0"/>
                        </a:rPr>
                        <a:t>DANA</a:t>
                      </a:r>
                      <a:r>
                        <a:rPr lang="zh-CN" altLang="en-US" sz="800" b="0" i="0" u="none" strike="noStrike">
                          <a:solidFill>
                            <a:schemeClr val="tx1"/>
                          </a:solidFill>
                          <a:effectLst/>
                          <a:latin typeface="宋体" charset="0"/>
                        </a:rPr>
                        <a:t>大数据平台</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a:solidFill>
                            <a:schemeClr val="tx1"/>
                          </a:solidFill>
                          <a:effectLst/>
                          <a:latin typeface="宋体" charset="0"/>
                        </a:rPr>
                        <a:t>　</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800" b="0" i="0" u="none" strike="noStrike" dirty="0">
                          <a:solidFill>
                            <a:schemeClr val="tx1"/>
                          </a:solidFill>
                          <a:effectLst/>
                          <a:latin typeface="宋体" charset="0"/>
                        </a:rPr>
                        <a:t>结合德拓</a:t>
                      </a:r>
                      <a:r>
                        <a:rPr lang="en-US" altLang="zh-CN" sz="800" b="0" i="0" u="none" strike="noStrike" dirty="0">
                          <a:solidFill>
                            <a:schemeClr val="tx1"/>
                          </a:solidFill>
                          <a:effectLst/>
                          <a:latin typeface="宋体" charset="0"/>
                        </a:rPr>
                        <a:t>DANA</a:t>
                      </a:r>
                      <a:r>
                        <a:rPr lang="zh-CN" altLang="en-US" sz="800" b="0" i="0" u="none" strike="noStrike" dirty="0">
                          <a:solidFill>
                            <a:schemeClr val="tx1"/>
                          </a:solidFill>
                          <a:effectLst/>
                          <a:latin typeface="宋体" charset="0"/>
                        </a:rPr>
                        <a:t>大数据平台，更好实现对数据的分析，处理，挖掘数据价值</a:t>
                      </a:r>
                    </a:p>
                  </a:txBody>
                  <a:tcPr marL="3938" marR="3938" marT="39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14882207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133350"/>
            <a:ext cx="8440138" cy="457049"/>
          </a:xfrm>
        </p:spPr>
        <p:txBody>
          <a:bodyPr>
            <a:normAutofit fontScale="90000"/>
          </a:bodyPr>
          <a:lstStyle/>
          <a:p>
            <a:r>
              <a:rPr kumimoji="1" lang="en-US" altLang="zh-CN" dirty="0"/>
              <a:t>Infinity</a:t>
            </a:r>
            <a:r>
              <a:rPr kumimoji="1" lang="zh-CN" altLang="en-US" dirty="0"/>
              <a:t> </a:t>
            </a:r>
            <a:r>
              <a:rPr kumimoji="1" lang="en-US" altLang="zh-CN" dirty="0"/>
              <a:t>v2</a:t>
            </a:r>
            <a:r>
              <a:rPr kumimoji="1" lang="zh-CN" altLang="en-US" dirty="0"/>
              <a:t>竞争优劣势</a:t>
            </a:r>
          </a:p>
        </p:txBody>
      </p:sp>
      <p:sp>
        <p:nvSpPr>
          <p:cNvPr id="4" name="文本框 3"/>
          <p:cNvSpPr txBox="1"/>
          <p:nvPr/>
        </p:nvSpPr>
        <p:spPr>
          <a:xfrm>
            <a:off x="228601" y="819150"/>
            <a:ext cx="4953000" cy="5253746"/>
          </a:xfrm>
          <a:prstGeom prst="rect">
            <a:avLst/>
          </a:prstGeom>
          <a:noFill/>
        </p:spPr>
        <p:txBody>
          <a:bodyPr wrap="square" lIns="91440" tIns="91440" rIns="91440" bIns="91440" rtlCol="0">
            <a:spAutoFit/>
          </a:bodyPr>
          <a:lstStyle/>
          <a:p>
            <a:pPr>
              <a:lnSpc>
                <a:spcPct val="90000"/>
              </a:lnSpc>
              <a:spcBef>
                <a:spcPct val="20000"/>
              </a:spcBef>
              <a:buSzPct val="90000"/>
            </a:pPr>
            <a:r>
              <a:rPr kumimoji="1" lang="zh-CN" altLang="en-US" sz="1800" dirty="0">
                <a:solidFill>
                  <a:schemeClr val="tx1">
                    <a:alpha val="99000"/>
                  </a:schemeClr>
                </a:solidFill>
              </a:rPr>
              <a:t>产品优势：</a:t>
            </a:r>
          </a:p>
          <a:p>
            <a:pPr marL="285750" indent="-285750">
              <a:lnSpc>
                <a:spcPct val="90000"/>
              </a:lnSpc>
              <a:spcBef>
                <a:spcPct val="20000"/>
              </a:spcBef>
              <a:buSzPct val="90000"/>
              <a:buFont typeface="Wingdings" charset="2"/>
              <a:buChar char="Ø"/>
            </a:pPr>
            <a:r>
              <a:rPr kumimoji="1" lang="zh-CN" altLang="en-US" sz="1800" dirty="0">
                <a:solidFill>
                  <a:schemeClr val="tx1">
                    <a:alpha val="99000"/>
                  </a:schemeClr>
                </a:solidFill>
              </a:rPr>
              <a:t>无中心架构，全对称分布式架构，扩展性强</a:t>
            </a:r>
          </a:p>
          <a:p>
            <a:pPr marL="285750" indent="-285750">
              <a:lnSpc>
                <a:spcPct val="90000"/>
              </a:lnSpc>
              <a:spcBef>
                <a:spcPct val="20000"/>
              </a:spcBef>
              <a:buSzPct val="90000"/>
              <a:buFont typeface="Wingdings" charset="2"/>
              <a:buChar char="Ø"/>
            </a:pPr>
            <a:r>
              <a:rPr kumimoji="1" lang="zh-CN" altLang="en-US" sz="1800" dirty="0">
                <a:solidFill>
                  <a:schemeClr val="tx1">
                    <a:alpha val="99000"/>
                  </a:schemeClr>
                </a:solidFill>
              </a:rPr>
              <a:t>统一存储，支持文件系统，</a:t>
            </a:r>
            <a:r>
              <a:rPr kumimoji="1" lang="en-US" altLang="zh-CN" sz="1800" dirty="0">
                <a:solidFill>
                  <a:schemeClr val="tx1">
                    <a:alpha val="99000"/>
                  </a:schemeClr>
                </a:solidFill>
              </a:rPr>
              <a:t>Volume</a:t>
            </a:r>
            <a:r>
              <a:rPr kumimoji="1" lang="zh-CN" altLang="en-US" sz="1800" dirty="0">
                <a:solidFill>
                  <a:schemeClr val="tx1">
                    <a:alpha val="99000"/>
                  </a:schemeClr>
                </a:solidFill>
              </a:rPr>
              <a:t>服务和对象存储服务</a:t>
            </a:r>
          </a:p>
          <a:p>
            <a:pPr marL="285750" indent="-285750">
              <a:lnSpc>
                <a:spcPct val="90000"/>
              </a:lnSpc>
              <a:spcBef>
                <a:spcPct val="20000"/>
              </a:spcBef>
              <a:buSzPct val="90000"/>
              <a:buFont typeface="Wingdings" charset="2"/>
              <a:buChar char="Ø"/>
            </a:pPr>
            <a:r>
              <a:rPr kumimoji="1" lang="zh-CN" altLang="en-US" sz="1800" dirty="0">
                <a:solidFill>
                  <a:schemeClr val="tx1">
                    <a:alpha val="99000"/>
                  </a:schemeClr>
                </a:solidFill>
              </a:rPr>
              <a:t>标准化</a:t>
            </a:r>
            <a:r>
              <a:rPr kumimoji="1" lang="en-US" altLang="zh-CN" sz="1800" dirty="0">
                <a:solidFill>
                  <a:schemeClr val="tx1">
                    <a:alpha val="99000"/>
                  </a:schemeClr>
                </a:solidFill>
              </a:rPr>
              <a:t>x86</a:t>
            </a:r>
            <a:r>
              <a:rPr kumimoji="1" lang="zh-CN" altLang="en-US" sz="1800" dirty="0">
                <a:solidFill>
                  <a:schemeClr val="tx1">
                    <a:alpha val="99000"/>
                  </a:schemeClr>
                </a:solidFill>
              </a:rPr>
              <a:t>服务器，软件定义存储服务</a:t>
            </a:r>
          </a:p>
          <a:p>
            <a:pPr marL="285750" indent="-285750">
              <a:lnSpc>
                <a:spcPct val="90000"/>
              </a:lnSpc>
              <a:spcBef>
                <a:spcPct val="20000"/>
              </a:spcBef>
              <a:buSzPct val="90000"/>
              <a:buFont typeface="Wingdings" charset="2"/>
              <a:buChar char="Ø"/>
            </a:pPr>
            <a:r>
              <a:rPr kumimoji="1" lang="zh-CN" altLang="en-US" sz="1800" dirty="0">
                <a:solidFill>
                  <a:schemeClr val="tx1">
                    <a:alpha val="99000"/>
                  </a:schemeClr>
                </a:solidFill>
              </a:rPr>
              <a:t>超融合基础架构，存储与计算服务融合</a:t>
            </a:r>
          </a:p>
          <a:p>
            <a:pPr marL="285750" indent="-285750">
              <a:lnSpc>
                <a:spcPct val="90000"/>
              </a:lnSpc>
              <a:spcBef>
                <a:spcPct val="20000"/>
              </a:spcBef>
              <a:buSzPct val="90000"/>
              <a:buFont typeface="Wingdings" charset="2"/>
              <a:buChar char="Ø"/>
            </a:pPr>
            <a:r>
              <a:rPr kumimoji="1" lang="zh-CN" altLang="en-US" sz="1800" dirty="0">
                <a:solidFill>
                  <a:schemeClr val="tx1">
                    <a:alpha val="99000"/>
                  </a:schemeClr>
                </a:solidFill>
              </a:rPr>
              <a:t>差异化配置，客户定制服务</a:t>
            </a:r>
          </a:p>
          <a:p>
            <a:pPr>
              <a:lnSpc>
                <a:spcPct val="90000"/>
              </a:lnSpc>
              <a:spcBef>
                <a:spcPct val="20000"/>
              </a:spcBef>
              <a:buSzPct val="90000"/>
            </a:pPr>
            <a:endParaRPr kumimoji="1" lang="zh-CN" altLang="en-US" sz="1800" dirty="0">
              <a:solidFill>
                <a:schemeClr val="tx1">
                  <a:alpha val="99000"/>
                </a:schemeClr>
              </a:solidFill>
            </a:endParaRPr>
          </a:p>
          <a:p>
            <a:pPr>
              <a:lnSpc>
                <a:spcPct val="90000"/>
              </a:lnSpc>
              <a:spcBef>
                <a:spcPct val="20000"/>
              </a:spcBef>
              <a:buSzPct val="90000"/>
            </a:pPr>
            <a:r>
              <a:rPr kumimoji="1" lang="zh-CN" altLang="en-US" sz="1800" dirty="0">
                <a:solidFill>
                  <a:schemeClr val="tx1">
                    <a:alpha val="99000"/>
                  </a:schemeClr>
                </a:solidFill>
              </a:rPr>
              <a:t>产品劣势：</a:t>
            </a:r>
          </a:p>
          <a:p>
            <a:pPr marL="285750" indent="-285750">
              <a:lnSpc>
                <a:spcPct val="90000"/>
              </a:lnSpc>
              <a:spcBef>
                <a:spcPct val="20000"/>
              </a:spcBef>
              <a:buSzPct val="90000"/>
              <a:buFont typeface="Wingdings" charset="2"/>
              <a:buChar char="Ø"/>
            </a:pPr>
            <a:r>
              <a:rPr kumimoji="1" lang="zh-CN" altLang="en-US" sz="1800" dirty="0">
                <a:solidFill>
                  <a:schemeClr val="tx1">
                    <a:alpha val="99000"/>
                  </a:schemeClr>
                </a:solidFill>
              </a:rPr>
              <a:t>品牌效应</a:t>
            </a:r>
          </a:p>
          <a:p>
            <a:pPr marL="285750" indent="-285750">
              <a:lnSpc>
                <a:spcPct val="90000"/>
              </a:lnSpc>
              <a:spcBef>
                <a:spcPct val="20000"/>
              </a:spcBef>
              <a:buSzPct val="90000"/>
              <a:buFont typeface="Wingdings" charset="2"/>
              <a:buChar char="Ø"/>
            </a:pPr>
            <a:r>
              <a:rPr kumimoji="1" lang="zh-CN" altLang="en-US" sz="1800" dirty="0">
                <a:solidFill>
                  <a:schemeClr val="tx1">
                    <a:alpha val="99000"/>
                  </a:schemeClr>
                </a:solidFill>
              </a:rPr>
              <a:t>产品线配套</a:t>
            </a:r>
          </a:p>
          <a:p>
            <a:pPr marL="285750" indent="-285750">
              <a:lnSpc>
                <a:spcPct val="90000"/>
              </a:lnSpc>
              <a:spcBef>
                <a:spcPct val="20000"/>
              </a:spcBef>
              <a:buSzPct val="90000"/>
              <a:buFont typeface="Wingdings" charset="2"/>
              <a:buChar char="Ø"/>
            </a:pPr>
            <a:r>
              <a:rPr kumimoji="1" lang="zh-CN" altLang="en-US" sz="1800" dirty="0">
                <a:solidFill>
                  <a:schemeClr val="tx1">
                    <a:alpha val="99000"/>
                  </a:schemeClr>
                </a:solidFill>
              </a:rPr>
              <a:t>行业应用成熟度</a:t>
            </a:r>
          </a:p>
          <a:p>
            <a:pPr marL="285750" indent="-285750">
              <a:lnSpc>
                <a:spcPct val="90000"/>
              </a:lnSpc>
              <a:spcBef>
                <a:spcPct val="20000"/>
              </a:spcBef>
              <a:buSzPct val="90000"/>
              <a:buFont typeface="Wingdings" charset="2"/>
              <a:buChar char="Ø"/>
            </a:pPr>
            <a:endParaRPr kumimoji="1" lang="zh-CN" altLang="en-US" sz="1800" dirty="0">
              <a:solidFill>
                <a:schemeClr val="tx1">
                  <a:alpha val="99000"/>
                </a:schemeClr>
              </a:solidFill>
            </a:endParaRPr>
          </a:p>
          <a:p>
            <a:pPr marL="285750" indent="-285750">
              <a:lnSpc>
                <a:spcPct val="90000"/>
              </a:lnSpc>
              <a:spcBef>
                <a:spcPct val="20000"/>
              </a:spcBef>
              <a:buSzPct val="90000"/>
              <a:buFont typeface="Wingdings" charset="2"/>
              <a:buChar char="Ø"/>
            </a:pPr>
            <a:endParaRPr kumimoji="1" lang="zh-CN" altLang="en-US" sz="1800" dirty="0">
              <a:solidFill>
                <a:schemeClr val="tx1">
                  <a:alpha val="99000"/>
                </a:schemeClr>
              </a:solidFill>
            </a:endParaRPr>
          </a:p>
          <a:p>
            <a:pPr marL="285750" indent="-285750">
              <a:lnSpc>
                <a:spcPct val="90000"/>
              </a:lnSpc>
              <a:spcBef>
                <a:spcPct val="20000"/>
              </a:spcBef>
              <a:buSzPct val="90000"/>
              <a:buFont typeface="Wingdings" charset="2"/>
              <a:buChar char="Ø"/>
            </a:pPr>
            <a:endParaRPr kumimoji="1" lang="zh-CN" altLang="en-US" sz="1800" dirty="0">
              <a:solidFill>
                <a:schemeClr val="tx1">
                  <a:alpha val="99000"/>
                </a:schemeClr>
              </a:solidFill>
            </a:endParaRPr>
          </a:p>
          <a:p>
            <a:pPr>
              <a:lnSpc>
                <a:spcPct val="90000"/>
              </a:lnSpc>
              <a:spcBef>
                <a:spcPct val="20000"/>
              </a:spcBef>
              <a:buSzPct val="90000"/>
            </a:pPr>
            <a:endParaRPr kumimoji="1" lang="zh-CN" altLang="en-US" sz="1800" dirty="0">
              <a:solidFill>
                <a:schemeClr val="tx1">
                  <a:alpha val="99000"/>
                </a:schemeClr>
              </a:solidFill>
            </a:endParaRPr>
          </a:p>
          <a:p>
            <a:pPr>
              <a:lnSpc>
                <a:spcPct val="90000"/>
              </a:lnSpc>
              <a:spcBef>
                <a:spcPct val="20000"/>
              </a:spcBef>
              <a:buSzPct val="90000"/>
            </a:pPr>
            <a:endParaRPr kumimoji="1" lang="zh-CN" altLang="en-US" sz="1800" dirty="0" err="1">
              <a:solidFill>
                <a:schemeClr val="tx1">
                  <a:alpha val="99000"/>
                </a:schemeClr>
              </a:solidFill>
            </a:endParaRPr>
          </a:p>
        </p:txBody>
      </p:sp>
      <p:pic>
        <p:nvPicPr>
          <p:cNvPr id="7" name="图片 6"/>
          <p:cNvPicPr>
            <a:picLocks noChangeAspect="1"/>
          </p:cNvPicPr>
          <p:nvPr/>
        </p:nvPicPr>
        <p:blipFill>
          <a:blip r:embed="rId3"/>
          <a:stretch>
            <a:fillRect/>
          </a:stretch>
        </p:blipFill>
        <p:spPr>
          <a:xfrm>
            <a:off x="5410200" y="819150"/>
            <a:ext cx="3857131" cy="1601520"/>
          </a:xfrm>
          <a:prstGeom prst="rect">
            <a:avLst/>
          </a:prstGeom>
          <a:solidFill>
            <a:schemeClr val="tx2"/>
          </a:solidFill>
          <a:effectLst>
            <a:softEdge rad="88900"/>
          </a:effectLst>
        </p:spPr>
      </p:pic>
      <p:pic>
        <p:nvPicPr>
          <p:cNvPr id="3" name="图片 2"/>
          <p:cNvPicPr>
            <a:picLocks noChangeAspect="1"/>
          </p:cNvPicPr>
          <p:nvPr/>
        </p:nvPicPr>
        <p:blipFill>
          <a:blip r:embed="rId4"/>
          <a:stretch>
            <a:fillRect/>
          </a:stretch>
        </p:blipFill>
        <p:spPr>
          <a:xfrm>
            <a:off x="5353050" y="2917999"/>
            <a:ext cx="1447800" cy="1712471"/>
          </a:xfrm>
          <a:prstGeom prst="rect">
            <a:avLst/>
          </a:prstGeom>
          <a:effectLst>
            <a:softEdge rad="101600"/>
          </a:effectLst>
        </p:spPr>
      </p:pic>
      <p:pic>
        <p:nvPicPr>
          <p:cNvPr id="5" name="图片 4"/>
          <p:cNvPicPr>
            <a:picLocks noChangeAspect="1"/>
          </p:cNvPicPr>
          <p:nvPr/>
        </p:nvPicPr>
        <p:blipFill>
          <a:blip r:embed="rId5"/>
          <a:stretch>
            <a:fillRect/>
          </a:stretch>
        </p:blipFill>
        <p:spPr>
          <a:xfrm>
            <a:off x="7213558" y="2990359"/>
            <a:ext cx="1612982" cy="1567750"/>
          </a:xfrm>
          <a:prstGeom prst="rect">
            <a:avLst/>
          </a:prstGeom>
          <a:effectLst>
            <a:softEdge rad="101600"/>
          </a:effectLst>
        </p:spPr>
      </p:pic>
      <p:sp>
        <p:nvSpPr>
          <p:cNvPr id="8" name="云形 7"/>
          <p:cNvSpPr/>
          <p:nvPr/>
        </p:nvSpPr>
        <p:spPr bwMode="auto">
          <a:xfrm>
            <a:off x="6400800" y="2420670"/>
            <a:ext cx="1143000" cy="608280"/>
          </a:xfrm>
          <a:prstGeom prst="cloud">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kumimoji="1" lang="en-US" altLang="zh-CN" sz="2200" dirty="0">
                <a:solidFill>
                  <a:srgbClr val="FFFFFF">
                    <a:alpha val="98824"/>
                  </a:srgbClr>
                </a:solidFill>
                <a:latin typeface="Segoe UI" pitchFamily="34" charset="0"/>
                <a:ea typeface="Segoe UI" pitchFamily="34" charset="0"/>
                <a:cs typeface="Segoe UI" pitchFamily="34" charset="0"/>
              </a:rPr>
              <a:t>VS</a:t>
            </a:r>
            <a:endParaRPr kumimoji="1" lang="zh-CN" altLang="en-US" sz="2200" dirty="0">
              <a:solidFill>
                <a:srgbClr val="FFFFFF">
                  <a:alpha val="98824"/>
                </a:srgb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3839821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133350"/>
            <a:ext cx="8440138" cy="457049"/>
          </a:xfrm>
        </p:spPr>
        <p:txBody>
          <a:bodyPr>
            <a:normAutofit fontScale="90000"/>
          </a:bodyPr>
          <a:lstStyle/>
          <a:p>
            <a:r>
              <a:rPr kumimoji="1" lang="en-US" altLang="zh-CN" dirty="0"/>
              <a:t>Infinity</a:t>
            </a:r>
            <a:r>
              <a:rPr kumimoji="1" lang="zh-CN" altLang="en-US" dirty="0"/>
              <a:t> </a:t>
            </a:r>
            <a:r>
              <a:rPr kumimoji="1" lang="en-US" altLang="zh-CN" dirty="0"/>
              <a:t>v2</a:t>
            </a:r>
            <a:r>
              <a:rPr kumimoji="1" lang="zh-CN" altLang="en-US" dirty="0"/>
              <a:t>性能指标</a:t>
            </a:r>
          </a:p>
        </p:txBody>
      </p:sp>
      <p:sp>
        <p:nvSpPr>
          <p:cNvPr id="4" name="文本框 3"/>
          <p:cNvSpPr txBox="1"/>
          <p:nvPr/>
        </p:nvSpPr>
        <p:spPr>
          <a:xfrm>
            <a:off x="228601" y="819150"/>
            <a:ext cx="4953000" cy="5309146"/>
          </a:xfrm>
          <a:prstGeom prst="rect">
            <a:avLst/>
          </a:prstGeom>
          <a:noFill/>
        </p:spPr>
        <p:txBody>
          <a:bodyPr wrap="square" lIns="91440" tIns="91440" rIns="91440" bIns="91440" rtlCol="0">
            <a:spAutoFit/>
          </a:bodyPr>
          <a:lstStyle/>
          <a:p>
            <a:pPr>
              <a:lnSpc>
                <a:spcPct val="90000"/>
              </a:lnSpc>
              <a:spcBef>
                <a:spcPct val="20000"/>
              </a:spcBef>
              <a:buSzPct val="90000"/>
            </a:pPr>
            <a:r>
              <a:rPr kumimoji="1" lang="zh-CN" altLang="en-US" sz="1800" dirty="0">
                <a:solidFill>
                  <a:schemeClr val="tx1">
                    <a:alpha val="99000"/>
                  </a:schemeClr>
                </a:solidFill>
              </a:rPr>
              <a:t>文件系统（万兆，</a:t>
            </a:r>
            <a:r>
              <a:rPr kumimoji="1" lang="en-US" altLang="zh-CN" sz="1800" dirty="0">
                <a:solidFill>
                  <a:schemeClr val="tx1">
                    <a:alpha val="99000"/>
                  </a:schemeClr>
                </a:solidFill>
              </a:rPr>
              <a:t>4MB</a:t>
            </a:r>
            <a:r>
              <a:rPr kumimoji="1" lang="zh-CN" altLang="en-US" sz="1800" dirty="0">
                <a:solidFill>
                  <a:schemeClr val="tx1">
                    <a:alpha val="99000"/>
                  </a:schemeClr>
                </a:solidFill>
              </a:rPr>
              <a:t>）</a:t>
            </a:r>
          </a:p>
          <a:p>
            <a:pPr marL="285750" indent="-285750">
              <a:lnSpc>
                <a:spcPct val="90000"/>
              </a:lnSpc>
              <a:spcBef>
                <a:spcPct val="20000"/>
              </a:spcBef>
              <a:buSzPct val="90000"/>
              <a:buFont typeface="Wingdings" charset="2"/>
              <a:buChar char="Ø"/>
            </a:pPr>
            <a:r>
              <a:rPr kumimoji="1" lang="zh-CN" altLang="en-US" sz="1800" dirty="0">
                <a:solidFill>
                  <a:schemeClr val="tx1">
                    <a:alpha val="99000"/>
                  </a:schemeClr>
                </a:solidFill>
              </a:rPr>
              <a:t>单客户端：</a:t>
            </a:r>
            <a:r>
              <a:rPr kumimoji="1" lang="en-US" altLang="zh-CN" sz="1800" dirty="0">
                <a:solidFill>
                  <a:schemeClr val="tx1">
                    <a:alpha val="99000"/>
                  </a:schemeClr>
                </a:solidFill>
              </a:rPr>
              <a:t>Write</a:t>
            </a:r>
            <a:r>
              <a:rPr kumimoji="1" lang="zh-CN" altLang="en-US" sz="1800" dirty="0">
                <a:solidFill>
                  <a:schemeClr val="tx1">
                    <a:alpha val="99000"/>
                  </a:schemeClr>
                </a:solidFill>
              </a:rPr>
              <a:t> </a:t>
            </a:r>
            <a:r>
              <a:rPr kumimoji="1" lang="en-US" altLang="zh-CN" sz="1800" dirty="0">
                <a:solidFill>
                  <a:schemeClr val="tx1">
                    <a:alpha val="99000"/>
                  </a:schemeClr>
                </a:solidFill>
              </a:rPr>
              <a:t>838MB/s</a:t>
            </a:r>
            <a:r>
              <a:rPr kumimoji="1" lang="zh-CN" altLang="en-US" sz="1800" dirty="0">
                <a:solidFill>
                  <a:schemeClr val="tx1">
                    <a:alpha val="99000"/>
                  </a:schemeClr>
                </a:solidFill>
              </a:rPr>
              <a:t> ，</a:t>
            </a:r>
            <a:r>
              <a:rPr kumimoji="1" lang="en-US" altLang="zh-CN" sz="1800" dirty="0">
                <a:solidFill>
                  <a:schemeClr val="tx1">
                    <a:alpha val="99000"/>
                  </a:schemeClr>
                </a:solidFill>
              </a:rPr>
              <a:t>Read</a:t>
            </a:r>
            <a:r>
              <a:rPr kumimoji="1" lang="zh-CN" altLang="en-US" sz="1800" dirty="0">
                <a:solidFill>
                  <a:schemeClr val="tx1">
                    <a:alpha val="99000"/>
                  </a:schemeClr>
                </a:solidFill>
              </a:rPr>
              <a:t> </a:t>
            </a:r>
            <a:r>
              <a:rPr kumimoji="1" lang="en-US" altLang="zh-CN" sz="1800" dirty="0">
                <a:solidFill>
                  <a:schemeClr val="tx1">
                    <a:alpha val="99000"/>
                  </a:schemeClr>
                </a:solidFill>
              </a:rPr>
              <a:t>790MB/s</a:t>
            </a:r>
            <a:endParaRPr kumimoji="1" lang="zh-CN" altLang="en-US" sz="1800" dirty="0">
              <a:solidFill>
                <a:schemeClr val="tx1">
                  <a:alpha val="99000"/>
                </a:schemeClr>
              </a:solidFill>
            </a:endParaRPr>
          </a:p>
          <a:p>
            <a:pPr marL="285750" indent="-285750">
              <a:lnSpc>
                <a:spcPct val="90000"/>
              </a:lnSpc>
              <a:spcBef>
                <a:spcPct val="20000"/>
              </a:spcBef>
              <a:buSzPct val="90000"/>
              <a:buFont typeface="Wingdings" charset="2"/>
              <a:buChar char="Ø"/>
            </a:pPr>
            <a:r>
              <a:rPr kumimoji="1" lang="zh-CN" altLang="en-US" sz="1800" dirty="0">
                <a:solidFill>
                  <a:schemeClr val="tx1">
                    <a:alpha val="99000"/>
                  </a:schemeClr>
                </a:solidFill>
              </a:rPr>
              <a:t>多客户端：</a:t>
            </a:r>
            <a:r>
              <a:rPr kumimoji="1" lang="en-US" altLang="zh-CN" sz="1800" dirty="0">
                <a:solidFill>
                  <a:schemeClr val="tx1">
                    <a:alpha val="99000"/>
                  </a:schemeClr>
                </a:solidFill>
              </a:rPr>
              <a:t>Write</a:t>
            </a:r>
            <a:r>
              <a:rPr kumimoji="1" lang="zh-CN" altLang="en-US" sz="1800" dirty="0">
                <a:solidFill>
                  <a:schemeClr val="tx1">
                    <a:alpha val="99000"/>
                  </a:schemeClr>
                </a:solidFill>
              </a:rPr>
              <a:t> </a:t>
            </a:r>
            <a:r>
              <a:rPr kumimoji="1" lang="en-US" altLang="zh-CN" sz="1800" dirty="0">
                <a:solidFill>
                  <a:schemeClr val="tx1">
                    <a:alpha val="99000"/>
                  </a:schemeClr>
                </a:solidFill>
              </a:rPr>
              <a:t>620MB/s,</a:t>
            </a:r>
            <a:r>
              <a:rPr kumimoji="1" lang="zh-CN" altLang="en-US" sz="1800" dirty="0">
                <a:solidFill>
                  <a:schemeClr val="tx1">
                    <a:alpha val="99000"/>
                  </a:schemeClr>
                </a:solidFill>
              </a:rPr>
              <a:t> </a:t>
            </a:r>
            <a:r>
              <a:rPr kumimoji="1" lang="en-US" altLang="zh-CN" sz="1800" dirty="0">
                <a:solidFill>
                  <a:schemeClr val="tx1">
                    <a:alpha val="99000"/>
                  </a:schemeClr>
                </a:solidFill>
              </a:rPr>
              <a:t>Read</a:t>
            </a:r>
            <a:r>
              <a:rPr kumimoji="1" lang="zh-CN" altLang="en-US" sz="1800" dirty="0">
                <a:solidFill>
                  <a:schemeClr val="tx1">
                    <a:alpha val="99000"/>
                  </a:schemeClr>
                </a:solidFill>
              </a:rPr>
              <a:t> </a:t>
            </a:r>
            <a:r>
              <a:rPr kumimoji="1" lang="en-US" altLang="zh-CN" sz="1800" dirty="0">
                <a:solidFill>
                  <a:schemeClr val="tx1">
                    <a:alpha val="99000"/>
                  </a:schemeClr>
                </a:solidFill>
              </a:rPr>
              <a:t>550MB/s</a:t>
            </a:r>
            <a:endParaRPr kumimoji="1" lang="zh-CN" altLang="en-US" sz="1800" dirty="0">
              <a:solidFill>
                <a:schemeClr val="tx1">
                  <a:alpha val="99000"/>
                </a:schemeClr>
              </a:solidFill>
            </a:endParaRPr>
          </a:p>
          <a:p>
            <a:pPr>
              <a:lnSpc>
                <a:spcPct val="90000"/>
              </a:lnSpc>
              <a:spcBef>
                <a:spcPct val="20000"/>
              </a:spcBef>
              <a:buSzPct val="90000"/>
            </a:pPr>
            <a:endParaRPr kumimoji="1" lang="zh-CN" altLang="en-US" sz="1800" dirty="0">
              <a:solidFill>
                <a:schemeClr val="tx1">
                  <a:alpha val="99000"/>
                </a:schemeClr>
              </a:solidFill>
            </a:endParaRPr>
          </a:p>
          <a:p>
            <a:pPr>
              <a:lnSpc>
                <a:spcPct val="90000"/>
              </a:lnSpc>
              <a:spcBef>
                <a:spcPct val="20000"/>
              </a:spcBef>
              <a:buSzPct val="90000"/>
            </a:pPr>
            <a:r>
              <a:rPr kumimoji="1" lang="en-US" altLang="zh-CN" sz="1800" dirty="0">
                <a:solidFill>
                  <a:schemeClr val="tx1">
                    <a:alpha val="99000"/>
                  </a:schemeClr>
                </a:solidFill>
              </a:rPr>
              <a:t>Volume</a:t>
            </a:r>
            <a:r>
              <a:rPr kumimoji="1" lang="zh-CN" altLang="en-US" sz="1800" dirty="0">
                <a:solidFill>
                  <a:schemeClr val="tx1">
                    <a:alpha val="99000"/>
                  </a:schemeClr>
                </a:solidFill>
              </a:rPr>
              <a:t> </a:t>
            </a:r>
            <a:r>
              <a:rPr kumimoji="1" lang="en-US" altLang="zh-CN" sz="1800" dirty="0">
                <a:solidFill>
                  <a:schemeClr val="tx1">
                    <a:alpha val="99000"/>
                  </a:schemeClr>
                </a:solidFill>
              </a:rPr>
              <a:t>(</a:t>
            </a:r>
            <a:r>
              <a:rPr kumimoji="1" lang="zh-CN" altLang="en-US" sz="1800" dirty="0">
                <a:solidFill>
                  <a:schemeClr val="tx1">
                    <a:alpha val="99000"/>
                  </a:schemeClr>
                </a:solidFill>
              </a:rPr>
              <a:t>万兆，</a:t>
            </a:r>
            <a:r>
              <a:rPr kumimoji="1" lang="en-US" altLang="zh-CN" sz="1800" dirty="0">
                <a:solidFill>
                  <a:schemeClr val="tx1">
                    <a:alpha val="99000"/>
                  </a:schemeClr>
                </a:solidFill>
              </a:rPr>
              <a:t>4KB)</a:t>
            </a:r>
            <a:endParaRPr kumimoji="1" lang="zh-CN" altLang="en-US" sz="1800" dirty="0">
              <a:solidFill>
                <a:schemeClr val="tx1">
                  <a:alpha val="99000"/>
                </a:schemeClr>
              </a:solidFill>
            </a:endParaRPr>
          </a:p>
          <a:p>
            <a:pPr marL="285750" indent="-285750">
              <a:lnSpc>
                <a:spcPct val="90000"/>
              </a:lnSpc>
              <a:spcBef>
                <a:spcPct val="20000"/>
              </a:spcBef>
              <a:buSzPct val="90000"/>
              <a:buFont typeface="Wingdings" charset="2"/>
              <a:buChar char="Ø"/>
            </a:pPr>
            <a:r>
              <a:rPr kumimoji="1" lang="zh-CN" altLang="en-US" sz="1800" dirty="0">
                <a:solidFill>
                  <a:schemeClr val="tx1">
                    <a:alpha val="99000"/>
                  </a:schemeClr>
                </a:solidFill>
              </a:rPr>
              <a:t>单客户端：</a:t>
            </a:r>
            <a:r>
              <a:rPr kumimoji="1" lang="en-US" altLang="zh-CN" sz="1800" dirty="0">
                <a:solidFill>
                  <a:schemeClr val="tx1">
                    <a:alpha val="99000"/>
                  </a:schemeClr>
                </a:solidFill>
              </a:rPr>
              <a:t>Write</a:t>
            </a:r>
            <a:r>
              <a:rPr kumimoji="1" lang="zh-CN" altLang="en-US" sz="1800" dirty="0">
                <a:solidFill>
                  <a:schemeClr val="tx1">
                    <a:alpha val="99000"/>
                  </a:schemeClr>
                </a:solidFill>
              </a:rPr>
              <a:t> </a:t>
            </a:r>
            <a:r>
              <a:rPr kumimoji="1" lang="en-US" altLang="zh-CN" sz="1800" dirty="0">
                <a:solidFill>
                  <a:schemeClr val="tx1">
                    <a:alpha val="99000"/>
                  </a:schemeClr>
                </a:solidFill>
              </a:rPr>
              <a:t>15,000 IOPS</a:t>
            </a:r>
          </a:p>
          <a:p>
            <a:pPr marL="285750" indent="-285750">
              <a:lnSpc>
                <a:spcPct val="90000"/>
              </a:lnSpc>
              <a:spcBef>
                <a:spcPct val="20000"/>
              </a:spcBef>
              <a:buSzPct val="90000"/>
              <a:buFont typeface="Wingdings" charset="2"/>
              <a:buChar char="Ø"/>
            </a:pPr>
            <a:r>
              <a:rPr kumimoji="1" lang="zh-CN" altLang="en-US" sz="1800" dirty="0">
                <a:solidFill>
                  <a:schemeClr val="tx1">
                    <a:alpha val="99000"/>
                  </a:schemeClr>
                </a:solidFill>
              </a:rPr>
              <a:t>多客户端： </a:t>
            </a:r>
            <a:r>
              <a:rPr kumimoji="1" lang="en-US" altLang="zh-CN" sz="1800" dirty="0">
                <a:solidFill>
                  <a:schemeClr val="tx1">
                    <a:alpha val="99000"/>
                  </a:schemeClr>
                </a:solidFill>
              </a:rPr>
              <a:t>Write</a:t>
            </a:r>
            <a:r>
              <a:rPr kumimoji="1" lang="zh-CN" altLang="en-US" sz="1800" dirty="0">
                <a:solidFill>
                  <a:schemeClr val="tx1">
                    <a:alpha val="99000"/>
                  </a:schemeClr>
                </a:solidFill>
              </a:rPr>
              <a:t> </a:t>
            </a:r>
            <a:r>
              <a:rPr kumimoji="1" lang="en-US" altLang="zh-CN" sz="1800" dirty="0">
                <a:solidFill>
                  <a:schemeClr val="tx1">
                    <a:alpha val="99000"/>
                  </a:schemeClr>
                </a:solidFill>
              </a:rPr>
              <a:t>9000</a:t>
            </a:r>
            <a:r>
              <a:rPr kumimoji="1" lang="zh-CN" altLang="en-US" sz="1800" dirty="0">
                <a:solidFill>
                  <a:schemeClr val="tx1">
                    <a:alpha val="99000"/>
                  </a:schemeClr>
                </a:solidFill>
              </a:rPr>
              <a:t> </a:t>
            </a:r>
            <a:r>
              <a:rPr kumimoji="1" lang="en-US" altLang="zh-CN" sz="1800" dirty="0">
                <a:solidFill>
                  <a:schemeClr val="tx1">
                    <a:alpha val="99000"/>
                  </a:schemeClr>
                </a:solidFill>
              </a:rPr>
              <a:t>IOPS</a:t>
            </a:r>
            <a:endParaRPr kumimoji="1" lang="zh-CN" altLang="en-US" sz="1800" dirty="0">
              <a:solidFill>
                <a:schemeClr val="tx1">
                  <a:alpha val="99000"/>
                </a:schemeClr>
              </a:solidFill>
            </a:endParaRPr>
          </a:p>
          <a:p>
            <a:pPr>
              <a:lnSpc>
                <a:spcPct val="90000"/>
              </a:lnSpc>
              <a:spcBef>
                <a:spcPct val="20000"/>
              </a:spcBef>
              <a:buSzPct val="90000"/>
            </a:pPr>
            <a:endParaRPr kumimoji="1" lang="zh-CN" altLang="en-US" sz="1800" dirty="0">
              <a:solidFill>
                <a:schemeClr val="tx1">
                  <a:alpha val="99000"/>
                </a:schemeClr>
              </a:solidFill>
            </a:endParaRPr>
          </a:p>
          <a:p>
            <a:pPr>
              <a:lnSpc>
                <a:spcPct val="90000"/>
              </a:lnSpc>
              <a:spcBef>
                <a:spcPct val="20000"/>
              </a:spcBef>
              <a:buSzPct val="90000"/>
            </a:pPr>
            <a:r>
              <a:rPr kumimoji="1" lang="zh-CN" altLang="en-US" sz="1800" dirty="0">
                <a:solidFill>
                  <a:schemeClr val="tx1">
                    <a:alpha val="99000"/>
                  </a:schemeClr>
                </a:solidFill>
              </a:rPr>
              <a:t>对象存储</a:t>
            </a:r>
            <a:r>
              <a:rPr kumimoji="1" lang="en-US" altLang="zh-CN" sz="1800" dirty="0">
                <a:solidFill>
                  <a:schemeClr val="tx1">
                    <a:alpha val="99000"/>
                  </a:schemeClr>
                </a:solidFill>
              </a:rPr>
              <a:t>(</a:t>
            </a:r>
            <a:r>
              <a:rPr kumimoji="1" lang="zh-CN" altLang="en-US" sz="1800" dirty="0">
                <a:solidFill>
                  <a:schemeClr val="tx1">
                    <a:alpha val="99000"/>
                  </a:schemeClr>
                </a:solidFill>
              </a:rPr>
              <a:t>万兆，</a:t>
            </a:r>
            <a:r>
              <a:rPr kumimoji="1" lang="en-US" altLang="zh-CN" sz="1800" dirty="0">
                <a:solidFill>
                  <a:schemeClr val="tx1">
                    <a:alpha val="99000"/>
                  </a:schemeClr>
                </a:solidFill>
              </a:rPr>
              <a:t>S3</a:t>
            </a:r>
            <a:r>
              <a:rPr kumimoji="1" lang="zh-CN" altLang="en-US" sz="1800" dirty="0">
                <a:solidFill>
                  <a:schemeClr val="tx1">
                    <a:alpha val="99000"/>
                  </a:schemeClr>
                </a:solidFill>
              </a:rPr>
              <a:t>接口</a:t>
            </a:r>
            <a:r>
              <a:rPr kumimoji="1" lang="en-US" altLang="zh-CN" sz="1800" dirty="0">
                <a:solidFill>
                  <a:schemeClr val="tx1">
                    <a:alpha val="99000"/>
                  </a:schemeClr>
                </a:solidFill>
              </a:rPr>
              <a:t>)</a:t>
            </a:r>
            <a:r>
              <a:rPr kumimoji="1" lang="zh-CN" altLang="en-US" sz="1800" dirty="0">
                <a:solidFill>
                  <a:schemeClr val="tx1">
                    <a:alpha val="99000"/>
                  </a:schemeClr>
                </a:solidFill>
              </a:rPr>
              <a:t>：</a:t>
            </a:r>
          </a:p>
          <a:p>
            <a:pPr marL="285750" indent="-285750">
              <a:lnSpc>
                <a:spcPct val="90000"/>
              </a:lnSpc>
              <a:spcBef>
                <a:spcPct val="20000"/>
              </a:spcBef>
              <a:buSzPct val="90000"/>
              <a:buFont typeface="Wingdings" charset="2"/>
              <a:buChar char="Ø"/>
            </a:pPr>
            <a:r>
              <a:rPr kumimoji="1" lang="zh-CN" altLang="en-US" sz="1800" dirty="0">
                <a:solidFill>
                  <a:schemeClr val="tx1">
                    <a:alpha val="99000"/>
                  </a:schemeClr>
                </a:solidFill>
              </a:rPr>
              <a:t>单客户端： </a:t>
            </a:r>
            <a:r>
              <a:rPr kumimoji="1" lang="en-US" altLang="zh-CN" sz="1800" dirty="0">
                <a:solidFill>
                  <a:schemeClr val="tx1">
                    <a:alpha val="99000"/>
                  </a:schemeClr>
                </a:solidFill>
              </a:rPr>
              <a:t>Write</a:t>
            </a:r>
            <a:r>
              <a:rPr kumimoji="1" lang="zh-CN" altLang="en-US" sz="1800" dirty="0">
                <a:solidFill>
                  <a:schemeClr val="tx1">
                    <a:alpha val="99000"/>
                  </a:schemeClr>
                </a:solidFill>
              </a:rPr>
              <a:t> </a:t>
            </a:r>
            <a:r>
              <a:rPr kumimoji="1" lang="en-US" altLang="zh-CN" sz="1800" dirty="0">
                <a:solidFill>
                  <a:schemeClr val="tx1">
                    <a:alpha val="99000"/>
                  </a:schemeClr>
                </a:solidFill>
              </a:rPr>
              <a:t>480</a:t>
            </a:r>
            <a:r>
              <a:rPr kumimoji="1" lang="zh-CN" altLang="en-US" sz="1800" dirty="0">
                <a:solidFill>
                  <a:schemeClr val="tx1">
                    <a:alpha val="99000"/>
                  </a:schemeClr>
                </a:solidFill>
              </a:rPr>
              <a:t> </a:t>
            </a:r>
            <a:r>
              <a:rPr kumimoji="1" lang="en-US" altLang="zh-CN" sz="1800" dirty="0">
                <a:solidFill>
                  <a:schemeClr val="tx1">
                    <a:alpha val="99000"/>
                  </a:schemeClr>
                </a:solidFill>
              </a:rPr>
              <a:t>MB/s</a:t>
            </a:r>
            <a:endParaRPr kumimoji="1" lang="zh-CN" altLang="en-US" sz="1800" dirty="0">
              <a:solidFill>
                <a:schemeClr val="tx1">
                  <a:alpha val="99000"/>
                </a:schemeClr>
              </a:solidFill>
            </a:endParaRPr>
          </a:p>
          <a:p>
            <a:pPr marL="285750" indent="-285750">
              <a:lnSpc>
                <a:spcPct val="90000"/>
              </a:lnSpc>
              <a:spcBef>
                <a:spcPct val="20000"/>
              </a:spcBef>
              <a:buSzPct val="90000"/>
              <a:buFont typeface="Wingdings" charset="2"/>
              <a:buChar char="Ø"/>
            </a:pPr>
            <a:r>
              <a:rPr kumimoji="1" lang="zh-CN" altLang="en-US" sz="1800" dirty="0">
                <a:solidFill>
                  <a:schemeClr val="tx1">
                    <a:alpha val="99000"/>
                  </a:schemeClr>
                </a:solidFill>
              </a:rPr>
              <a:t>多客户端： </a:t>
            </a:r>
            <a:r>
              <a:rPr kumimoji="1" lang="en-US" altLang="zh-CN" sz="1800" dirty="0">
                <a:solidFill>
                  <a:schemeClr val="tx1">
                    <a:alpha val="99000"/>
                  </a:schemeClr>
                </a:solidFill>
              </a:rPr>
              <a:t>Write</a:t>
            </a:r>
            <a:r>
              <a:rPr kumimoji="1" lang="zh-CN" altLang="en-US" sz="1800" dirty="0">
                <a:solidFill>
                  <a:schemeClr val="tx1">
                    <a:alpha val="99000"/>
                  </a:schemeClr>
                </a:solidFill>
              </a:rPr>
              <a:t> </a:t>
            </a:r>
            <a:r>
              <a:rPr kumimoji="1" lang="en-US" altLang="zh-CN" sz="1800" dirty="0">
                <a:solidFill>
                  <a:schemeClr val="tx1">
                    <a:alpha val="99000"/>
                  </a:schemeClr>
                </a:solidFill>
              </a:rPr>
              <a:t>360</a:t>
            </a:r>
            <a:r>
              <a:rPr kumimoji="1" lang="zh-CN" altLang="en-US" sz="1800" dirty="0">
                <a:solidFill>
                  <a:schemeClr val="tx1">
                    <a:alpha val="99000"/>
                  </a:schemeClr>
                </a:solidFill>
              </a:rPr>
              <a:t> </a:t>
            </a:r>
            <a:r>
              <a:rPr kumimoji="1" lang="en-US" altLang="zh-CN" sz="1800" dirty="0">
                <a:solidFill>
                  <a:schemeClr val="tx1">
                    <a:alpha val="99000"/>
                  </a:schemeClr>
                </a:solidFill>
              </a:rPr>
              <a:t>MB/s</a:t>
            </a:r>
            <a:endParaRPr kumimoji="1" lang="zh-CN" altLang="en-US" sz="1800" dirty="0">
              <a:solidFill>
                <a:schemeClr val="tx1">
                  <a:alpha val="99000"/>
                </a:schemeClr>
              </a:solidFill>
            </a:endParaRPr>
          </a:p>
          <a:p>
            <a:pPr>
              <a:lnSpc>
                <a:spcPct val="90000"/>
              </a:lnSpc>
              <a:spcBef>
                <a:spcPct val="20000"/>
              </a:spcBef>
              <a:buSzPct val="90000"/>
            </a:pPr>
            <a:endParaRPr kumimoji="1" lang="zh-CN" altLang="en-US" sz="1800" dirty="0">
              <a:solidFill>
                <a:schemeClr val="tx1">
                  <a:alpha val="99000"/>
                </a:schemeClr>
              </a:solidFill>
            </a:endParaRPr>
          </a:p>
          <a:p>
            <a:pPr>
              <a:lnSpc>
                <a:spcPct val="90000"/>
              </a:lnSpc>
              <a:spcBef>
                <a:spcPct val="20000"/>
              </a:spcBef>
              <a:buSzPct val="90000"/>
            </a:pPr>
            <a:endParaRPr kumimoji="1" lang="zh-CN" altLang="en-US" sz="1800" dirty="0">
              <a:solidFill>
                <a:schemeClr val="tx1">
                  <a:alpha val="99000"/>
                </a:schemeClr>
              </a:solidFill>
            </a:endParaRPr>
          </a:p>
          <a:p>
            <a:pPr marL="285750" indent="-285750">
              <a:lnSpc>
                <a:spcPct val="90000"/>
              </a:lnSpc>
              <a:spcBef>
                <a:spcPct val="20000"/>
              </a:spcBef>
              <a:buSzPct val="90000"/>
              <a:buFont typeface="Wingdings" charset="2"/>
              <a:buChar char="Ø"/>
            </a:pPr>
            <a:endParaRPr kumimoji="1" lang="zh-CN" altLang="en-US" sz="1800" dirty="0">
              <a:solidFill>
                <a:schemeClr val="tx1">
                  <a:alpha val="99000"/>
                </a:schemeClr>
              </a:solidFill>
            </a:endParaRPr>
          </a:p>
          <a:p>
            <a:pPr marL="285750" indent="-285750">
              <a:lnSpc>
                <a:spcPct val="90000"/>
              </a:lnSpc>
              <a:spcBef>
                <a:spcPct val="20000"/>
              </a:spcBef>
              <a:buSzPct val="90000"/>
              <a:buFont typeface="Wingdings" charset="2"/>
              <a:buChar char="Ø"/>
            </a:pPr>
            <a:endParaRPr kumimoji="1" lang="zh-CN" altLang="en-US" sz="1800" dirty="0">
              <a:solidFill>
                <a:schemeClr val="tx1">
                  <a:alpha val="99000"/>
                </a:schemeClr>
              </a:solidFill>
            </a:endParaRPr>
          </a:p>
          <a:p>
            <a:pPr>
              <a:lnSpc>
                <a:spcPct val="90000"/>
              </a:lnSpc>
              <a:spcBef>
                <a:spcPct val="20000"/>
              </a:spcBef>
              <a:buSzPct val="90000"/>
            </a:pPr>
            <a:endParaRPr kumimoji="1" lang="zh-CN" altLang="en-US" sz="1800" dirty="0">
              <a:solidFill>
                <a:schemeClr val="tx1">
                  <a:alpha val="99000"/>
                </a:schemeClr>
              </a:solidFill>
            </a:endParaRPr>
          </a:p>
          <a:p>
            <a:pPr>
              <a:lnSpc>
                <a:spcPct val="90000"/>
              </a:lnSpc>
              <a:spcBef>
                <a:spcPct val="20000"/>
              </a:spcBef>
              <a:buSzPct val="90000"/>
            </a:pPr>
            <a:endParaRPr kumimoji="1" lang="zh-CN" altLang="en-US" sz="1800" dirty="0" err="1">
              <a:solidFill>
                <a:schemeClr val="tx1">
                  <a:alpha val="99000"/>
                </a:schemeClr>
              </a:solidFill>
            </a:endParaRPr>
          </a:p>
        </p:txBody>
      </p:sp>
    </p:spTree>
    <p:extLst>
      <p:ext uri="{BB962C8B-B14F-4D97-AF65-F5344CB8AC3E}">
        <p14:creationId xmlns:p14="http://schemas.microsoft.com/office/powerpoint/2010/main" val="5506466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8600" y="666750"/>
            <a:ext cx="5105400" cy="3877985"/>
          </a:xfrm>
          <a:prstGeom prst="rect">
            <a:avLst/>
          </a:prstGeom>
          <a:noFill/>
        </p:spPr>
        <p:txBody>
          <a:bodyPr wrap="square" lIns="91440" tIns="91440" rIns="91440" bIns="91440" rtlCol="0">
            <a:spAutoFit/>
          </a:bodyPr>
          <a:lstStyle/>
          <a:p>
            <a:pPr>
              <a:lnSpc>
                <a:spcPct val="150000"/>
              </a:lnSpc>
              <a:spcBef>
                <a:spcPct val="20000"/>
              </a:spcBef>
              <a:buSzPct val="90000"/>
            </a:pPr>
            <a:r>
              <a:rPr kumimoji="1" lang="zh-CN" altLang="en-US" sz="2400" dirty="0">
                <a:solidFill>
                  <a:schemeClr val="tx1">
                    <a:alpha val="99000"/>
                  </a:schemeClr>
                </a:solidFill>
              </a:rPr>
              <a:t>提纲</a:t>
            </a:r>
          </a:p>
          <a:p>
            <a:pPr>
              <a:lnSpc>
                <a:spcPct val="150000"/>
              </a:lnSpc>
              <a:spcBef>
                <a:spcPct val="20000"/>
              </a:spcBef>
              <a:buSzPct val="90000"/>
            </a:pPr>
            <a:r>
              <a:rPr kumimoji="1" lang="zh-CN" altLang="en-US" sz="2400" dirty="0">
                <a:solidFill>
                  <a:schemeClr val="tx1">
                    <a:alpha val="99000"/>
                  </a:schemeClr>
                </a:solidFill>
              </a:rPr>
              <a:t>      </a:t>
            </a:r>
            <a:r>
              <a:rPr kumimoji="1" lang="en-US" altLang="zh-CN" sz="2400" dirty="0">
                <a:solidFill>
                  <a:schemeClr val="tx1">
                    <a:alpha val="99000"/>
                  </a:schemeClr>
                </a:solidFill>
              </a:rPr>
              <a:t>1</a:t>
            </a:r>
            <a:r>
              <a:rPr kumimoji="1" lang="zh-CN" altLang="en-US" sz="2400" dirty="0">
                <a:solidFill>
                  <a:schemeClr val="tx1">
                    <a:alpha val="99000"/>
                  </a:schemeClr>
                </a:solidFill>
              </a:rPr>
              <a:t> </a:t>
            </a:r>
            <a:r>
              <a:rPr kumimoji="1" lang="en-US" altLang="zh-CN" sz="2400" dirty="0">
                <a:solidFill>
                  <a:schemeClr val="tx1">
                    <a:alpha val="99000"/>
                  </a:schemeClr>
                </a:solidFill>
              </a:rPr>
              <a:t>Infinity v2</a:t>
            </a:r>
            <a:r>
              <a:rPr kumimoji="1" lang="zh-CN" altLang="en-US" sz="2400" dirty="0">
                <a:solidFill>
                  <a:schemeClr val="tx1">
                    <a:alpha val="99000"/>
                  </a:schemeClr>
                </a:solidFill>
              </a:rPr>
              <a:t> 概述</a:t>
            </a:r>
          </a:p>
          <a:p>
            <a:pPr>
              <a:lnSpc>
                <a:spcPct val="150000"/>
              </a:lnSpc>
              <a:spcBef>
                <a:spcPct val="20000"/>
              </a:spcBef>
              <a:buSzPct val="90000"/>
            </a:pPr>
            <a:r>
              <a:rPr kumimoji="1" lang="zh-CN" altLang="en-US" sz="2400" dirty="0">
                <a:solidFill>
                  <a:schemeClr val="tx1">
                    <a:alpha val="99000"/>
                  </a:schemeClr>
                </a:solidFill>
              </a:rPr>
              <a:t>      </a:t>
            </a:r>
            <a:r>
              <a:rPr kumimoji="1" lang="en-US" altLang="zh-CN" sz="2400" dirty="0">
                <a:solidFill>
                  <a:schemeClr val="tx1">
                    <a:alpha val="99000"/>
                  </a:schemeClr>
                </a:solidFill>
              </a:rPr>
              <a:t>2</a:t>
            </a:r>
            <a:r>
              <a:rPr kumimoji="1" lang="zh-CN" altLang="en-US" sz="2400" dirty="0">
                <a:solidFill>
                  <a:schemeClr val="tx1">
                    <a:alpha val="99000"/>
                  </a:schemeClr>
                </a:solidFill>
              </a:rPr>
              <a:t> 系统架构与特性</a:t>
            </a:r>
          </a:p>
          <a:p>
            <a:pPr>
              <a:lnSpc>
                <a:spcPct val="150000"/>
              </a:lnSpc>
              <a:spcBef>
                <a:spcPct val="20000"/>
              </a:spcBef>
              <a:buSzPct val="90000"/>
            </a:pPr>
            <a:r>
              <a:rPr kumimoji="1" lang="zh-CN" altLang="en-US" sz="2400" dirty="0">
                <a:solidFill>
                  <a:schemeClr val="tx1">
                    <a:alpha val="99000"/>
                  </a:schemeClr>
                </a:solidFill>
              </a:rPr>
              <a:t>      </a:t>
            </a:r>
            <a:r>
              <a:rPr kumimoji="1" lang="en-US" altLang="zh-CN" sz="2400" dirty="0">
                <a:solidFill>
                  <a:schemeClr val="tx1">
                    <a:alpha val="99000"/>
                  </a:schemeClr>
                </a:solidFill>
              </a:rPr>
              <a:t>3</a:t>
            </a:r>
            <a:r>
              <a:rPr kumimoji="1" lang="zh-CN" altLang="en-US" sz="2400" dirty="0">
                <a:solidFill>
                  <a:schemeClr val="tx1">
                    <a:alpha val="99000"/>
                  </a:schemeClr>
                </a:solidFill>
              </a:rPr>
              <a:t> 典型应用场景</a:t>
            </a:r>
          </a:p>
          <a:p>
            <a:pPr>
              <a:lnSpc>
                <a:spcPct val="150000"/>
              </a:lnSpc>
              <a:spcBef>
                <a:spcPct val="20000"/>
              </a:spcBef>
              <a:buSzPct val="90000"/>
            </a:pPr>
            <a:r>
              <a:rPr kumimoji="1" lang="zh-CN" altLang="en-US" sz="2400" dirty="0">
                <a:solidFill>
                  <a:schemeClr val="tx1">
                    <a:alpha val="99000"/>
                  </a:schemeClr>
                </a:solidFill>
              </a:rPr>
              <a:t>      </a:t>
            </a:r>
            <a:r>
              <a:rPr kumimoji="1" lang="en-US" altLang="zh-CN" sz="2400" dirty="0">
                <a:solidFill>
                  <a:schemeClr val="tx1">
                    <a:alpha val="99000"/>
                  </a:schemeClr>
                </a:solidFill>
              </a:rPr>
              <a:t>4</a:t>
            </a:r>
            <a:r>
              <a:rPr kumimoji="1" lang="zh-CN" altLang="en-US" sz="2400" dirty="0">
                <a:solidFill>
                  <a:schemeClr val="tx1">
                    <a:alpha val="99000"/>
                  </a:schemeClr>
                </a:solidFill>
              </a:rPr>
              <a:t> 市场竞争分析</a:t>
            </a:r>
          </a:p>
          <a:p>
            <a:pPr marL="342900" indent="-342900">
              <a:lnSpc>
                <a:spcPct val="150000"/>
              </a:lnSpc>
              <a:spcBef>
                <a:spcPct val="20000"/>
              </a:spcBef>
              <a:buSzPct val="90000"/>
              <a:buFont typeface="Wingdings" charset="2"/>
              <a:buChar char="u"/>
            </a:pPr>
            <a:r>
              <a:rPr kumimoji="1" lang="zh-CN" altLang="en-US" sz="2400" dirty="0">
                <a:solidFill>
                  <a:schemeClr val="tx1">
                    <a:alpha val="99000"/>
                  </a:schemeClr>
                </a:solidFill>
              </a:rPr>
              <a:t> </a:t>
            </a:r>
            <a:r>
              <a:rPr kumimoji="1" lang="en-US" altLang="zh-CN" sz="2400" dirty="0">
                <a:solidFill>
                  <a:schemeClr val="tx1">
                    <a:alpha val="99000"/>
                  </a:schemeClr>
                </a:solidFill>
              </a:rPr>
              <a:t>5</a:t>
            </a:r>
            <a:r>
              <a:rPr kumimoji="1" lang="zh-CN" altLang="en-US" sz="2400" dirty="0">
                <a:solidFill>
                  <a:schemeClr val="tx1">
                    <a:alpha val="99000"/>
                  </a:schemeClr>
                </a:solidFill>
              </a:rPr>
              <a:t> 产品研发规划</a:t>
            </a:r>
          </a:p>
        </p:txBody>
      </p:sp>
    </p:spTree>
    <p:extLst>
      <p:ext uri="{BB962C8B-B14F-4D97-AF65-F5344CB8AC3E}">
        <p14:creationId xmlns:p14="http://schemas.microsoft.com/office/powerpoint/2010/main" val="11690530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1800" dirty="0"/>
              <a:t>Infinity</a:t>
            </a:r>
            <a:r>
              <a:rPr kumimoji="1" lang="zh-CN" altLang="en-US" sz="1800" dirty="0"/>
              <a:t>融合云存储研发规划</a:t>
            </a:r>
          </a:p>
        </p:txBody>
      </p:sp>
      <p:sp>
        <p:nvSpPr>
          <p:cNvPr id="7" name="AutoShape 8" descr="adept, updater icon"/>
          <p:cNvSpPr>
            <a:spLocks noChangeAspect="1" noChangeArrowheads="1"/>
          </p:cNvSpPr>
          <p:nvPr/>
        </p:nvSpPr>
        <p:spPr bwMode="auto">
          <a:xfrm>
            <a:off x="875348" y="118291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cxnSp>
        <p:nvCxnSpPr>
          <p:cNvPr id="9" name="直接箭头连接符 33"/>
          <p:cNvCxnSpPr/>
          <p:nvPr/>
        </p:nvCxnSpPr>
        <p:spPr>
          <a:xfrm>
            <a:off x="282584" y="4602162"/>
            <a:ext cx="8785216" cy="0"/>
          </a:xfrm>
          <a:prstGeom prst="straightConnector1">
            <a:avLst/>
          </a:prstGeom>
          <a:ln w="63500">
            <a:solidFill>
              <a:schemeClr val="tx1">
                <a:lumMod val="9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34"/>
          <p:cNvCxnSpPr/>
          <p:nvPr/>
        </p:nvCxnSpPr>
        <p:spPr>
          <a:xfrm flipV="1">
            <a:off x="313648" y="971550"/>
            <a:ext cx="0" cy="3630612"/>
          </a:xfrm>
          <a:prstGeom prst="straightConnector1">
            <a:avLst/>
          </a:prstGeom>
          <a:ln w="63500">
            <a:solidFill>
              <a:schemeClr val="tx1">
                <a:lumMod val="9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35"/>
          <p:cNvCxnSpPr/>
          <p:nvPr/>
        </p:nvCxnSpPr>
        <p:spPr>
          <a:xfrm flipV="1">
            <a:off x="2053274" y="2081882"/>
            <a:ext cx="0" cy="2520280"/>
          </a:xfrm>
          <a:prstGeom prst="line">
            <a:avLst/>
          </a:prstGeom>
          <a:ln>
            <a:solidFill>
              <a:schemeClr val="tx1">
                <a:lumMod val="9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36"/>
          <p:cNvCxnSpPr/>
          <p:nvPr/>
        </p:nvCxnSpPr>
        <p:spPr>
          <a:xfrm flipV="1">
            <a:off x="4191000" y="1581150"/>
            <a:ext cx="0" cy="2950494"/>
          </a:xfrm>
          <a:prstGeom prst="line">
            <a:avLst/>
          </a:prstGeom>
          <a:ln>
            <a:solidFill>
              <a:schemeClr val="tx1">
                <a:lumMod val="9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37"/>
          <p:cNvCxnSpPr/>
          <p:nvPr/>
        </p:nvCxnSpPr>
        <p:spPr>
          <a:xfrm flipV="1">
            <a:off x="6553200" y="742950"/>
            <a:ext cx="0" cy="3804904"/>
          </a:xfrm>
          <a:prstGeom prst="line">
            <a:avLst/>
          </a:prstGeom>
          <a:ln>
            <a:solidFill>
              <a:schemeClr val="tx1">
                <a:lumMod val="9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4" name="TextBox 38"/>
          <p:cNvSpPr txBox="1"/>
          <p:nvPr/>
        </p:nvSpPr>
        <p:spPr>
          <a:xfrm>
            <a:off x="159119" y="4672340"/>
            <a:ext cx="1633781" cy="261610"/>
          </a:xfrm>
          <a:prstGeom prst="rect">
            <a:avLst/>
          </a:prstGeom>
          <a:noFill/>
        </p:spPr>
        <p:txBody>
          <a:bodyPr wrap="none" rtlCol="0">
            <a:spAutoFit/>
          </a:bodyPr>
          <a:lstStyle/>
          <a:p>
            <a:r>
              <a:rPr lang="en-US" altLang="zh-CN" sz="1100" b="1" dirty="0">
                <a:solidFill>
                  <a:schemeClr val="tx1">
                    <a:lumMod val="50000"/>
                    <a:lumOff val="50000"/>
                  </a:schemeClr>
                </a:solidFill>
                <a:latin typeface="微软雅黑" pitchFamily="34" charset="-122"/>
                <a:ea typeface="微软雅黑" pitchFamily="34" charset="-122"/>
              </a:rPr>
              <a:t>2015 H2</a:t>
            </a:r>
            <a:r>
              <a:rPr lang="zh-CN" altLang="en-US" sz="1100" b="1" dirty="0">
                <a:solidFill>
                  <a:schemeClr val="tx1">
                    <a:lumMod val="50000"/>
                    <a:lumOff val="50000"/>
                  </a:schemeClr>
                </a:solidFill>
                <a:latin typeface="微软雅黑" pitchFamily="34" charset="-122"/>
                <a:ea typeface="微软雅黑" pitchFamily="34" charset="-122"/>
              </a:rPr>
              <a:t>发布</a:t>
            </a:r>
            <a:r>
              <a:rPr lang="en-US" altLang="zh-CN" sz="1100" b="1" dirty="0">
                <a:solidFill>
                  <a:schemeClr val="tx1">
                    <a:lumMod val="50000"/>
                    <a:lumOff val="50000"/>
                  </a:schemeClr>
                </a:solidFill>
                <a:latin typeface="微软雅黑" pitchFamily="34" charset="-122"/>
                <a:ea typeface="微软雅黑" pitchFamily="34" charset="-122"/>
              </a:rPr>
              <a:t>v2.0</a:t>
            </a:r>
            <a:r>
              <a:rPr lang="zh-CN" altLang="en-US" sz="1100" b="1" dirty="0">
                <a:solidFill>
                  <a:schemeClr val="tx1">
                    <a:lumMod val="50000"/>
                    <a:lumOff val="50000"/>
                  </a:schemeClr>
                </a:solidFill>
                <a:latin typeface="微软雅黑" pitchFamily="34" charset="-122"/>
                <a:ea typeface="微软雅黑" pitchFamily="34" charset="-122"/>
              </a:rPr>
              <a:t>版本</a:t>
            </a:r>
          </a:p>
        </p:txBody>
      </p:sp>
      <p:sp>
        <p:nvSpPr>
          <p:cNvPr id="15" name="TextBox 42"/>
          <p:cNvSpPr txBox="1"/>
          <p:nvPr/>
        </p:nvSpPr>
        <p:spPr>
          <a:xfrm>
            <a:off x="1957577" y="4672669"/>
            <a:ext cx="1393330" cy="261610"/>
          </a:xfrm>
          <a:prstGeom prst="rect">
            <a:avLst/>
          </a:prstGeom>
          <a:noFill/>
        </p:spPr>
        <p:txBody>
          <a:bodyPr wrap="none" rtlCol="0">
            <a:spAutoFit/>
          </a:bodyPr>
          <a:lstStyle/>
          <a:p>
            <a:r>
              <a:rPr lang="en-US" altLang="zh-CN" sz="1100" b="1" dirty="0">
                <a:solidFill>
                  <a:schemeClr val="tx1">
                    <a:lumMod val="50000"/>
                    <a:lumOff val="50000"/>
                  </a:schemeClr>
                </a:solidFill>
                <a:latin typeface="微软雅黑" pitchFamily="34" charset="-122"/>
                <a:ea typeface="微软雅黑" pitchFamily="34" charset="-122"/>
              </a:rPr>
              <a:t>2016 H1</a:t>
            </a:r>
            <a:r>
              <a:rPr lang="zh-CN" altLang="en-US" sz="1100" b="1" dirty="0">
                <a:solidFill>
                  <a:schemeClr val="tx1">
                    <a:lumMod val="50000"/>
                    <a:lumOff val="50000"/>
                  </a:schemeClr>
                </a:solidFill>
                <a:latin typeface="微软雅黑" pitchFamily="34" charset="-122"/>
                <a:ea typeface="微软雅黑" pitchFamily="34" charset="-122"/>
              </a:rPr>
              <a:t> </a:t>
            </a:r>
            <a:r>
              <a:rPr lang="en-US" altLang="zh-CN" sz="1100" b="1" dirty="0">
                <a:solidFill>
                  <a:schemeClr val="tx1">
                    <a:lumMod val="50000"/>
                    <a:lumOff val="50000"/>
                  </a:schemeClr>
                </a:solidFill>
                <a:latin typeface="微软雅黑" pitchFamily="34" charset="-122"/>
                <a:ea typeface="微软雅黑" pitchFamily="34" charset="-122"/>
              </a:rPr>
              <a:t>v2.5</a:t>
            </a:r>
            <a:r>
              <a:rPr lang="zh-CN" altLang="en-US" sz="1100" b="1" dirty="0">
                <a:solidFill>
                  <a:schemeClr val="tx1">
                    <a:lumMod val="50000"/>
                    <a:lumOff val="50000"/>
                  </a:schemeClr>
                </a:solidFill>
                <a:latin typeface="微软雅黑" pitchFamily="34" charset="-122"/>
                <a:ea typeface="微软雅黑" pitchFamily="34" charset="-122"/>
              </a:rPr>
              <a:t>版本</a:t>
            </a:r>
          </a:p>
        </p:txBody>
      </p:sp>
      <p:sp>
        <p:nvSpPr>
          <p:cNvPr id="16" name="TextBox 43"/>
          <p:cNvSpPr txBox="1"/>
          <p:nvPr/>
        </p:nvSpPr>
        <p:spPr>
          <a:xfrm>
            <a:off x="4114800" y="4670885"/>
            <a:ext cx="1412566" cy="261610"/>
          </a:xfrm>
          <a:prstGeom prst="rect">
            <a:avLst/>
          </a:prstGeom>
          <a:noFill/>
        </p:spPr>
        <p:txBody>
          <a:bodyPr wrap="none" rtlCol="0">
            <a:spAutoFit/>
          </a:bodyPr>
          <a:lstStyle/>
          <a:p>
            <a:r>
              <a:rPr lang="en-US" altLang="zh-CN" sz="1100" b="1" dirty="0">
                <a:solidFill>
                  <a:schemeClr val="tx1">
                    <a:lumMod val="50000"/>
                    <a:lumOff val="50000"/>
                  </a:schemeClr>
                </a:solidFill>
                <a:latin typeface="微软雅黑" pitchFamily="34" charset="-122"/>
                <a:ea typeface="微软雅黑" pitchFamily="34" charset="-122"/>
              </a:rPr>
              <a:t>2016 H2</a:t>
            </a:r>
            <a:r>
              <a:rPr lang="zh-CN" altLang="en-US" sz="1100" b="1" dirty="0">
                <a:solidFill>
                  <a:schemeClr val="tx1">
                    <a:lumMod val="50000"/>
                    <a:lumOff val="50000"/>
                  </a:schemeClr>
                </a:solidFill>
                <a:latin typeface="微软雅黑" pitchFamily="34" charset="-122"/>
                <a:ea typeface="微软雅黑" pitchFamily="34" charset="-122"/>
              </a:rPr>
              <a:t> </a:t>
            </a:r>
            <a:r>
              <a:rPr lang="en-US" altLang="zh-CN" sz="1100" b="1" dirty="0">
                <a:solidFill>
                  <a:schemeClr val="tx1">
                    <a:lumMod val="50000"/>
                    <a:lumOff val="50000"/>
                  </a:schemeClr>
                </a:solidFill>
                <a:latin typeface="微软雅黑" pitchFamily="34" charset="-122"/>
                <a:ea typeface="微软雅黑" pitchFamily="34" charset="-122"/>
              </a:rPr>
              <a:t>V3.0</a:t>
            </a:r>
            <a:r>
              <a:rPr lang="zh-CN" altLang="en-US" sz="1100" b="1" dirty="0">
                <a:solidFill>
                  <a:schemeClr val="tx1">
                    <a:lumMod val="50000"/>
                    <a:lumOff val="50000"/>
                  </a:schemeClr>
                </a:solidFill>
                <a:latin typeface="微软雅黑" pitchFamily="34" charset="-122"/>
                <a:ea typeface="微软雅黑" pitchFamily="34" charset="-122"/>
              </a:rPr>
              <a:t>版本</a:t>
            </a:r>
          </a:p>
        </p:txBody>
      </p:sp>
      <p:sp>
        <p:nvSpPr>
          <p:cNvPr id="18" name="TextBox 47"/>
          <p:cNvSpPr txBox="1"/>
          <p:nvPr/>
        </p:nvSpPr>
        <p:spPr>
          <a:xfrm>
            <a:off x="293269" y="1204865"/>
            <a:ext cx="1739626" cy="3195747"/>
          </a:xfrm>
          <a:prstGeom prst="rect">
            <a:avLst/>
          </a:prstGeom>
          <a:noFill/>
        </p:spPr>
        <p:txBody>
          <a:bodyPr wrap="square" rtlCol="0">
            <a:spAutoFit/>
          </a:bodyPr>
          <a:lstStyle/>
          <a:p>
            <a:pPr marL="285750" indent="-285750">
              <a:lnSpc>
                <a:spcPts val="2200"/>
              </a:lnSpc>
              <a:buClr>
                <a:srgbClr val="92D050"/>
              </a:buClr>
              <a:buFont typeface="Wingdings" pitchFamily="2" charset="2"/>
              <a:buChar char="n"/>
            </a:pPr>
            <a:endParaRPr lang="en-US" altLang="zh-CN" sz="1000" b="1" dirty="0">
              <a:solidFill>
                <a:schemeClr val="accent5">
                  <a:lumMod val="75000"/>
                </a:schemeClr>
              </a:solidFill>
              <a:latin typeface="微软雅黑" pitchFamily="34" charset="-122"/>
              <a:ea typeface="微软雅黑" pitchFamily="34" charset="-122"/>
            </a:endParaRPr>
          </a:p>
          <a:p>
            <a:pPr marL="285750" indent="-285750">
              <a:lnSpc>
                <a:spcPts val="2200"/>
              </a:lnSpc>
              <a:buClr>
                <a:srgbClr val="92D050"/>
              </a:buClr>
              <a:buFont typeface="Wingdings" pitchFamily="2" charset="2"/>
              <a:buChar char="n"/>
            </a:pPr>
            <a:endParaRPr lang="en-US" altLang="zh-CN" sz="1000" b="1" dirty="0">
              <a:solidFill>
                <a:schemeClr val="accent5">
                  <a:lumMod val="75000"/>
                </a:schemeClr>
              </a:solidFill>
              <a:latin typeface="微软雅黑" pitchFamily="34" charset="-122"/>
              <a:ea typeface="微软雅黑" pitchFamily="34" charset="-122"/>
            </a:endParaRPr>
          </a:p>
          <a:p>
            <a:pPr marL="285750" indent="-285750">
              <a:lnSpc>
                <a:spcPts val="2200"/>
              </a:lnSpc>
              <a:buClr>
                <a:srgbClr val="92D050"/>
              </a:buClr>
              <a:buFont typeface="Wingdings" pitchFamily="2" charset="2"/>
              <a:buChar char="n"/>
            </a:pPr>
            <a:r>
              <a:rPr lang="en-US" altLang="zh-CN" sz="1000" b="1" dirty="0">
                <a:solidFill>
                  <a:schemeClr val="accent5">
                    <a:lumMod val="75000"/>
                  </a:schemeClr>
                </a:solidFill>
                <a:latin typeface="微软雅黑" pitchFamily="34" charset="-122"/>
                <a:ea typeface="微软雅黑" pitchFamily="34" charset="-122"/>
              </a:rPr>
              <a:t>Share-Nothing</a:t>
            </a:r>
            <a:r>
              <a:rPr lang="zh-CN" altLang="en-US" sz="1000" b="1" dirty="0">
                <a:solidFill>
                  <a:schemeClr val="accent5">
                    <a:lumMod val="75000"/>
                  </a:schemeClr>
                </a:solidFill>
                <a:latin typeface="微软雅黑" pitchFamily="34" charset="-122"/>
                <a:ea typeface="微软雅黑" pitchFamily="34" charset="-122"/>
              </a:rPr>
              <a:t>架构</a:t>
            </a:r>
            <a:endParaRPr lang="en-US" altLang="zh-CN" sz="1000" b="1" dirty="0">
              <a:solidFill>
                <a:schemeClr val="accent5">
                  <a:lumMod val="75000"/>
                </a:schemeClr>
              </a:solidFill>
              <a:latin typeface="微软雅黑" pitchFamily="34" charset="-122"/>
              <a:ea typeface="微软雅黑" pitchFamily="34" charset="-122"/>
            </a:endParaRPr>
          </a:p>
          <a:p>
            <a:pPr marL="285750" indent="-285750">
              <a:lnSpc>
                <a:spcPts val="2200"/>
              </a:lnSpc>
              <a:buClr>
                <a:srgbClr val="92D050"/>
              </a:buClr>
              <a:buFont typeface="Wingdings" pitchFamily="2" charset="2"/>
              <a:buChar char="n"/>
            </a:pPr>
            <a:r>
              <a:rPr lang="zh-CN" altLang="en-US" sz="1000" b="1" dirty="0">
                <a:solidFill>
                  <a:schemeClr val="accent5">
                    <a:lumMod val="75000"/>
                  </a:schemeClr>
                </a:solidFill>
                <a:latin typeface="微软雅黑" pitchFamily="34" charset="-122"/>
                <a:ea typeface="微软雅黑" pitchFamily="34" charset="-122"/>
              </a:rPr>
              <a:t>支持</a:t>
            </a:r>
            <a:r>
              <a:rPr lang="en-US" altLang="zh-CN" sz="1000" b="1" dirty="0">
                <a:solidFill>
                  <a:schemeClr val="accent5">
                    <a:lumMod val="75000"/>
                  </a:schemeClr>
                </a:solidFill>
                <a:latin typeface="微软雅黑" pitchFamily="34" charset="-122"/>
                <a:ea typeface="微软雅黑" pitchFamily="34" charset="-122"/>
              </a:rPr>
              <a:t>FS</a:t>
            </a:r>
            <a:r>
              <a:rPr lang="zh-CN" altLang="en-US" sz="1000" b="1" dirty="0">
                <a:solidFill>
                  <a:schemeClr val="accent5">
                    <a:lumMod val="75000"/>
                  </a:schemeClr>
                </a:solidFill>
                <a:latin typeface="微软雅黑" pitchFamily="34" charset="-122"/>
                <a:ea typeface="微软雅黑" pitchFamily="34" charset="-122"/>
              </a:rPr>
              <a:t>，</a:t>
            </a:r>
            <a:r>
              <a:rPr lang="en-US" altLang="zh-CN" sz="1000" b="1" dirty="0">
                <a:solidFill>
                  <a:schemeClr val="accent5">
                    <a:lumMod val="75000"/>
                  </a:schemeClr>
                </a:solidFill>
                <a:latin typeface="微软雅黑" pitchFamily="34" charset="-122"/>
                <a:ea typeface="微软雅黑" pitchFamily="34" charset="-122"/>
              </a:rPr>
              <a:t>Volume</a:t>
            </a:r>
            <a:r>
              <a:rPr lang="zh-CN" altLang="en-US" sz="1000" b="1" dirty="0">
                <a:solidFill>
                  <a:schemeClr val="accent5">
                    <a:lumMod val="75000"/>
                  </a:schemeClr>
                </a:solidFill>
                <a:latin typeface="微软雅黑" pitchFamily="34" charset="-122"/>
                <a:ea typeface="微软雅黑" pitchFamily="34" charset="-122"/>
              </a:rPr>
              <a:t>，</a:t>
            </a:r>
            <a:r>
              <a:rPr lang="en-US" altLang="zh-CN" sz="1000" b="1" dirty="0">
                <a:solidFill>
                  <a:schemeClr val="accent5">
                    <a:lumMod val="75000"/>
                  </a:schemeClr>
                </a:solidFill>
                <a:latin typeface="微软雅黑" pitchFamily="34" charset="-122"/>
                <a:ea typeface="微软雅黑" pitchFamily="34" charset="-122"/>
              </a:rPr>
              <a:t>Object</a:t>
            </a:r>
            <a:r>
              <a:rPr lang="zh-CN" altLang="en-US" sz="1000" b="1" dirty="0">
                <a:solidFill>
                  <a:schemeClr val="accent5">
                    <a:lumMod val="75000"/>
                  </a:schemeClr>
                </a:solidFill>
                <a:latin typeface="微软雅黑" pitchFamily="34" charset="-122"/>
                <a:ea typeface="微软雅黑" pitchFamily="34" charset="-122"/>
              </a:rPr>
              <a:t> </a:t>
            </a:r>
            <a:r>
              <a:rPr lang="en-US" altLang="zh-CN" sz="1000" b="1" dirty="0">
                <a:solidFill>
                  <a:schemeClr val="accent5">
                    <a:lumMod val="75000"/>
                  </a:schemeClr>
                </a:solidFill>
                <a:latin typeface="微软雅黑" pitchFamily="34" charset="-122"/>
                <a:ea typeface="微软雅黑" pitchFamily="34" charset="-122"/>
              </a:rPr>
              <a:t>Store</a:t>
            </a:r>
          </a:p>
          <a:p>
            <a:pPr marL="285750" indent="-285750">
              <a:lnSpc>
                <a:spcPts val="2200"/>
              </a:lnSpc>
              <a:buClr>
                <a:srgbClr val="92D050"/>
              </a:buClr>
              <a:buFont typeface="Wingdings" pitchFamily="2" charset="2"/>
              <a:buChar char="n"/>
            </a:pPr>
            <a:r>
              <a:rPr lang="zh-CN" altLang="en-US" sz="1000" b="1" dirty="0">
                <a:solidFill>
                  <a:schemeClr val="accent5">
                    <a:lumMod val="75000"/>
                  </a:schemeClr>
                </a:solidFill>
                <a:latin typeface="微软雅黑" pitchFamily="34" charset="-122"/>
                <a:ea typeface="微软雅黑" pitchFamily="34" charset="-122"/>
              </a:rPr>
              <a:t>对称式</a:t>
            </a:r>
            <a:r>
              <a:rPr lang="en-US" altLang="zh-CN" sz="1000" b="1" dirty="0">
                <a:solidFill>
                  <a:schemeClr val="accent5">
                    <a:lumMod val="75000"/>
                  </a:schemeClr>
                </a:solidFill>
                <a:latin typeface="微软雅黑" pitchFamily="34" charset="-122"/>
                <a:ea typeface="微软雅黑" pitchFamily="34" charset="-122"/>
              </a:rPr>
              <a:t>Web</a:t>
            </a:r>
            <a:r>
              <a:rPr lang="zh-CN" altLang="en-US" sz="1000" b="1" dirty="0">
                <a:solidFill>
                  <a:schemeClr val="accent5">
                    <a:lumMod val="75000"/>
                  </a:schemeClr>
                </a:solidFill>
                <a:latin typeface="微软雅黑" pitchFamily="34" charset="-122"/>
                <a:ea typeface="微软雅黑" pitchFamily="34" charset="-122"/>
              </a:rPr>
              <a:t>管理</a:t>
            </a:r>
            <a:endParaRPr lang="en-US" altLang="zh-CN" sz="1000" b="1" dirty="0">
              <a:solidFill>
                <a:schemeClr val="accent5">
                  <a:lumMod val="75000"/>
                </a:schemeClr>
              </a:solidFill>
              <a:latin typeface="微软雅黑" pitchFamily="34" charset="-122"/>
              <a:ea typeface="微软雅黑" pitchFamily="34" charset="-122"/>
            </a:endParaRPr>
          </a:p>
          <a:p>
            <a:pPr marL="285750" indent="-285750">
              <a:lnSpc>
                <a:spcPts val="2200"/>
              </a:lnSpc>
              <a:buClr>
                <a:srgbClr val="92D050"/>
              </a:buClr>
              <a:buFont typeface="Wingdings" pitchFamily="2" charset="2"/>
              <a:buChar char="n"/>
            </a:pPr>
            <a:r>
              <a:rPr lang="zh-CN" altLang="en-US" sz="1000" b="1" dirty="0">
                <a:solidFill>
                  <a:schemeClr val="accent5">
                    <a:lumMod val="75000"/>
                  </a:schemeClr>
                </a:solidFill>
                <a:latin typeface="微软雅黑" pitchFamily="34" charset="-122"/>
                <a:ea typeface="微软雅黑" pitchFamily="34" charset="-122"/>
              </a:rPr>
              <a:t>丰富的运维支持（分布式日志，监控）</a:t>
            </a:r>
          </a:p>
          <a:p>
            <a:pPr marL="285750" indent="-285750">
              <a:lnSpc>
                <a:spcPts val="2200"/>
              </a:lnSpc>
              <a:buClr>
                <a:srgbClr val="92D050"/>
              </a:buClr>
              <a:buFont typeface="Wingdings" pitchFamily="2" charset="2"/>
              <a:buChar char="n"/>
            </a:pPr>
            <a:r>
              <a:rPr lang="zh-CN" altLang="en-US" sz="1000" b="1" dirty="0">
                <a:solidFill>
                  <a:schemeClr val="accent5">
                    <a:lumMod val="75000"/>
                  </a:schemeClr>
                </a:solidFill>
                <a:latin typeface="微软雅黑" pitchFamily="34" charset="-122"/>
                <a:ea typeface="微软雅黑" pitchFamily="34" charset="-122"/>
              </a:rPr>
              <a:t>用户级别多语言支持</a:t>
            </a:r>
            <a:endParaRPr lang="en-US" altLang="zh-CN" sz="1000" b="1" dirty="0">
              <a:solidFill>
                <a:schemeClr val="accent5">
                  <a:lumMod val="75000"/>
                </a:schemeClr>
              </a:solidFill>
              <a:latin typeface="微软雅黑" pitchFamily="34" charset="-122"/>
              <a:ea typeface="微软雅黑" pitchFamily="34" charset="-122"/>
            </a:endParaRPr>
          </a:p>
          <a:p>
            <a:pPr marL="285750" indent="-285750">
              <a:lnSpc>
                <a:spcPts val="2200"/>
              </a:lnSpc>
              <a:buClr>
                <a:srgbClr val="92D050"/>
              </a:buClr>
              <a:buFont typeface="Wingdings" pitchFamily="2" charset="2"/>
              <a:buChar char="n"/>
            </a:pPr>
            <a:endParaRPr lang="en-US" altLang="zh-CN" sz="1000" b="1" dirty="0">
              <a:solidFill>
                <a:schemeClr val="accent5">
                  <a:lumMod val="75000"/>
                </a:schemeClr>
              </a:solidFill>
              <a:latin typeface="微软雅黑" pitchFamily="34" charset="-122"/>
              <a:ea typeface="微软雅黑" pitchFamily="34" charset="-122"/>
            </a:endParaRPr>
          </a:p>
          <a:p>
            <a:pPr marL="285750" indent="-285750">
              <a:lnSpc>
                <a:spcPts val="2200"/>
              </a:lnSpc>
              <a:buClr>
                <a:srgbClr val="92D050"/>
              </a:buClr>
              <a:buFont typeface="Wingdings" pitchFamily="2" charset="2"/>
              <a:buChar char="n"/>
            </a:pPr>
            <a:endParaRPr lang="zh-CN" altLang="en-US" sz="1000" b="1" dirty="0">
              <a:solidFill>
                <a:schemeClr val="accent5">
                  <a:lumMod val="75000"/>
                </a:schemeClr>
              </a:solidFill>
              <a:latin typeface="微软雅黑" pitchFamily="34" charset="-122"/>
              <a:ea typeface="微软雅黑" pitchFamily="34" charset="-122"/>
            </a:endParaRPr>
          </a:p>
        </p:txBody>
      </p:sp>
      <p:sp>
        <p:nvSpPr>
          <p:cNvPr id="19" name="TextBox 48"/>
          <p:cNvSpPr txBox="1"/>
          <p:nvPr/>
        </p:nvSpPr>
        <p:spPr>
          <a:xfrm>
            <a:off x="2006171" y="1322017"/>
            <a:ext cx="1882695" cy="1785104"/>
          </a:xfrm>
          <a:prstGeom prst="rect">
            <a:avLst/>
          </a:prstGeom>
          <a:noFill/>
        </p:spPr>
        <p:txBody>
          <a:bodyPr wrap="square" rtlCol="0">
            <a:spAutoFit/>
          </a:bodyPr>
          <a:lstStyle/>
          <a:p>
            <a:pPr marL="285750" indent="-285750">
              <a:lnSpc>
                <a:spcPts val="2200"/>
              </a:lnSpc>
              <a:buClr>
                <a:srgbClr val="92D050"/>
              </a:buClr>
              <a:buFont typeface="Wingdings" pitchFamily="2" charset="2"/>
              <a:buChar char="n"/>
            </a:pPr>
            <a:r>
              <a:rPr lang="zh-CN" altLang="en-US" sz="1000" b="1" dirty="0">
                <a:solidFill>
                  <a:schemeClr val="tx2">
                    <a:lumMod val="60000"/>
                    <a:lumOff val="40000"/>
                  </a:schemeClr>
                </a:solidFill>
                <a:latin typeface="微软雅黑" pitchFamily="34" charset="-122"/>
                <a:ea typeface="微软雅黑" pitchFamily="34" charset="-122"/>
              </a:rPr>
              <a:t>客户端支持（</a:t>
            </a:r>
            <a:r>
              <a:rPr lang="en-US" altLang="zh-CN" sz="1000" b="1" dirty="0">
                <a:solidFill>
                  <a:schemeClr val="tx2">
                    <a:lumMod val="60000"/>
                    <a:lumOff val="40000"/>
                  </a:schemeClr>
                </a:solidFill>
                <a:latin typeface="微软雅黑" pitchFamily="34" charset="-122"/>
                <a:ea typeface="微软雅黑" pitchFamily="34" charset="-122"/>
              </a:rPr>
              <a:t>Windows</a:t>
            </a:r>
            <a:r>
              <a:rPr lang="zh-CN" altLang="en-US" sz="1000" b="1" dirty="0">
                <a:solidFill>
                  <a:schemeClr val="tx2">
                    <a:lumMod val="60000"/>
                    <a:lumOff val="40000"/>
                  </a:schemeClr>
                </a:solidFill>
                <a:latin typeface="微软雅黑" pitchFamily="34" charset="-122"/>
                <a:ea typeface="微软雅黑" pitchFamily="34" charset="-122"/>
              </a:rPr>
              <a:t>，</a:t>
            </a:r>
            <a:r>
              <a:rPr lang="en-US" altLang="zh-CN" sz="1000" b="1" dirty="0">
                <a:solidFill>
                  <a:schemeClr val="tx2">
                    <a:lumMod val="60000"/>
                    <a:lumOff val="40000"/>
                  </a:schemeClr>
                </a:solidFill>
                <a:latin typeface="微软雅黑" pitchFamily="34" charset="-122"/>
                <a:ea typeface="微软雅黑" pitchFamily="34" charset="-122"/>
              </a:rPr>
              <a:t>Linux</a:t>
            </a:r>
            <a:r>
              <a:rPr lang="zh-CN" altLang="en-US" sz="1000" b="1" dirty="0">
                <a:solidFill>
                  <a:schemeClr val="tx2">
                    <a:lumMod val="60000"/>
                    <a:lumOff val="40000"/>
                  </a:schemeClr>
                </a:solidFill>
                <a:latin typeface="微软雅黑" pitchFamily="34" charset="-122"/>
                <a:ea typeface="微软雅黑" pitchFamily="34" charset="-122"/>
              </a:rPr>
              <a:t>）</a:t>
            </a:r>
            <a:endParaRPr lang="en-US" altLang="zh-CN" sz="1000" b="1" dirty="0">
              <a:solidFill>
                <a:schemeClr val="tx2">
                  <a:lumMod val="60000"/>
                  <a:lumOff val="40000"/>
                </a:schemeClr>
              </a:solidFill>
              <a:latin typeface="微软雅黑" pitchFamily="34" charset="-122"/>
              <a:ea typeface="微软雅黑" pitchFamily="34" charset="-122"/>
            </a:endParaRPr>
          </a:p>
          <a:p>
            <a:pPr marL="285750" indent="-285750">
              <a:lnSpc>
                <a:spcPts val="2200"/>
              </a:lnSpc>
              <a:buClr>
                <a:srgbClr val="92D050"/>
              </a:buClr>
              <a:buFont typeface="Wingdings" pitchFamily="2" charset="2"/>
              <a:buChar char="n"/>
            </a:pPr>
            <a:r>
              <a:rPr lang="zh-CN" altLang="en-US" sz="1000" b="1" dirty="0">
                <a:solidFill>
                  <a:schemeClr val="tx2">
                    <a:lumMod val="60000"/>
                    <a:lumOff val="40000"/>
                  </a:schemeClr>
                </a:solidFill>
                <a:latin typeface="微软雅黑" pitchFamily="34" charset="-122"/>
                <a:ea typeface="微软雅黑" pitchFamily="34" charset="-122"/>
              </a:rPr>
              <a:t>文件系统</a:t>
            </a:r>
            <a:r>
              <a:rPr lang="en-US" altLang="zh-CN" sz="1000" b="1" dirty="0">
                <a:solidFill>
                  <a:schemeClr val="tx2">
                    <a:lumMod val="60000"/>
                    <a:lumOff val="40000"/>
                  </a:schemeClr>
                </a:solidFill>
                <a:latin typeface="微软雅黑" pitchFamily="34" charset="-122"/>
                <a:ea typeface="微软雅黑" pitchFamily="34" charset="-122"/>
              </a:rPr>
              <a:t>throughput</a:t>
            </a:r>
            <a:r>
              <a:rPr lang="zh-CN" altLang="en-US" sz="1000" b="1" dirty="0">
                <a:solidFill>
                  <a:schemeClr val="tx2">
                    <a:lumMod val="60000"/>
                    <a:lumOff val="40000"/>
                  </a:schemeClr>
                </a:solidFill>
                <a:latin typeface="微软雅黑" pitchFamily="34" charset="-122"/>
                <a:ea typeface="微软雅黑" pitchFamily="34" charset="-122"/>
              </a:rPr>
              <a:t>带宽性能优化</a:t>
            </a:r>
            <a:endParaRPr lang="en-US" altLang="zh-CN" sz="1000" b="1" dirty="0">
              <a:solidFill>
                <a:schemeClr val="tx2">
                  <a:lumMod val="60000"/>
                  <a:lumOff val="40000"/>
                </a:schemeClr>
              </a:solidFill>
              <a:latin typeface="微软雅黑" pitchFamily="34" charset="-122"/>
              <a:ea typeface="微软雅黑" pitchFamily="34" charset="-122"/>
            </a:endParaRPr>
          </a:p>
          <a:p>
            <a:pPr marL="285750" indent="-285750">
              <a:lnSpc>
                <a:spcPts val="2200"/>
              </a:lnSpc>
              <a:buClr>
                <a:srgbClr val="92D050"/>
              </a:buClr>
              <a:buFont typeface="Wingdings" pitchFamily="2" charset="2"/>
              <a:buChar char="n"/>
            </a:pPr>
            <a:r>
              <a:rPr lang="en-US" altLang="zh-CN" sz="1000" b="1" dirty="0">
                <a:solidFill>
                  <a:schemeClr val="tx2">
                    <a:lumMod val="60000"/>
                    <a:lumOff val="40000"/>
                  </a:schemeClr>
                </a:solidFill>
                <a:latin typeface="微软雅黑" pitchFamily="34" charset="-122"/>
                <a:ea typeface="微软雅黑" pitchFamily="34" charset="-122"/>
              </a:rPr>
              <a:t>Volume</a:t>
            </a:r>
            <a:r>
              <a:rPr lang="zh-CN" altLang="en-US" sz="1000" b="1" dirty="0">
                <a:solidFill>
                  <a:schemeClr val="tx2">
                    <a:lumMod val="60000"/>
                    <a:lumOff val="40000"/>
                  </a:schemeClr>
                </a:solidFill>
                <a:latin typeface="微软雅黑" pitchFamily="34" charset="-122"/>
                <a:ea typeface="微软雅黑" pitchFamily="34" charset="-122"/>
              </a:rPr>
              <a:t> </a:t>
            </a:r>
            <a:r>
              <a:rPr lang="en-US" altLang="zh-CN" sz="1000" b="1" dirty="0">
                <a:solidFill>
                  <a:schemeClr val="tx2">
                    <a:lumMod val="60000"/>
                    <a:lumOff val="40000"/>
                  </a:schemeClr>
                </a:solidFill>
                <a:latin typeface="微软雅黑" pitchFamily="34" charset="-122"/>
                <a:ea typeface="微软雅黑" pitchFamily="34" charset="-122"/>
              </a:rPr>
              <a:t>IOPS</a:t>
            </a:r>
            <a:r>
              <a:rPr lang="zh-CN" altLang="en-US" sz="1000" b="1" dirty="0">
                <a:solidFill>
                  <a:schemeClr val="tx2">
                    <a:lumMod val="60000"/>
                    <a:lumOff val="40000"/>
                  </a:schemeClr>
                </a:solidFill>
                <a:latin typeface="微软雅黑" pitchFamily="34" charset="-122"/>
                <a:ea typeface="微软雅黑" pitchFamily="34" charset="-122"/>
              </a:rPr>
              <a:t>性能优化</a:t>
            </a:r>
            <a:endParaRPr lang="en-US" altLang="zh-CN" sz="1000" b="1" dirty="0">
              <a:solidFill>
                <a:schemeClr val="tx2">
                  <a:lumMod val="60000"/>
                  <a:lumOff val="40000"/>
                </a:schemeClr>
              </a:solidFill>
              <a:latin typeface="微软雅黑" pitchFamily="34" charset="-122"/>
              <a:ea typeface="微软雅黑" pitchFamily="34" charset="-122"/>
            </a:endParaRPr>
          </a:p>
          <a:p>
            <a:pPr marL="285750" indent="-285750">
              <a:lnSpc>
                <a:spcPts val="2200"/>
              </a:lnSpc>
              <a:buClr>
                <a:srgbClr val="92D050"/>
              </a:buClr>
              <a:buFont typeface="Wingdings" pitchFamily="2" charset="2"/>
              <a:buChar char="n"/>
            </a:pPr>
            <a:r>
              <a:rPr lang="en-US" altLang="zh-CN" sz="1000" b="1" dirty="0">
                <a:solidFill>
                  <a:schemeClr val="tx2">
                    <a:lumMod val="60000"/>
                    <a:lumOff val="40000"/>
                  </a:schemeClr>
                </a:solidFill>
                <a:latin typeface="微软雅黑" pitchFamily="34" charset="-122"/>
                <a:ea typeface="微软雅黑" pitchFamily="34" charset="-122"/>
              </a:rPr>
              <a:t>Infinity</a:t>
            </a:r>
            <a:r>
              <a:rPr lang="zh-CN" altLang="en-US" sz="1000" b="1" dirty="0">
                <a:solidFill>
                  <a:schemeClr val="tx2">
                    <a:lumMod val="60000"/>
                    <a:lumOff val="40000"/>
                  </a:schemeClr>
                </a:solidFill>
                <a:latin typeface="微软雅黑" pitchFamily="34" charset="-122"/>
                <a:ea typeface="微软雅黑" pitchFamily="34" charset="-122"/>
              </a:rPr>
              <a:t> </a:t>
            </a:r>
            <a:r>
              <a:rPr lang="en-US" altLang="zh-CN" sz="1000" b="1" dirty="0">
                <a:solidFill>
                  <a:schemeClr val="tx2">
                    <a:lumMod val="60000"/>
                    <a:lumOff val="40000"/>
                  </a:schemeClr>
                </a:solidFill>
                <a:latin typeface="微软雅黑" pitchFamily="34" charset="-122"/>
                <a:ea typeface="微软雅黑" pitchFamily="34" charset="-122"/>
              </a:rPr>
              <a:t>v2</a:t>
            </a:r>
            <a:r>
              <a:rPr lang="zh-CN" altLang="en-US" sz="1000" b="1" dirty="0">
                <a:solidFill>
                  <a:schemeClr val="tx2">
                    <a:lumMod val="60000"/>
                    <a:lumOff val="40000"/>
                  </a:schemeClr>
                </a:solidFill>
                <a:latin typeface="微软雅黑" pitchFamily="34" charset="-122"/>
                <a:ea typeface="微软雅黑" pitchFamily="34" charset="-122"/>
              </a:rPr>
              <a:t>产品化完善</a:t>
            </a:r>
            <a:endParaRPr lang="en-US" altLang="zh-CN" sz="1000" b="1" dirty="0">
              <a:solidFill>
                <a:schemeClr val="tx2">
                  <a:lumMod val="60000"/>
                  <a:lumOff val="40000"/>
                </a:schemeClr>
              </a:solidFill>
              <a:latin typeface="微软雅黑" pitchFamily="34" charset="-122"/>
              <a:ea typeface="微软雅黑" pitchFamily="34" charset="-122"/>
            </a:endParaRPr>
          </a:p>
        </p:txBody>
      </p:sp>
      <p:sp>
        <p:nvSpPr>
          <p:cNvPr id="20" name="TextBox 49"/>
          <p:cNvSpPr txBox="1"/>
          <p:nvPr/>
        </p:nvSpPr>
        <p:spPr>
          <a:xfrm>
            <a:off x="4176984" y="1147496"/>
            <a:ext cx="2117163" cy="938719"/>
          </a:xfrm>
          <a:prstGeom prst="rect">
            <a:avLst/>
          </a:prstGeom>
          <a:noFill/>
        </p:spPr>
        <p:txBody>
          <a:bodyPr wrap="square" rtlCol="0">
            <a:spAutoFit/>
          </a:bodyPr>
          <a:lstStyle/>
          <a:p>
            <a:pPr marL="285750" indent="-285750">
              <a:lnSpc>
                <a:spcPts val="2200"/>
              </a:lnSpc>
              <a:buClr>
                <a:srgbClr val="92D050"/>
              </a:buClr>
              <a:buFont typeface="Wingdings" pitchFamily="2" charset="2"/>
              <a:buChar char="n"/>
            </a:pPr>
            <a:r>
              <a:rPr lang="zh-CN" altLang="en-US" sz="1000" b="1" dirty="0">
                <a:solidFill>
                  <a:schemeClr val="accent6">
                    <a:lumMod val="60000"/>
                    <a:lumOff val="40000"/>
                  </a:schemeClr>
                </a:solidFill>
                <a:latin typeface="微软雅黑" pitchFamily="34" charset="-122"/>
                <a:ea typeface="微软雅黑" pitchFamily="34" charset="-122"/>
              </a:rPr>
              <a:t>基于</a:t>
            </a:r>
            <a:r>
              <a:rPr lang="en-US" altLang="zh-CN" sz="1000" b="1" dirty="0">
                <a:solidFill>
                  <a:schemeClr val="accent6">
                    <a:lumMod val="60000"/>
                    <a:lumOff val="40000"/>
                  </a:schemeClr>
                </a:solidFill>
                <a:latin typeface="微软雅黑" pitchFamily="34" charset="-122"/>
                <a:ea typeface="微软雅黑" pitchFamily="34" charset="-122"/>
              </a:rPr>
              <a:t>IB</a:t>
            </a:r>
            <a:r>
              <a:rPr lang="zh-CN" altLang="en-US" sz="1000" b="1" dirty="0">
                <a:solidFill>
                  <a:schemeClr val="accent6">
                    <a:lumMod val="60000"/>
                    <a:lumOff val="40000"/>
                  </a:schemeClr>
                </a:solidFill>
                <a:latin typeface="微软雅黑" pitchFamily="34" charset="-122"/>
                <a:ea typeface="微软雅黑" pitchFamily="34" charset="-122"/>
              </a:rPr>
              <a:t> </a:t>
            </a:r>
            <a:r>
              <a:rPr lang="en-US" altLang="zh-CN" sz="1000" b="1" dirty="0">
                <a:solidFill>
                  <a:schemeClr val="accent6">
                    <a:lumMod val="60000"/>
                    <a:lumOff val="40000"/>
                  </a:schemeClr>
                </a:solidFill>
                <a:latin typeface="微软雅黑" pitchFamily="34" charset="-122"/>
                <a:ea typeface="微软雅黑" pitchFamily="34" charset="-122"/>
              </a:rPr>
              <a:t>RDMA</a:t>
            </a:r>
            <a:r>
              <a:rPr lang="zh-CN" altLang="en-US" sz="1000" b="1" dirty="0">
                <a:solidFill>
                  <a:schemeClr val="accent6">
                    <a:lumMod val="60000"/>
                    <a:lumOff val="40000"/>
                  </a:schemeClr>
                </a:solidFill>
                <a:latin typeface="微软雅黑" pitchFamily="34" charset="-122"/>
                <a:ea typeface="微软雅黑" pitchFamily="34" charset="-122"/>
              </a:rPr>
              <a:t>高速数据互联</a:t>
            </a:r>
            <a:endParaRPr lang="en-US" altLang="zh-CN" sz="1000" b="1" dirty="0">
              <a:solidFill>
                <a:schemeClr val="accent6">
                  <a:lumMod val="60000"/>
                  <a:lumOff val="40000"/>
                </a:schemeClr>
              </a:solidFill>
              <a:latin typeface="微软雅黑" pitchFamily="34" charset="-122"/>
              <a:ea typeface="微软雅黑" pitchFamily="34" charset="-122"/>
            </a:endParaRPr>
          </a:p>
          <a:p>
            <a:pPr marL="285750" indent="-285750">
              <a:lnSpc>
                <a:spcPts val="2200"/>
              </a:lnSpc>
              <a:buClr>
                <a:srgbClr val="92D050"/>
              </a:buClr>
              <a:buFont typeface="Wingdings" pitchFamily="2" charset="2"/>
              <a:buChar char="n"/>
            </a:pPr>
            <a:r>
              <a:rPr lang="zh-CN" altLang="en-US" sz="1000" b="1" dirty="0">
                <a:solidFill>
                  <a:schemeClr val="accent6">
                    <a:lumMod val="60000"/>
                    <a:lumOff val="40000"/>
                  </a:schemeClr>
                </a:solidFill>
                <a:latin typeface="微软雅黑" pitchFamily="34" charset="-122"/>
                <a:ea typeface="微软雅黑" pitchFamily="34" charset="-122"/>
              </a:rPr>
              <a:t>基于</a:t>
            </a:r>
            <a:r>
              <a:rPr lang="en-US" altLang="zh-CN" sz="1000" b="1" dirty="0" err="1">
                <a:solidFill>
                  <a:schemeClr val="accent6">
                    <a:lumMod val="60000"/>
                    <a:lumOff val="40000"/>
                  </a:schemeClr>
                </a:solidFill>
                <a:latin typeface="微软雅黑" pitchFamily="34" charset="-122"/>
                <a:ea typeface="微软雅黑" pitchFamily="34" charset="-122"/>
              </a:rPr>
              <a:t>NewStore</a:t>
            </a:r>
            <a:r>
              <a:rPr lang="zh-CN" altLang="en-US" sz="1000" b="1" dirty="0">
                <a:solidFill>
                  <a:schemeClr val="accent6">
                    <a:lumMod val="60000"/>
                    <a:lumOff val="40000"/>
                  </a:schemeClr>
                </a:solidFill>
                <a:latin typeface="微软雅黑" pitchFamily="34" charset="-122"/>
                <a:ea typeface="微软雅黑" pitchFamily="34" charset="-122"/>
              </a:rPr>
              <a:t>后端存储支持</a:t>
            </a:r>
            <a:endParaRPr lang="en-US" altLang="zh-CN" sz="1000" b="1" dirty="0">
              <a:solidFill>
                <a:schemeClr val="accent6">
                  <a:lumMod val="60000"/>
                  <a:lumOff val="40000"/>
                </a:schemeClr>
              </a:solidFill>
              <a:latin typeface="微软雅黑" pitchFamily="34" charset="-122"/>
              <a:ea typeface="微软雅黑" pitchFamily="34" charset="-122"/>
            </a:endParaRPr>
          </a:p>
          <a:p>
            <a:pPr marL="285750" indent="-285750">
              <a:lnSpc>
                <a:spcPts val="2200"/>
              </a:lnSpc>
              <a:buClr>
                <a:srgbClr val="92D050"/>
              </a:buClr>
              <a:buFont typeface="Wingdings" pitchFamily="2" charset="2"/>
              <a:buChar char="n"/>
            </a:pPr>
            <a:r>
              <a:rPr lang="zh-CN" altLang="en-US" sz="1000" b="1" dirty="0">
                <a:solidFill>
                  <a:schemeClr val="accent6">
                    <a:lumMod val="60000"/>
                    <a:lumOff val="40000"/>
                  </a:schemeClr>
                </a:solidFill>
                <a:latin typeface="微软雅黑" pitchFamily="34" charset="-122"/>
                <a:ea typeface="微软雅黑" pitchFamily="34" charset="-122"/>
              </a:rPr>
              <a:t>文件系统元数据集群支持</a:t>
            </a:r>
            <a:endParaRPr lang="en-US" altLang="zh-CN" sz="1000" b="1" dirty="0">
              <a:solidFill>
                <a:schemeClr val="accent6">
                  <a:lumMod val="60000"/>
                  <a:lumOff val="40000"/>
                </a:schemeClr>
              </a:solidFill>
              <a:latin typeface="微软雅黑" pitchFamily="34" charset="-122"/>
              <a:ea typeface="微软雅黑" pitchFamily="34" charset="-122"/>
            </a:endParaRPr>
          </a:p>
        </p:txBody>
      </p:sp>
      <p:sp>
        <p:nvSpPr>
          <p:cNvPr id="21" name="TextBox 51"/>
          <p:cNvSpPr txBox="1"/>
          <p:nvPr/>
        </p:nvSpPr>
        <p:spPr>
          <a:xfrm>
            <a:off x="6553200" y="816215"/>
            <a:ext cx="2131828" cy="656590"/>
          </a:xfrm>
          <a:prstGeom prst="rect">
            <a:avLst/>
          </a:prstGeom>
          <a:noFill/>
        </p:spPr>
        <p:txBody>
          <a:bodyPr wrap="square" rtlCol="0">
            <a:spAutoFit/>
          </a:bodyPr>
          <a:lstStyle/>
          <a:p>
            <a:pPr marL="285750" indent="-285750">
              <a:lnSpc>
                <a:spcPts val="2200"/>
              </a:lnSpc>
              <a:buClr>
                <a:srgbClr val="92D050"/>
              </a:buClr>
              <a:buFont typeface="Wingdings" pitchFamily="2" charset="2"/>
              <a:buChar char="n"/>
            </a:pPr>
            <a:r>
              <a:rPr lang="zh-CN" altLang="en-US" sz="1000" b="1" dirty="0">
                <a:solidFill>
                  <a:schemeClr val="tx1">
                    <a:lumMod val="75000"/>
                    <a:lumOff val="25000"/>
                  </a:schemeClr>
                </a:solidFill>
                <a:latin typeface="微软雅黑" pitchFamily="34" charset="-122"/>
                <a:ea typeface="微软雅黑" pitchFamily="34" charset="-122"/>
              </a:rPr>
              <a:t>混合物云存储</a:t>
            </a:r>
          </a:p>
          <a:p>
            <a:pPr marL="285750" indent="-285750">
              <a:lnSpc>
                <a:spcPts val="2200"/>
              </a:lnSpc>
              <a:buClr>
                <a:srgbClr val="92D050"/>
              </a:buClr>
              <a:buFont typeface="Wingdings" pitchFamily="2" charset="2"/>
              <a:buChar char="n"/>
            </a:pPr>
            <a:r>
              <a:rPr lang="zh-CN" altLang="en-US" sz="1000" b="1" dirty="0">
                <a:solidFill>
                  <a:schemeClr val="tx1">
                    <a:lumMod val="75000"/>
                    <a:lumOff val="25000"/>
                  </a:schemeClr>
                </a:solidFill>
                <a:latin typeface="微软雅黑" pitchFamily="34" charset="-122"/>
                <a:ea typeface="微软雅黑" pitchFamily="34" charset="-122"/>
              </a:rPr>
              <a:t>全闪存存储服务（</a:t>
            </a:r>
            <a:r>
              <a:rPr lang="en-US" altLang="zh-CN" sz="1000" b="1" dirty="0">
                <a:solidFill>
                  <a:schemeClr val="tx1">
                    <a:lumMod val="75000"/>
                    <a:lumOff val="25000"/>
                  </a:schemeClr>
                </a:solidFill>
                <a:latin typeface="微软雅黑" pitchFamily="34" charset="-122"/>
                <a:ea typeface="微软雅黑" pitchFamily="34" charset="-122"/>
              </a:rPr>
              <a:t>AFA</a:t>
            </a:r>
            <a:r>
              <a:rPr lang="zh-CN" altLang="en-US" sz="1000" b="1" dirty="0">
                <a:solidFill>
                  <a:schemeClr val="tx1">
                    <a:lumMod val="75000"/>
                    <a:lumOff val="25000"/>
                  </a:schemeClr>
                </a:solidFill>
                <a:latin typeface="微软雅黑" pitchFamily="34" charset="-122"/>
                <a:ea typeface="微软雅黑" pitchFamily="34" charset="-122"/>
              </a:rPr>
              <a:t>） ？</a:t>
            </a:r>
          </a:p>
        </p:txBody>
      </p:sp>
      <p:pic>
        <p:nvPicPr>
          <p:cNvPr id="3" name="图片 2"/>
          <p:cNvPicPr>
            <a:picLocks noChangeAspect="1"/>
          </p:cNvPicPr>
          <p:nvPr/>
        </p:nvPicPr>
        <p:blipFill>
          <a:blip r:embed="rId3"/>
          <a:stretch>
            <a:fillRect/>
          </a:stretch>
        </p:blipFill>
        <p:spPr>
          <a:xfrm>
            <a:off x="4331329" y="2419350"/>
            <a:ext cx="850271" cy="850271"/>
          </a:xfrm>
          <a:prstGeom prst="rect">
            <a:avLst/>
          </a:prstGeom>
        </p:spPr>
      </p:pic>
      <p:pic>
        <p:nvPicPr>
          <p:cNvPr id="17" name="图片 16"/>
          <p:cNvPicPr>
            <a:picLocks noChangeAspect="1"/>
          </p:cNvPicPr>
          <p:nvPr/>
        </p:nvPicPr>
        <p:blipFill>
          <a:blip r:embed="rId4"/>
          <a:stretch>
            <a:fillRect/>
          </a:stretch>
        </p:blipFill>
        <p:spPr>
          <a:xfrm>
            <a:off x="6669585" y="1496602"/>
            <a:ext cx="812800" cy="812800"/>
          </a:xfrm>
          <a:prstGeom prst="rect">
            <a:avLst/>
          </a:prstGeom>
        </p:spPr>
      </p:pic>
      <p:pic>
        <p:nvPicPr>
          <p:cNvPr id="8" name="图片 7"/>
          <p:cNvPicPr>
            <a:picLocks noChangeAspect="1"/>
          </p:cNvPicPr>
          <p:nvPr/>
        </p:nvPicPr>
        <p:blipFill>
          <a:blip r:embed="rId5"/>
          <a:stretch>
            <a:fillRect/>
          </a:stretch>
        </p:blipFill>
        <p:spPr>
          <a:xfrm>
            <a:off x="413045" y="3805679"/>
            <a:ext cx="750692" cy="650700"/>
          </a:xfrm>
          <a:prstGeom prst="rect">
            <a:avLst/>
          </a:prstGeom>
        </p:spPr>
      </p:pic>
      <p:pic>
        <p:nvPicPr>
          <p:cNvPr id="22" name="图片 21"/>
          <p:cNvPicPr>
            <a:picLocks noChangeAspect="1"/>
          </p:cNvPicPr>
          <p:nvPr/>
        </p:nvPicPr>
        <p:blipFill>
          <a:blip r:embed="rId6"/>
          <a:stretch>
            <a:fillRect/>
          </a:stretch>
        </p:blipFill>
        <p:spPr>
          <a:xfrm>
            <a:off x="2173223" y="3109067"/>
            <a:ext cx="839532" cy="839532"/>
          </a:xfrm>
          <a:prstGeom prst="rect">
            <a:avLst/>
          </a:prstGeom>
        </p:spPr>
      </p:pic>
    </p:spTree>
    <p:extLst>
      <p:ext uri="{BB962C8B-B14F-4D97-AF65-F5344CB8AC3E}">
        <p14:creationId xmlns:p14="http://schemas.microsoft.com/office/powerpoint/2010/main" val="209658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22" presetClass="entr" presetSubtype="4"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1000"/>
                                        <p:tgtEl>
                                          <p:spTgt spid="21"/>
                                        </p:tgtEl>
                                      </p:cBhvr>
                                    </p:animEffect>
                                    <p:anim calcmode="lin" valueType="num">
                                      <p:cBhvr>
                                        <p:cTn id="39" dur="1000" fill="hold"/>
                                        <p:tgtEl>
                                          <p:spTgt spid="21"/>
                                        </p:tgtEl>
                                        <p:attrNameLst>
                                          <p:attrName>ppt_x</p:attrName>
                                        </p:attrNameLst>
                                      </p:cBhvr>
                                      <p:tavLst>
                                        <p:tav tm="0">
                                          <p:val>
                                            <p:strVal val="#ppt_x"/>
                                          </p:val>
                                        </p:tav>
                                        <p:tav tm="100000">
                                          <p:val>
                                            <p:strVal val="#ppt_x"/>
                                          </p:val>
                                        </p:tav>
                                      </p:tavLst>
                                    </p:anim>
                                    <p:anim calcmode="lin" valueType="num">
                                      <p:cBhvr>
                                        <p:cTn id="4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8" grpId="0"/>
      <p:bldP spid="19" grpId="0"/>
      <p:bldP spid="20"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4" descr="hosting, network, online, servers icon"/>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85487" rtl="0"/>
            <a:endParaRPr lang="zh-CN" altLang="en-US" kern="1200">
              <a:solidFill>
                <a:srgbClr val="FFFFFF"/>
              </a:solidFill>
              <a:ea typeface="+mn-ea"/>
              <a:cs typeface="+mn-cs"/>
            </a:endParaRPr>
          </a:p>
        </p:txBody>
      </p:sp>
      <p:sp>
        <p:nvSpPr>
          <p:cNvPr id="19" name="AutoShape 6" descr="hosting, network, online, servers icon"/>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85487" rtl="0"/>
            <a:endParaRPr lang="zh-CN" altLang="en-US" kern="1200">
              <a:solidFill>
                <a:srgbClr val="FFFFFF"/>
              </a:solidFill>
              <a:ea typeface="+mn-ea"/>
              <a:cs typeface="+mn-cs"/>
            </a:endParaRPr>
          </a:p>
        </p:txBody>
      </p:sp>
      <p:sp>
        <p:nvSpPr>
          <p:cNvPr id="25" name="AutoShape 8" descr="hosting, network, online, servers icon"/>
          <p:cNvSpPr>
            <a:spLocks noChangeAspect="1" noChangeArrowheads="1"/>
          </p:cNvSpPr>
          <p:nvPr/>
        </p:nvSpPr>
        <p:spPr bwMode="auto">
          <a:xfrm>
            <a:off x="504896" y="226049"/>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85487" rtl="0"/>
            <a:endParaRPr lang="zh-CN" altLang="en-US" kern="1200">
              <a:solidFill>
                <a:srgbClr val="FFFFFF"/>
              </a:solidFill>
              <a:ea typeface="+mn-ea"/>
              <a:cs typeface="+mn-cs"/>
            </a:endParaRPr>
          </a:p>
        </p:txBody>
      </p:sp>
      <p:sp>
        <p:nvSpPr>
          <p:cNvPr id="26" name="AutoShape 10" descr="hosting, network, online, servers icon"/>
          <p:cNvSpPr>
            <a:spLocks noChangeAspect="1" noChangeArrowheads="1"/>
          </p:cNvSpPr>
          <p:nvPr/>
        </p:nvSpPr>
        <p:spPr bwMode="auto">
          <a:xfrm>
            <a:off x="496460" y="378449"/>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85487" rtl="0"/>
            <a:endParaRPr lang="zh-CN" altLang="en-US" kern="1200">
              <a:solidFill>
                <a:srgbClr val="FFFFFF"/>
              </a:solidFill>
              <a:ea typeface="+mn-ea"/>
              <a:cs typeface="+mn-cs"/>
            </a:endParaRPr>
          </a:p>
        </p:txBody>
      </p:sp>
      <p:sp>
        <p:nvSpPr>
          <p:cNvPr id="27" name="AutoShape 12" descr="hosting, network, online, servers icon"/>
          <p:cNvSpPr>
            <a:spLocks noChangeAspect="1" noChangeArrowheads="1"/>
          </p:cNvSpPr>
          <p:nvPr/>
        </p:nvSpPr>
        <p:spPr bwMode="auto">
          <a:xfrm>
            <a:off x="648860" y="530849"/>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85487" rtl="0"/>
            <a:endParaRPr lang="zh-CN" altLang="en-US" kern="1200">
              <a:solidFill>
                <a:srgbClr val="FFFFFF"/>
              </a:solidFill>
              <a:ea typeface="+mn-ea"/>
              <a:cs typeface="+mn-cs"/>
            </a:endParaRPr>
          </a:p>
        </p:txBody>
      </p:sp>
      <p:pic>
        <p:nvPicPr>
          <p:cNvPr id="12294" name="Picture 6" descr="https://drscdn.500px.org/photo/97068639/m=2048/75884f6f3cec890ae952c7ddcd7d9f5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7650"/>
            <a:ext cx="9144000" cy="609451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958681" y="946378"/>
            <a:ext cx="2157963" cy="683264"/>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3600" dirty="0">
                <a:solidFill>
                  <a:schemeClr val="tx1">
                    <a:alpha val="99000"/>
                  </a:schemeClr>
                </a:solidFill>
              </a:rPr>
              <a:t>数据智能 </a:t>
            </a:r>
            <a:endParaRPr lang="zh-CN" altLang="en-US" sz="3600" b="1" dirty="0">
              <a:solidFill>
                <a:schemeClr val="tx1">
                  <a:alpha val="99000"/>
                </a:schemeClr>
              </a:solidFill>
              <a:latin typeface="MS PGothic" panose="020B0600070205080204" pitchFamily="34" charset="-128"/>
              <a:ea typeface="MS PGothic" panose="020B0600070205080204" pitchFamily="34" charset="-128"/>
              <a:cs typeface="Arial Unicode MS" panose="020B0604020202020204" pitchFamily="34" charset="-122"/>
            </a:endParaRPr>
          </a:p>
        </p:txBody>
      </p:sp>
      <p:sp>
        <p:nvSpPr>
          <p:cNvPr id="18" name="文本框 17"/>
          <p:cNvSpPr txBox="1"/>
          <p:nvPr/>
        </p:nvSpPr>
        <p:spPr>
          <a:xfrm>
            <a:off x="4800600" y="4576185"/>
            <a:ext cx="3964611" cy="433965"/>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800" dirty="0">
                <a:solidFill>
                  <a:schemeClr val="tx1">
                    <a:alpha val="99000"/>
                  </a:schemeClr>
                </a:solidFill>
              </a:rPr>
              <a:t>Copyright 2011-2016 DATATOM </a:t>
            </a:r>
            <a:r>
              <a:rPr lang="en-US" altLang="zh-CN" sz="1800" dirty="0" err="1">
                <a:solidFill>
                  <a:schemeClr val="tx1">
                    <a:alpha val="99000"/>
                  </a:schemeClr>
                </a:solidFill>
              </a:rPr>
              <a:t>CO.,Ltd</a:t>
            </a:r>
            <a:r>
              <a:rPr lang="en-US" altLang="zh-CN" sz="1800" dirty="0">
                <a:solidFill>
                  <a:schemeClr val="tx1">
                    <a:alpha val="99000"/>
                  </a:schemeClr>
                </a:solidFill>
              </a:rPr>
              <a:t>. </a:t>
            </a:r>
            <a:endParaRPr lang="zh-CN" altLang="en-US" sz="1800" dirty="0">
              <a:solidFill>
                <a:schemeClr val="tx1">
                  <a:alpha val="99000"/>
                </a:schemeClr>
              </a:solidFill>
            </a:endParaRPr>
          </a:p>
        </p:txBody>
      </p:sp>
      <p:sp>
        <p:nvSpPr>
          <p:cNvPr id="3" name="文本框 2"/>
          <p:cNvSpPr txBox="1"/>
          <p:nvPr/>
        </p:nvSpPr>
        <p:spPr>
          <a:xfrm>
            <a:off x="2931977" y="551111"/>
            <a:ext cx="801823" cy="1181862"/>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7200" b="1" dirty="0">
                <a:solidFill>
                  <a:schemeClr val="tx1">
                    <a:alpha val="99000"/>
                  </a:schemeClr>
                </a:solidFill>
                <a:latin typeface="MS PGothic" panose="020B0600070205080204" pitchFamily="34" charset="-128"/>
                <a:ea typeface="MS PGothic" panose="020B0600070205080204" pitchFamily="34" charset="-128"/>
                <a:cs typeface="Arial Unicode MS" panose="020B0604020202020204" pitchFamily="34" charset="-122"/>
              </a:rPr>
              <a:t>，</a:t>
            </a:r>
          </a:p>
        </p:txBody>
      </p:sp>
    </p:spTree>
    <p:extLst>
      <p:ext uri="{BB962C8B-B14F-4D97-AF65-F5344CB8AC3E}">
        <p14:creationId xmlns:p14="http://schemas.microsoft.com/office/powerpoint/2010/main" val="256031502"/>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repeatCount="indefinite"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330" y="133350"/>
            <a:ext cx="8483208" cy="457049"/>
          </a:xfrm>
        </p:spPr>
        <p:txBody>
          <a:bodyPr>
            <a:normAutofit fontScale="90000"/>
          </a:bodyPr>
          <a:lstStyle/>
          <a:p>
            <a:r>
              <a:rPr kumimoji="1" lang="zh-CN" altLang="en-US" dirty="0"/>
              <a:t>存储面临的挑战</a:t>
            </a:r>
          </a:p>
        </p:txBody>
      </p:sp>
      <p:pic>
        <p:nvPicPr>
          <p:cNvPr id="5" name="Picture 4" descr="C:\Users\c00174261.CHINA\Pictures\IT\时代\信息爆炸.jpg"/>
          <p:cNvPicPr>
            <a:picLocks noChangeAspect="1" noChangeArrowheads="1"/>
          </p:cNvPicPr>
          <p:nvPr/>
        </p:nvPicPr>
        <p:blipFill>
          <a:blip r:embed="rId2" cstate="print"/>
          <a:srcRect/>
          <a:stretch>
            <a:fillRect/>
          </a:stretch>
        </p:blipFill>
        <p:spPr bwMode="auto">
          <a:xfrm>
            <a:off x="4726057" y="660707"/>
            <a:ext cx="3124200" cy="1488963"/>
          </a:xfrm>
          <a:prstGeom prst="rect">
            <a:avLst/>
          </a:prstGeom>
          <a:ln>
            <a:noFill/>
          </a:ln>
          <a:effectLst>
            <a:softEdge rad="112500"/>
          </a:effectLst>
        </p:spPr>
      </p:pic>
      <p:pic>
        <p:nvPicPr>
          <p:cNvPr id="6" name="Picture 5" descr="C:\Users\c00174261.CHINA\Pictures\IT\时代\全球数据量.jpg"/>
          <p:cNvPicPr preferRelativeResize="0">
            <a:picLocks noChangeArrowheads="1"/>
          </p:cNvPicPr>
          <p:nvPr/>
        </p:nvPicPr>
        <p:blipFill>
          <a:blip r:embed="rId3" cstate="print"/>
          <a:srcRect/>
          <a:stretch>
            <a:fillRect/>
          </a:stretch>
        </p:blipFill>
        <p:spPr bwMode="auto">
          <a:xfrm>
            <a:off x="4687957" y="2652735"/>
            <a:ext cx="3200400" cy="1609772"/>
          </a:xfrm>
          <a:prstGeom prst="rect">
            <a:avLst/>
          </a:prstGeom>
          <a:ln>
            <a:noFill/>
          </a:ln>
          <a:effectLst>
            <a:softEdge rad="112500"/>
          </a:effectLst>
        </p:spPr>
      </p:pic>
      <p:sp>
        <p:nvSpPr>
          <p:cNvPr id="7" name="文本框 6"/>
          <p:cNvSpPr txBox="1"/>
          <p:nvPr/>
        </p:nvSpPr>
        <p:spPr>
          <a:xfrm>
            <a:off x="457200" y="782372"/>
            <a:ext cx="3810000" cy="2788456"/>
          </a:xfrm>
          <a:prstGeom prst="rect">
            <a:avLst/>
          </a:prstGeom>
          <a:noFill/>
        </p:spPr>
        <p:txBody>
          <a:bodyPr wrap="square" lIns="91440" tIns="91440" rIns="91440" bIns="91440" rtlCol="0">
            <a:spAutoFit/>
          </a:bodyPr>
          <a:lstStyle/>
          <a:p>
            <a:pPr marL="285750" indent="-285750">
              <a:lnSpc>
                <a:spcPct val="150000"/>
              </a:lnSpc>
              <a:spcBef>
                <a:spcPct val="20000"/>
              </a:spcBef>
              <a:buSzPct val="90000"/>
              <a:buFont typeface="Wingdings" charset="2"/>
              <a:buChar char="Ø"/>
            </a:pPr>
            <a:r>
              <a:rPr kumimoji="1" lang="zh-CN" altLang="en-US" sz="1800" dirty="0">
                <a:solidFill>
                  <a:schemeClr val="tx1">
                    <a:alpha val="99000"/>
                  </a:schemeClr>
                </a:solidFill>
              </a:rPr>
              <a:t>数据不断增长，对存储的性能要求越来越高</a:t>
            </a:r>
          </a:p>
          <a:p>
            <a:pPr marL="285750" indent="-285750">
              <a:lnSpc>
                <a:spcPct val="150000"/>
              </a:lnSpc>
              <a:spcBef>
                <a:spcPct val="20000"/>
              </a:spcBef>
              <a:buSzPct val="90000"/>
              <a:buFont typeface="Wingdings" charset="2"/>
              <a:buChar char="Ø"/>
            </a:pPr>
            <a:r>
              <a:rPr kumimoji="1" lang="zh-CN" altLang="en-US" sz="1800" dirty="0">
                <a:solidFill>
                  <a:schemeClr val="tx1">
                    <a:alpha val="99000"/>
                  </a:schemeClr>
                </a:solidFill>
              </a:rPr>
              <a:t>数据数量庞大，数据类型复杂，存储系统需要有效应对</a:t>
            </a:r>
          </a:p>
          <a:p>
            <a:pPr marL="285750" indent="-285750">
              <a:lnSpc>
                <a:spcPct val="150000"/>
              </a:lnSpc>
              <a:spcBef>
                <a:spcPct val="20000"/>
              </a:spcBef>
              <a:buSzPct val="90000"/>
              <a:buFont typeface="Wingdings" charset="2"/>
              <a:buChar char="Ø"/>
            </a:pPr>
            <a:r>
              <a:rPr kumimoji="1" lang="zh-CN" altLang="en-US" sz="1800" dirty="0">
                <a:solidFill>
                  <a:schemeClr val="tx1">
                    <a:alpha val="99000"/>
                  </a:schemeClr>
                </a:solidFill>
              </a:rPr>
              <a:t>存储系统需要具有强大的数据管理能力，对接大数据平台</a:t>
            </a:r>
          </a:p>
        </p:txBody>
      </p:sp>
      <p:sp>
        <p:nvSpPr>
          <p:cNvPr id="8" name="矩形 7"/>
          <p:cNvSpPr/>
          <p:nvPr/>
        </p:nvSpPr>
        <p:spPr>
          <a:xfrm>
            <a:off x="4800600" y="4161073"/>
            <a:ext cx="4343400" cy="400110"/>
          </a:xfrm>
          <a:prstGeom prst="rect">
            <a:avLst/>
          </a:prstGeom>
        </p:spPr>
        <p:txBody>
          <a:bodyPr wrap="square">
            <a:spAutoFit/>
          </a:bodyPr>
          <a:lstStyle/>
          <a:p>
            <a:r>
              <a:rPr lang="en-US" altLang="zh-CN" sz="1000" b="1" i="1" dirty="0">
                <a:latin typeface="微软雅黑" pitchFamily="34" charset="-122"/>
                <a:ea typeface="微软雅黑" pitchFamily="34" charset="-122"/>
              </a:rPr>
              <a:t>IDC </a:t>
            </a:r>
            <a:r>
              <a:rPr lang="zh-CN" altLang="en-US" sz="1000" b="1" i="1" dirty="0">
                <a:latin typeface="微软雅黑" pitchFamily="34" charset="-122"/>
                <a:ea typeface="微软雅黑" pitchFamily="34" charset="-122"/>
              </a:rPr>
              <a:t>报告：</a:t>
            </a:r>
            <a:r>
              <a:rPr lang="en-US" altLang="zh-CN" sz="1000" dirty="0">
                <a:latin typeface="微软雅黑" pitchFamily="34" charset="-122"/>
                <a:ea typeface="微软雅黑" pitchFamily="34" charset="-122"/>
              </a:rPr>
              <a:t>2013</a:t>
            </a:r>
            <a:r>
              <a:rPr lang="zh-CN" altLang="en-US" sz="1000" dirty="0">
                <a:latin typeface="微软雅黑" pitchFamily="34" charset="-122"/>
                <a:ea typeface="微软雅黑" pitchFamily="34" charset="-122"/>
              </a:rPr>
              <a:t>年全球数据存储总量：</a:t>
            </a:r>
            <a:r>
              <a:rPr lang="en-US" altLang="zh-CN" sz="1000" b="1" dirty="0">
                <a:solidFill>
                  <a:srgbClr val="C00000"/>
                </a:solidFill>
                <a:latin typeface="微软雅黑" pitchFamily="34" charset="-122"/>
                <a:ea typeface="微软雅黑" pitchFamily="34" charset="-122"/>
              </a:rPr>
              <a:t>4.4ZB</a:t>
            </a:r>
            <a:endParaRPr lang="en-US" altLang="zh-CN" sz="1000" dirty="0">
              <a:latin typeface="微软雅黑" pitchFamily="34" charset="-122"/>
              <a:ea typeface="微软雅黑" pitchFamily="34" charset="-122"/>
            </a:endParaRPr>
          </a:p>
          <a:p>
            <a:r>
              <a:rPr lang="en-US" altLang="zh-CN" sz="1000" dirty="0">
                <a:latin typeface="微软雅黑" pitchFamily="34" charset="-122"/>
                <a:ea typeface="微软雅黑" pitchFamily="34" charset="-122"/>
              </a:rPr>
              <a:t>                 2020</a:t>
            </a:r>
            <a:r>
              <a:rPr lang="zh-CN" altLang="en-US" sz="1000" dirty="0">
                <a:latin typeface="微软雅黑" pitchFamily="34" charset="-122"/>
                <a:ea typeface="微软雅黑" pitchFamily="34" charset="-122"/>
              </a:rPr>
              <a:t>年将达到</a:t>
            </a:r>
            <a:r>
              <a:rPr lang="en-US" altLang="zh-CN" sz="1000" b="1" dirty="0">
                <a:solidFill>
                  <a:srgbClr val="C00000"/>
                </a:solidFill>
                <a:latin typeface="微软雅黑" pitchFamily="34" charset="-122"/>
                <a:ea typeface="微软雅黑" pitchFamily="34" charset="-122"/>
              </a:rPr>
              <a:t>44ZB</a:t>
            </a:r>
            <a:endParaRPr lang="en-US" altLang="zh-CN" sz="1000" b="1" dirty="0">
              <a:latin typeface="微软雅黑" pitchFamily="34" charset="-122"/>
              <a:ea typeface="微软雅黑" pitchFamily="34" charset="-122"/>
            </a:endParaRPr>
          </a:p>
        </p:txBody>
      </p:sp>
      <p:sp>
        <p:nvSpPr>
          <p:cNvPr id="9" name="矩形 8"/>
          <p:cNvSpPr/>
          <p:nvPr/>
        </p:nvSpPr>
        <p:spPr>
          <a:xfrm>
            <a:off x="4800600" y="2098737"/>
            <a:ext cx="4572000" cy="553998"/>
          </a:xfrm>
          <a:prstGeom prst="rect">
            <a:avLst/>
          </a:prstGeom>
        </p:spPr>
        <p:txBody>
          <a:bodyPr>
            <a:spAutoFit/>
          </a:bodyPr>
          <a:lstStyle/>
          <a:p>
            <a:r>
              <a:rPr lang="zh-CN" altLang="en-US" sz="1000" b="1" i="1" dirty="0">
                <a:latin typeface="微软雅黑" pitchFamily="34" charset="-122"/>
                <a:ea typeface="微软雅黑" pitchFamily="34" charset="-122"/>
              </a:rPr>
              <a:t>全球每天：</a:t>
            </a:r>
            <a:r>
              <a:rPr lang="zh-CN" altLang="en-US" sz="1000" dirty="0">
                <a:latin typeface="微软雅黑" pitchFamily="34" charset="-122"/>
                <a:ea typeface="微软雅黑" pitchFamily="34" charset="-122"/>
              </a:rPr>
              <a:t>近</a:t>
            </a:r>
            <a:r>
              <a:rPr lang="en-US" altLang="zh-CN" sz="1000" dirty="0">
                <a:latin typeface="微软雅黑" pitchFamily="34" charset="-122"/>
                <a:ea typeface="微软雅黑" pitchFamily="34" charset="-122"/>
              </a:rPr>
              <a:t>5000</a:t>
            </a:r>
            <a:r>
              <a:rPr lang="zh-CN" altLang="en-US" sz="1000" dirty="0">
                <a:latin typeface="微软雅黑" pitchFamily="34" charset="-122"/>
                <a:ea typeface="微软雅黑" pitchFamily="34" charset="-122"/>
              </a:rPr>
              <a:t>亿笔交易</a:t>
            </a:r>
            <a:endParaRPr lang="en-US" altLang="zh-CN" sz="1000" dirty="0">
              <a:latin typeface="微软雅黑" pitchFamily="34" charset="-122"/>
              <a:ea typeface="微软雅黑" pitchFamily="34" charset="-122"/>
            </a:endParaRPr>
          </a:p>
          <a:p>
            <a:r>
              <a:rPr lang="zh-CN" altLang="en-US" sz="1000" dirty="0">
                <a:latin typeface="微软雅黑" pitchFamily="34" charset="-122"/>
                <a:ea typeface="微软雅黑" pitchFamily="34" charset="-122"/>
              </a:rPr>
              <a:t>                 </a:t>
            </a:r>
            <a:r>
              <a:rPr lang="en-US" altLang="zh-CN" sz="1000" dirty="0">
                <a:latin typeface="微软雅黑" pitchFamily="34" charset="-122"/>
                <a:ea typeface="微软雅黑" pitchFamily="34" charset="-122"/>
              </a:rPr>
              <a:t>2500</a:t>
            </a:r>
            <a:r>
              <a:rPr lang="zh-CN" altLang="en-US" sz="1000" dirty="0">
                <a:latin typeface="微软雅黑" pitchFamily="34" charset="-122"/>
                <a:ea typeface="微软雅黑" pitchFamily="34" charset="-122"/>
              </a:rPr>
              <a:t>多亿封</a:t>
            </a:r>
            <a:r>
              <a:rPr lang="en-US" altLang="zh-CN" sz="1000" dirty="0">
                <a:latin typeface="微软雅黑" pitchFamily="34" charset="-122"/>
                <a:ea typeface="微软雅黑" pitchFamily="34" charset="-122"/>
              </a:rPr>
              <a:t>EMAIL</a:t>
            </a:r>
          </a:p>
          <a:p>
            <a:r>
              <a:rPr lang="zh-CN" altLang="en-US" sz="1000" dirty="0">
                <a:latin typeface="微软雅黑" pitchFamily="34" charset="-122"/>
                <a:ea typeface="微软雅黑" pitchFamily="34" charset="-122"/>
              </a:rPr>
              <a:t>                 </a:t>
            </a:r>
            <a:r>
              <a:rPr lang="en-US" altLang="zh-CN" sz="1000" dirty="0">
                <a:latin typeface="微软雅黑" pitchFamily="34" charset="-122"/>
                <a:ea typeface="微软雅黑" pitchFamily="34" charset="-122"/>
              </a:rPr>
              <a:t>50</a:t>
            </a:r>
            <a:r>
              <a:rPr lang="zh-CN" altLang="en-US" sz="1000" dirty="0">
                <a:latin typeface="微软雅黑" pitchFamily="34" charset="-122"/>
                <a:ea typeface="微软雅黑" pitchFamily="34" charset="-122"/>
              </a:rPr>
              <a:t>亿个通话记录  </a:t>
            </a:r>
            <a:r>
              <a:rPr lang="en-US" altLang="zh-CN" sz="1000" dirty="0">
                <a:latin typeface="微软雅黑" pitchFamily="34" charset="-122"/>
                <a:ea typeface="微软雅黑" pitchFamily="34" charset="-122"/>
              </a:rPr>
              <a:t>……</a:t>
            </a:r>
            <a:endParaRPr lang="zh-CN" altLang="en-US" sz="1000" dirty="0">
              <a:latin typeface="微软雅黑" pitchFamily="34" charset="-122"/>
              <a:ea typeface="微软雅黑" pitchFamily="34" charset="-122"/>
            </a:endParaRPr>
          </a:p>
        </p:txBody>
      </p:sp>
    </p:spTree>
    <p:extLst>
      <p:ext uri="{BB962C8B-B14F-4D97-AF65-F5344CB8AC3E}">
        <p14:creationId xmlns:p14="http://schemas.microsoft.com/office/powerpoint/2010/main" val="13281043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存储面临的挑战</a:t>
            </a:r>
          </a:p>
        </p:txBody>
      </p:sp>
      <p:sp>
        <p:nvSpPr>
          <p:cNvPr id="5" name="文本框 4"/>
          <p:cNvSpPr txBox="1"/>
          <p:nvPr/>
        </p:nvSpPr>
        <p:spPr>
          <a:xfrm>
            <a:off x="304800" y="895350"/>
            <a:ext cx="3886200" cy="2733056"/>
          </a:xfrm>
          <a:prstGeom prst="rect">
            <a:avLst/>
          </a:prstGeom>
          <a:noFill/>
        </p:spPr>
        <p:txBody>
          <a:bodyPr wrap="square" lIns="91440" tIns="91440" rIns="91440" bIns="91440" rtlCol="0">
            <a:spAutoFit/>
          </a:bodyPr>
          <a:lstStyle/>
          <a:p>
            <a:pPr marL="285750" indent="-285750">
              <a:lnSpc>
                <a:spcPct val="150000"/>
              </a:lnSpc>
              <a:spcBef>
                <a:spcPct val="20000"/>
              </a:spcBef>
              <a:buSzPct val="90000"/>
              <a:buFont typeface="Wingdings" charset="2"/>
              <a:buChar char="Ø"/>
            </a:pPr>
            <a:r>
              <a:rPr kumimoji="1" lang="zh-CN" altLang="en-US" sz="1800" dirty="0">
                <a:solidFill>
                  <a:schemeClr val="tx1">
                    <a:alpha val="99000"/>
                  </a:schemeClr>
                </a:solidFill>
              </a:rPr>
              <a:t>传统中低端存储只能</a:t>
            </a:r>
            <a:r>
              <a:rPr kumimoji="1" lang="en-US" altLang="zh-CN" sz="1800" dirty="0">
                <a:solidFill>
                  <a:schemeClr val="tx1">
                    <a:alpha val="99000"/>
                  </a:schemeClr>
                </a:solidFill>
              </a:rPr>
              <a:t>scale-up</a:t>
            </a:r>
            <a:r>
              <a:rPr kumimoji="1" lang="zh-CN" altLang="en-US" sz="1800" dirty="0">
                <a:solidFill>
                  <a:schemeClr val="tx1">
                    <a:alpha val="99000"/>
                  </a:schemeClr>
                </a:solidFill>
              </a:rPr>
              <a:t>扩展，扩展能力有限，无法应对海量数据存储业务</a:t>
            </a:r>
            <a:endParaRPr kumimoji="1" lang="en-US" altLang="zh-CN" sz="1800" dirty="0">
              <a:solidFill>
                <a:schemeClr val="tx1">
                  <a:alpha val="99000"/>
                </a:schemeClr>
              </a:solidFill>
            </a:endParaRPr>
          </a:p>
          <a:p>
            <a:pPr marL="285750" indent="-285750">
              <a:lnSpc>
                <a:spcPct val="150000"/>
              </a:lnSpc>
              <a:spcBef>
                <a:spcPct val="20000"/>
              </a:spcBef>
              <a:buSzPct val="90000"/>
              <a:buFont typeface="Wingdings" charset="2"/>
              <a:buChar char="Ø"/>
            </a:pPr>
            <a:r>
              <a:rPr kumimoji="1" lang="zh-CN" altLang="en-US" sz="1800" dirty="0">
                <a:solidFill>
                  <a:schemeClr val="tx1">
                    <a:alpha val="99000"/>
                  </a:schemeClr>
                </a:solidFill>
              </a:rPr>
              <a:t>高端存储有一定的扩展能力，通常为</a:t>
            </a:r>
            <a:r>
              <a:rPr kumimoji="1" lang="en-US" altLang="zh-CN" sz="1800" dirty="0">
                <a:solidFill>
                  <a:schemeClr val="tx1">
                    <a:alpha val="99000"/>
                  </a:schemeClr>
                </a:solidFill>
              </a:rPr>
              <a:t>16</a:t>
            </a:r>
            <a:r>
              <a:rPr kumimoji="1" lang="zh-CN" altLang="en-US" sz="1800" dirty="0">
                <a:solidFill>
                  <a:schemeClr val="tx1">
                    <a:alpha val="99000"/>
                  </a:schemeClr>
                </a:solidFill>
              </a:rPr>
              <a:t>个节点或者</a:t>
            </a:r>
            <a:r>
              <a:rPr kumimoji="1" lang="en-US" altLang="zh-CN" sz="1800" dirty="0">
                <a:solidFill>
                  <a:schemeClr val="tx1">
                    <a:alpha val="99000"/>
                  </a:schemeClr>
                </a:solidFill>
              </a:rPr>
              <a:t>8</a:t>
            </a:r>
            <a:r>
              <a:rPr kumimoji="1" lang="zh-CN" altLang="en-US" sz="1800" dirty="0">
                <a:solidFill>
                  <a:schemeClr val="tx1">
                    <a:alpha val="99000"/>
                  </a:schemeClr>
                </a:solidFill>
              </a:rPr>
              <a:t>个节点，面向单一业务</a:t>
            </a:r>
          </a:p>
        </p:txBody>
      </p:sp>
      <p:sp>
        <p:nvSpPr>
          <p:cNvPr id="10" name="圆角矩形 9"/>
          <p:cNvSpPr/>
          <p:nvPr/>
        </p:nvSpPr>
        <p:spPr>
          <a:xfrm>
            <a:off x="5061768" y="1921933"/>
            <a:ext cx="3028922" cy="32190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95000"/>
                    <a:lumOff val="5000"/>
                  </a:schemeClr>
                </a:solidFill>
              </a:rPr>
              <a:t>Network</a:t>
            </a:r>
            <a:endParaRPr lang="zh-CN" altLang="en-US" sz="1600" dirty="0">
              <a:solidFill>
                <a:schemeClr val="tx1">
                  <a:lumMod val="95000"/>
                  <a:lumOff val="5000"/>
                </a:schemeClr>
              </a:solidFill>
            </a:endParaRPr>
          </a:p>
        </p:txBody>
      </p:sp>
      <p:grpSp>
        <p:nvGrpSpPr>
          <p:cNvPr id="11" name="组合 32"/>
          <p:cNvGrpSpPr/>
          <p:nvPr/>
        </p:nvGrpSpPr>
        <p:grpSpPr>
          <a:xfrm>
            <a:off x="5005119" y="821523"/>
            <a:ext cx="3085571" cy="3664430"/>
            <a:chOff x="891447" y="1474046"/>
            <a:chExt cx="2781934" cy="4521062"/>
          </a:xfrm>
          <a:solidFill>
            <a:schemeClr val="accent1">
              <a:lumMod val="40000"/>
              <a:lumOff val="60000"/>
            </a:schemeClr>
          </a:solidFill>
        </p:grpSpPr>
        <p:sp>
          <p:nvSpPr>
            <p:cNvPr id="12" name="圆角矩形 11"/>
            <p:cNvSpPr/>
            <p:nvPr/>
          </p:nvSpPr>
          <p:spPr bwMode="auto">
            <a:xfrm>
              <a:off x="936718" y="3630562"/>
              <a:ext cx="2732651" cy="2364546"/>
            </a:xfrm>
            <a:prstGeom prst="roundRect">
              <a:avLst/>
            </a:prstGeom>
            <a:grpFill/>
            <a:ln w="9525" cap="flat" cmpd="sng" algn="ctr">
              <a:solidFill>
                <a:schemeClr val="bg1">
                  <a:lumMod val="50000"/>
                </a:schemeClr>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79200" tIns="39600" rIns="79200" bIns="39600" numCol="1" rtlCol="0" anchor="t" anchorCtr="0" compatLnSpc="1">
              <a:prstTxWarp prst="textNoShape">
                <a:avLst/>
              </a:prstTxWarp>
              <a:noAutofit/>
            </a:bodyPr>
            <a:lstStyle/>
            <a:p>
              <a:pPr marL="0" marR="0" indent="0" algn="l" defTabSz="801688"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1"/>
                </a:solidFill>
                <a:effectLst/>
                <a:latin typeface="微软雅黑" pitchFamily="34" charset="-122"/>
                <a:ea typeface="微软雅黑" pitchFamily="34" charset="-122"/>
              </a:endParaRPr>
            </a:p>
          </p:txBody>
        </p:sp>
        <p:sp>
          <p:nvSpPr>
            <p:cNvPr id="13" name="圆角矩形 12"/>
            <p:cNvSpPr/>
            <p:nvPr/>
          </p:nvSpPr>
          <p:spPr bwMode="auto">
            <a:xfrm>
              <a:off x="891447" y="1474046"/>
              <a:ext cx="2781934" cy="871265"/>
            </a:xfrm>
            <a:prstGeom prst="roundRect">
              <a:avLst/>
            </a:prstGeom>
            <a:grp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79200" tIns="39600" rIns="79200" bIns="39600" numCol="1" rtlCol="0" anchor="t"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dirty="0">
                <a:ln>
                  <a:noFill/>
                </a:ln>
                <a:solidFill>
                  <a:schemeClr val="tx1"/>
                </a:solidFill>
                <a:effectLst/>
                <a:latin typeface="微软雅黑" pitchFamily="34" charset="-122"/>
                <a:ea typeface="微软雅黑" pitchFamily="34" charset="-122"/>
              </a:endParaRPr>
            </a:p>
          </p:txBody>
        </p:sp>
      </p:grpSp>
      <p:sp>
        <p:nvSpPr>
          <p:cNvPr id="17" name="上下箭头 279"/>
          <p:cNvSpPr/>
          <p:nvPr/>
        </p:nvSpPr>
        <p:spPr>
          <a:xfrm>
            <a:off x="5351710" y="3552593"/>
            <a:ext cx="218860" cy="319612"/>
          </a:xfrm>
          <a:custGeom>
            <a:avLst>
              <a:gd name="f9" fmla="val 50000"/>
              <a:gd name="f10" fmla="val 49853"/>
            </a:avLst>
            <a:gdLst>
              <a:gd name="f2" fmla="val 10800000"/>
              <a:gd name="f3" fmla="val 5400000"/>
              <a:gd name="f4" fmla="val 180"/>
              <a:gd name="f5" fmla="val w"/>
              <a:gd name="f6" fmla="val h"/>
              <a:gd name="f7" fmla="val ss"/>
              <a:gd name="f8" fmla="val 0"/>
              <a:gd name="f9" fmla="val 50000"/>
              <a:gd name="f10" fmla="val 49853"/>
              <a:gd name="f11" fmla="+- 0 0 -270"/>
              <a:gd name="f12" fmla="+- 0 0 -90"/>
              <a:gd name="f13" fmla="abs f5"/>
              <a:gd name="f14" fmla="abs f6"/>
              <a:gd name="f15" fmla="abs f7"/>
              <a:gd name="f16" fmla="val f8"/>
              <a:gd name="f17" fmla="val f9"/>
              <a:gd name="f18" fmla="val f10"/>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 f38 1 2"/>
              <a:gd name="f43" fmla="*/ f39 1 2"/>
              <a:gd name="f44" fmla="min f39 f38"/>
              <a:gd name="f45" fmla="*/ f39 f17 1"/>
              <a:gd name="f46" fmla="+- f16 f42 0"/>
              <a:gd name="f47" fmla="+- f16 f43 0"/>
              <a:gd name="f48" fmla="*/ f44 f18 1"/>
              <a:gd name="f49" fmla="*/ f45 1 200000"/>
              <a:gd name="f50" fmla="*/ f48 1 100000"/>
              <a:gd name="f51" fmla="+- f47 0 f49"/>
              <a:gd name="f52" fmla="+- f47 f49 0"/>
              <a:gd name="f53" fmla="*/ f47 f32 1"/>
              <a:gd name="f54" fmla="*/ f46 f32 1"/>
              <a:gd name="f55" fmla="+- f36 0 f50"/>
              <a:gd name="f56" fmla="*/ f51 f50 1"/>
              <a:gd name="f57" fmla="*/ f51 f32 1"/>
              <a:gd name="f58" fmla="*/ f52 f32 1"/>
              <a:gd name="f59" fmla="*/ f50 f32 1"/>
              <a:gd name="f60" fmla="*/ f56 1 f43"/>
              <a:gd name="f61" fmla="*/ f55 f32 1"/>
              <a:gd name="f62" fmla="+- f50 0 f60"/>
              <a:gd name="f63" fmla="+- f55 f60 0"/>
              <a:gd name="f64" fmla="*/ f62 f32 1"/>
              <a:gd name="f65" fmla="*/ f63 f32 1"/>
            </a:gdLst>
            <a:ahLst/>
            <a:cxnLst>
              <a:cxn ang="3cd4">
                <a:pos x="hc" y="t"/>
              </a:cxn>
              <a:cxn ang="0">
                <a:pos x="r" y="vc"/>
              </a:cxn>
              <a:cxn ang="cd4">
                <a:pos x="hc" y="b"/>
              </a:cxn>
              <a:cxn ang="cd2">
                <a:pos x="l" y="vc"/>
              </a:cxn>
              <a:cxn ang="f30">
                <a:pos x="f37" y="f59"/>
              </a:cxn>
              <a:cxn ang="f30">
                <a:pos x="f57" y="f54"/>
              </a:cxn>
              <a:cxn ang="f30">
                <a:pos x="f37" y="f61"/>
              </a:cxn>
              <a:cxn ang="f31">
                <a:pos x="f40" y="f61"/>
              </a:cxn>
              <a:cxn ang="f31">
                <a:pos x="f58" y="f54"/>
              </a:cxn>
              <a:cxn ang="f31">
                <a:pos x="f40" y="f59"/>
              </a:cxn>
            </a:cxnLst>
            <a:rect l="f57" t="f64" r="f58" b="f65"/>
            <a:pathLst>
              <a:path>
                <a:moveTo>
                  <a:pt x="f37" y="f59"/>
                </a:moveTo>
                <a:lnTo>
                  <a:pt x="f53" y="f37"/>
                </a:lnTo>
                <a:lnTo>
                  <a:pt x="f40" y="f59"/>
                </a:lnTo>
                <a:lnTo>
                  <a:pt x="f58" y="f59"/>
                </a:lnTo>
                <a:lnTo>
                  <a:pt x="f58" y="f61"/>
                </a:lnTo>
                <a:lnTo>
                  <a:pt x="f40" y="f61"/>
                </a:lnTo>
                <a:lnTo>
                  <a:pt x="f53" y="f41"/>
                </a:lnTo>
                <a:lnTo>
                  <a:pt x="f37" y="f61"/>
                </a:lnTo>
                <a:lnTo>
                  <a:pt x="f57" y="f61"/>
                </a:lnTo>
                <a:lnTo>
                  <a:pt x="f57" y="f59"/>
                </a:lnTo>
                <a:close/>
              </a:path>
            </a:pathLst>
          </a:custGeom>
          <a:noFill/>
          <a:ln w="9528">
            <a:solidFill>
              <a:srgbClr val="000000"/>
            </a:solidFill>
            <a:prstDash val="solid"/>
            <a:round/>
          </a:ln>
        </p:spPr>
        <p:txBody>
          <a:bodyPr vert="horz" wrap="square" lIns="79196" tIns="39602" rIns="79196" bIns="39602" anchor="t" anchorCtr="0" compatLnSpc="1">
            <a:spAutoFit/>
          </a:bodyPr>
          <a:lstStyle/>
          <a:p>
            <a:pPr defTabSz="801691" fontAlgn="auto">
              <a:spcBef>
                <a:spcPts val="0"/>
              </a:spcBef>
              <a:spcAft>
                <a:spcPts val="0"/>
              </a:spcAft>
              <a:defRPr sz="1800" b="0" i="0" u="none" strike="noStrike" kern="0" cap="none" spc="0" baseline="0">
                <a:solidFill>
                  <a:srgbClr val="000000"/>
                </a:solidFill>
                <a:uFillTx/>
              </a:defRPr>
            </a:pPr>
            <a:endParaRPr lang="en-US">
              <a:solidFill>
                <a:srgbClr val="000000"/>
              </a:solidFill>
              <a:latin typeface="微软雅黑" pitchFamily="34" charset="-122"/>
              <a:ea typeface="微软雅黑" pitchFamily="34" charset="-122"/>
            </a:endParaRPr>
          </a:p>
        </p:txBody>
      </p:sp>
      <p:sp>
        <p:nvSpPr>
          <p:cNvPr id="18" name="上下箭头 279"/>
          <p:cNvSpPr/>
          <p:nvPr/>
        </p:nvSpPr>
        <p:spPr>
          <a:xfrm>
            <a:off x="6074999" y="3562432"/>
            <a:ext cx="218860" cy="319612"/>
          </a:xfrm>
          <a:custGeom>
            <a:avLst>
              <a:gd name="f9" fmla="val 50000"/>
              <a:gd name="f10" fmla="val 49853"/>
            </a:avLst>
            <a:gdLst>
              <a:gd name="f2" fmla="val 10800000"/>
              <a:gd name="f3" fmla="val 5400000"/>
              <a:gd name="f4" fmla="val 180"/>
              <a:gd name="f5" fmla="val w"/>
              <a:gd name="f6" fmla="val h"/>
              <a:gd name="f7" fmla="val ss"/>
              <a:gd name="f8" fmla="val 0"/>
              <a:gd name="f9" fmla="val 50000"/>
              <a:gd name="f10" fmla="val 49853"/>
              <a:gd name="f11" fmla="+- 0 0 -270"/>
              <a:gd name="f12" fmla="+- 0 0 -90"/>
              <a:gd name="f13" fmla="abs f5"/>
              <a:gd name="f14" fmla="abs f6"/>
              <a:gd name="f15" fmla="abs f7"/>
              <a:gd name="f16" fmla="val f8"/>
              <a:gd name="f17" fmla="val f9"/>
              <a:gd name="f18" fmla="val f10"/>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 f38 1 2"/>
              <a:gd name="f43" fmla="*/ f39 1 2"/>
              <a:gd name="f44" fmla="min f39 f38"/>
              <a:gd name="f45" fmla="*/ f39 f17 1"/>
              <a:gd name="f46" fmla="+- f16 f42 0"/>
              <a:gd name="f47" fmla="+- f16 f43 0"/>
              <a:gd name="f48" fmla="*/ f44 f18 1"/>
              <a:gd name="f49" fmla="*/ f45 1 200000"/>
              <a:gd name="f50" fmla="*/ f48 1 100000"/>
              <a:gd name="f51" fmla="+- f47 0 f49"/>
              <a:gd name="f52" fmla="+- f47 f49 0"/>
              <a:gd name="f53" fmla="*/ f47 f32 1"/>
              <a:gd name="f54" fmla="*/ f46 f32 1"/>
              <a:gd name="f55" fmla="+- f36 0 f50"/>
              <a:gd name="f56" fmla="*/ f51 f50 1"/>
              <a:gd name="f57" fmla="*/ f51 f32 1"/>
              <a:gd name="f58" fmla="*/ f52 f32 1"/>
              <a:gd name="f59" fmla="*/ f50 f32 1"/>
              <a:gd name="f60" fmla="*/ f56 1 f43"/>
              <a:gd name="f61" fmla="*/ f55 f32 1"/>
              <a:gd name="f62" fmla="+- f50 0 f60"/>
              <a:gd name="f63" fmla="+- f55 f60 0"/>
              <a:gd name="f64" fmla="*/ f62 f32 1"/>
              <a:gd name="f65" fmla="*/ f63 f32 1"/>
            </a:gdLst>
            <a:ahLst/>
            <a:cxnLst>
              <a:cxn ang="3cd4">
                <a:pos x="hc" y="t"/>
              </a:cxn>
              <a:cxn ang="0">
                <a:pos x="r" y="vc"/>
              </a:cxn>
              <a:cxn ang="cd4">
                <a:pos x="hc" y="b"/>
              </a:cxn>
              <a:cxn ang="cd2">
                <a:pos x="l" y="vc"/>
              </a:cxn>
              <a:cxn ang="f30">
                <a:pos x="f37" y="f59"/>
              </a:cxn>
              <a:cxn ang="f30">
                <a:pos x="f57" y="f54"/>
              </a:cxn>
              <a:cxn ang="f30">
                <a:pos x="f37" y="f61"/>
              </a:cxn>
              <a:cxn ang="f31">
                <a:pos x="f40" y="f61"/>
              </a:cxn>
              <a:cxn ang="f31">
                <a:pos x="f58" y="f54"/>
              </a:cxn>
              <a:cxn ang="f31">
                <a:pos x="f40" y="f59"/>
              </a:cxn>
            </a:cxnLst>
            <a:rect l="f57" t="f64" r="f58" b="f65"/>
            <a:pathLst>
              <a:path>
                <a:moveTo>
                  <a:pt x="f37" y="f59"/>
                </a:moveTo>
                <a:lnTo>
                  <a:pt x="f53" y="f37"/>
                </a:lnTo>
                <a:lnTo>
                  <a:pt x="f40" y="f59"/>
                </a:lnTo>
                <a:lnTo>
                  <a:pt x="f58" y="f59"/>
                </a:lnTo>
                <a:lnTo>
                  <a:pt x="f58" y="f61"/>
                </a:lnTo>
                <a:lnTo>
                  <a:pt x="f40" y="f61"/>
                </a:lnTo>
                <a:lnTo>
                  <a:pt x="f53" y="f41"/>
                </a:lnTo>
                <a:lnTo>
                  <a:pt x="f37" y="f61"/>
                </a:lnTo>
                <a:lnTo>
                  <a:pt x="f57" y="f61"/>
                </a:lnTo>
                <a:lnTo>
                  <a:pt x="f57" y="f59"/>
                </a:lnTo>
                <a:close/>
              </a:path>
            </a:pathLst>
          </a:custGeom>
          <a:noFill/>
          <a:ln w="9528">
            <a:solidFill>
              <a:srgbClr val="000000"/>
            </a:solidFill>
            <a:prstDash val="solid"/>
            <a:round/>
          </a:ln>
        </p:spPr>
        <p:txBody>
          <a:bodyPr vert="horz" wrap="square" lIns="79196" tIns="39602" rIns="79196" bIns="39602" anchor="t" anchorCtr="0" compatLnSpc="1">
            <a:spAutoFit/>
          </a:bodyPr>
          <a:lstStyle/>
          <a:p>
            <a:pPr defTabSz="801691" fontAlgn="auto">
              <a:spcBef>
                <a:spcPts val="0"/>
              </a:spcBef>
              <a:spcAft>
                <a:spcPts val="0"/>
              </a:spcAft>
              <a:defRPr sz="1800" b="0" i="0" u="none" strike="noStrike" kern="0" cap="none" spc="0" baseline="0">
                <a:solidFill>
                  <a:srgbClr val="000000"/>
                </a:solidFill>
                <a:uFillTx/>
              </a:defRPr>
            </a:pPr>
            <a:endParaRPr lang="en-US">
              <a:solidFill>
                <a:srgbClr val="000000"/>
              </a:solidFill>
              <a:latin typeface="微软雅黑" pitchFamily="34" charset="-122"/>
              <a:ea typeface="微软雅黑" pitchFamily="34" charset="-122"/>
            </a:endParaRPr>
          </a:p>
        </p:txBody>
      </p:sp>
      <p:sp>
        <p:nvSpPr>
          <p:cNvPr id="19" name="上下箭头 279"/>
          <p:cNvSpPr/>
          <p:nvPr/>
        </p:nvSpPr>
        <p:spPr>
          <a:xfrm>
            <a:off x="6763156" y="3552593"/>
            <a:ext cx="218860" cy="319612"/>
          </a:xfrm>
          <a:custGeom>
            <a:avLst>
              <a:gd name="f9" fmla="val 50000"/>
              <a:gd name="f10" fmla="val 49853"/>
            </a:avLst>
            <a:gdLst>
              <a:gd name="f2" fmla="val 10800000"/>
              <a:gd name="f3" fmla="val 5400000"/>
              <a:gd name="f4" fmla="val 180"/>
              <a:gd name="f5" fmla="val w"/>
              <a:gd name="f6" fmla="val h"/>
              <a:gd name="f7" fmla="val ss"/>
              <a:gd name="f8" fmla="val 0"/>
              <a:gd name="f9" fmla="val 50000"/>
              <a:gd name="f10" fmla="val 49853"/>
              <a:gd name="f11" fmla="+- 0 0 -270"/>
              <a:gd name="f12" fmla="+- 0 0 -90"/>
              <a:gd name="f13" fmla="abs f5"/>
              <a:gd name="f14" fmla="abs f6"/>
              <a:gd name="f15" fmla="abs f7"/>
              <a:gd name="f16" fmla="val f8"/>
              <a:gd name="f17" fmla="val f9"/>
              <a:gd name="f18" fmla="val f10"/>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 f38 1 2"/>
              <a:gd name="f43" fmla="*/ f39 1 2"/>
              <a:gd name="f44" fmla="min f39 f38"/>
              <a:gd name="f45" fmla="*/ f39 f17 1"/>
              <a:gd name="f46" fmla="+- f16 f42 0"/>
              <a:gd name="f47" fmla="+- f16 f43 0"/>
              <a:gd name="f48" fmla="*/ f44 f18 1"/>
              <a:gd name="f49" fmla="*/ f45 1 200000"/>
              <a:gd name="f50" fmla="*/ f48 1 100000"/>
              <a:gd name="f51" fmla="+- f47 0 f49"/>
              <a:gd name="f52" fmla="+- f47 f49 0"/>
              <a:gd name="f53" fmla="*/ f47 f32 1"/>
              <a:gd name="f54" fmla="*/ f46 f32 1"/>
              <a:gd name="f55" fmla="+- f36 0 f50"/>
              <a:gd name="f56" fmla="*/ f51 f50 1"/>
              <a:gd name="f57" fmla="*/ f51 f32 1"/>
              <a:gd name="f58" fmla="*/ f52 f32 1"/>
              <a:gd name="f59" fmla="*/ f50 f32 1"/>
              <a:gd name="f60" fmla="*/ f56 1 f43"/>
              <a:gd name="f61" fmla="*/ f55 f32 1"/>
              <a:gd name="f62" fmla="+- f50 0 f60"/>
              <a:gd name="f63" fmla="+- f55 f60 0"/>
              <a:gd name="f64" fmla="*/ f62 f32 1"/>
              <a:gd name="f65" fmla="*/ f63 f32 1"/>
            </a:gdLst>
            <a:ahLst/>
            <a:cxnLst>
              <a:cxn ang="3cd4">
                <a:pos x="hc" y="t"/>
              </a:cxn>
              <a:cxn ang="0">
                <a:pos x="r" y="vc"/>
              </a:cxn>
              <a:cxn ang="cd4">
                <a:pos x="hc" y="b"/>
              </a:cxn>
              <a:cxn ang="cd2">
                <a:pos x="l" y="vc"/>
              </a:cxn>
              <a:cxn ang="f30">
                <a:pos x="f37" y="f59"/>
              </a:cxn>
              <a:cxn ang="f30">
                <a:pos x="f57" y="f54"/>
              </a:cxn>
              <a:cxn ang="f30">
                <a:pos x="f37" y="f61"/>
              </a:cxn>
              <a:cxn ang="f31">
                <a:pos x="f40" y="f61"/>
              </a:cxn>
              <a:cxn ang="f31">
                <a:pos x="f58" y="f54"/>
              </a:cxn>
              <a:cxn ang="f31">
                <a:pos x="f40" y="f59"/>
              </a:cxn>
            </a:cxnLst>
            <a:rect l="f57" t="f64" r="f58" b="f65"/>
            <a:pathLst>
              <a:path>
                <a:moveTo>
                  <a:pt x="f37" y="f59"/>
                </a:moveTo>
                <a:lnTo>
                  <a:pt x="f53" y="f37"/>
                </a:lnTo>
                <a:lnTo>
                  <a:pt x="f40" y="f59"/>
                </a:lnTo>
                <a:lnTo>
                  <a:pt x="f58" y="f59"/>
                </a:lnTo>
                <a:lnTo>
                  <a:pt x="f58" y="f61"/>
                </a:lnTo>
                <a:lnTo>
                  <a:pt x="f40" y="f61"/>
                </a:lnTo>
                <a:lnTo>
                  <a:pt x="f53" y="f41"/>
                </a:lnTo>
                <a:lnTo>
                  <a:pt x="f37" y="f61"/>
                </a:lnTo>
                <a:lnTo>
                  <a:pt x="f57" y="f61"/>
                </a:lnTo>
                <a:lnTo>
                  <a:pt x="f57" y="f59"/>
                </a:lnTo>
                <a:close/>
              </a:path>
            </a:pathLst>
          </a:custGeom>
          <a:noFill/>
          <a:ln w="9528">
            <a:solidFill>
              <a:srgbClr val="000000"/>
            </a:solidFill>
            <a:prstDash val="solid"/>
            <a:round/>
          </a:ln>
        </p:spPr>
        <p:txBody>
          <a:bodyPr vert="horz" wrap="square" lIns="79196" tIns="39602" rIns="79196" bIns="39602" anchor="t" anchorCtr="0" compatLnSpc="1">
            <a:spAutoFit/>
          </a:bodyPr>
          <a:lstStyle/>
          <a:p>
            <a:pPr defTabSz="801691" fontAlgn="auto">
              <a:spcBef>
                <a:spcPts val="0"/>
              </a:spcBef>
              <a:spcAft>
                <a:spcPts val="0"/>
              </a:spcAft>
              <a:defRPr sz="1800" b="0" i="0" u="none" strike="noStrike" kern="0" cap="none" spc="0" baseline="0">
                <a:solidFill>
                  <a:srgbClr val="000000"/>
                </a:solidFill>
                <a:uFillTx/>
              </a:defRPr>
            </a:pPr>
            <a:endParaRPr lang="en-US">
              <a:solidFill>
                <a:srgbClr val="000000"/>
              </a:solidFill>
              <a:latin typeface="微软雅黑" pitchFamily="34" charset="-122"/>
              <a:ea typeface="微软雅黑" pitchFamily="34" charset="-122"/>
            </a:endParaRPr>
          </a:p>
        </p:txBody>
      </p:sp>
      <p:sp>
        <p:nvSpPr>
          <p:cNvPr id="25" name="上下箭头 279"/>
          <p:cNvSpPr/>
          <p:nvPr/>
        </p:nvSpPr>
        <p:spPr>
          <a:xfrm>
            <a:off x="7506770" y="3552593"/>
            <a:ext cx="218860" cy="319612"/>
          </a:xfrm>
          <a:custGeom>
            <a:avLst>
              <a:gd name="f9" fmla="val 50000"/>
              <a:gd name="f10" fmla="val 49853"/>
            </a:avLst>
            <a:gdLst>
              <a:gd name="f2" fmla="val 10800000"/>
              <a:gd name="f3" fmla="val 5400000"/>
              <a:gd name="f4" fmla="val 180"/>
              <a:gd name="f5" fmla="val w"/>
              <a:gd name="f6" fmla="val h"/>
              <a:gd name="f7" fmla="val ss"/>
              <a:gd name="f8" fmla="val 0"/>
              <a:gd name="f9" fmla="val 50000"/>
              <a:gd name="f10" fmla="val 49853"/>
              <a:gd name="f11" fmla="+- 0 0 -270"/>
              <a:gd name="f12" fmla="+- 0 0 -90"/>
              <a:gd name="f13" fmla="abs f5"/>
              <a:gd name="f14" fmla="abs f6"/>
              <a:gd name="f15" fmla="abs f7"/>
              <a:gd name="f16" fmla="val f8"/>
              <a:gd name="f17" fmla="val f9"/>
              <a:gd name="f18" fmla="val f10"/>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 f38 1 2"/>
              <a:gd name="f43" fmla="*/ f39 1 2"/>
              <a:gd name="f44" fmla="min f39 f38"/>
              <a:gd name="f45" fmla="*/ f39 f17 1"/>
              <a:gd name="f46" fmla="+- f16 f42 0"/>
              <a:gd name="f47" fmla="+- f16 f43 0"/>
              <a:gd name="f48" fmla="*/ f44 f18 1"/>
              <a:gd name="f49" fmla="*/ f45 1 200000"/>
              <a:gd name="f50" fmla="*/ f48 1 100000"/>
              <a:gd name="f51" fmla="+- f47 0 f49"/>
              <a:gd name="f52" fmla="+- f47 f49 0"/>
              <a:gd name="f53" fmla="*/ f47 f32 1"/>
              <a:gd name="f54" fmla="*/ f46 f32 1"/>
              <a:gd name="f55" fmla="+- f36 0 f50"/>
              <a:gd name="f56" fmla="*/ f51 f50 1"/>
              <a:gd name="f57" fmla="*/ f51 f32 1"/>
              <a:gd name="f58" fmla="*/ f52 f32 1"/>
              <a:gd name="f59" fmla="*/ f50 f32 1"/>
              <a:gd name="f60" fmla="*/ f56 1 f43"/>
              <a:gd name="f61" fmla="*/ f55 f32 1"/>
              <a:gd name="f62" fmla="+- f50 0 f60"/>
              <a:gd name="f63" fmla="+- f55 f60 0"/>
              <a:gd name="f64" fmla="*/ f62 f32 1"/>
              <a:gd name="f65" fmla="*/ f63 f32 1"/>
            </a:gdLst>
            <a:ahLst/>
            <a:cxnLst>
              <a:cxn ang="3cd4">
                <a:pos x="hc" y="t"/>
              </a:cxn>
              <a:cxn ang="0">
                <a:pos x="r" y="vc"/>
              </a:cxn>
              <a:cxn ang="cd4">
                <a:pos x="hc" y="b"/>
              </a:cxn>
              <a:cxn ang="cd2">
                <a:pos x="l" y="vc"/>
              </a:cxn>
              <a:cxn ang="f30">
                <a:pos x="f37" y="f59"/>
              </a:cxn>
              <a:cxn ang="f30">
                <a:pos x="f57" y="f54"/>
              </a:cxn>
              <a:cxn ang="f30">
                <a:pos x="f37" y="f61"/>
              </a:cxn>
              <a:cxn ang="f31">
                <a:pos x="f40" y="f61"/>
              </a:cxn>
              <a:cxn ang="f31">
                <a:pos x="f58" y="f54"/>
              </a:cxn>
              <a:cxn ang="f31">
                <a:pos x="f40" y="f59"/>
              </a:cxn>
            </a:cxnLst>
            <a:rect l="f57" t="f64" r="f58" b="f65"/>
            <a:pathLst>
              <a:path>
                <a:moveTo>
                  <a:pt x="f37" y="f59"/>
                </a:moveTo>
                <a:lnTo>
                  <a:pt x="f53" y="f37"/>
                </a:lnTo>
                <a:lnTo>
                  <a:pt x="f40" y="f59"/>
                </a:lnTo>
                <a:lnTo>
                  <a:pt x="f58" y="f59"/>
                </a:lnTo>
                <a:lnTo>
                  <a:pt x="f58" y="f61"/>
                </a:lnTo>
                <a:lnTo>
                  <a:pt x="f40" y="f61"/>
                </a:lnTo>
                <a:lnTo>
                  <a:pt x="f53" y="f41"/>
                </a:lnTo>
                <a:lnTo>
                  <a:pt x="f37" y="f61"/>
                </a:lnTo>
                <a:lnTo>
                  <a:pt x="f57" y="f61"/>
                </a:lnTo>
                <a:lnTo>
                  <a:pt x="f57" y="f59"/>
                </a:lnTo>
                <a:close/>
              </a:path>
            </a:pathLst>
          </a:custGeom>
          <a:noFill/>
          <a:ln w="9528">
            <a:solidFill>
              <a:srgbClr val="000000"/>
            </a:solidFill>
            <a:prstDash val="solid"/>
            <a:round/>
          </a:ln>
        </p:spPr>
        <p:txBody>
          <a:bodyPr vert="horz" wrap="square" lIns="79196" tIns="39602" rIns="79196" bIns="39602" anchor="t" anchorCtr="0" compatLnSpc="1">
            <a:spAutoFit/>
          </a:bodyPr>
          <a:lstStyle/>
          <a:p>
            <a:pPr defTabSz="801691" fontAlgn="auto">
              <a:spcBef>
                <a:spcPts val="0"/>
              </a:spcBef>
              <a:spcAft>
                <a:spcPts val="0"/>
              </a:spcAft>
              <a:defRPr sz="1800" b="0" i="0" u="none" strike="noStrike" kern="0" cap="none" spc="0" baseline="0">
                <a:solidFill>
                  <a:srgbClr val="000000"/>
                </a:solidFill>
                <a:uFillTx/>
              </a:defRPr>
            </a:pPr>
            <a:endParaRPr lang="en-US">
              <a:solidFill>
                <a:srgbClr val="000000"/>
              </a:solidFill>
              <a:latin typeface="微软雅黑" pitchFamily="34" charset="-122"/>
              <a:ea typeface="微软雅黑" pitchFamily="34" charset="-122"/>
            </a:endParaRPr>
          </a:p>
        </p:txBody>
      </p:sp>
      <p:grpSp>
        <p:nvGrpSpPr>
          <p:cNvPr id="31" name="组合 84"/>
          <p:cNvGrpSpPr/>
          <p:nvPr/>
        </p:nvGrpSpPr>
        <p:grpSpPr>
          <a:xfrm>
            <a:off x="6658544" y="1103036"/>
            <a:ext cx="781229" cy="333647"/>
            <a:chOff x="5194890" y="2478875"/>
            <a:chExt cx="1006475" cy="609600"/>
          </a:xfrm>
        </p:grpSpPr>
        <p:sp>
          <p:nvSpPr>
            <p:cNvPr id="32" name="Freeform 249"/>
            <p:cNvSpPr>
              <a:spLocks noEditPoints="1"/>
            </p:cNvSpPr>
            <p:nvPr/>
          </p:nvSpPr>
          <p:spPr bwMode="auto">
            <a:xfrm>
              <a:off x="5194890" y="2791612"/>
              <a:ext cx="1006475" cy="296863"/>
            </a:xfrm>
            <a:custGeom>
              <a:avLst/>
              <a:gdLst>
                <a:gd name="T0" fmla="*/ 454 w 634"/>
                <a:gd name="T1" fmla="*/ 54 h 187"/>
                <a:gd name="T2" fmla="*/ 417 w 634"/>
                <a:gd name="T3" fmla="*/ 29 h 187"/>
                <a:gd name="T4" fmla="*/ 338 w 634"/>
                <a:gd name="T5" fmla="*/ 60 h 187"/>
                <a:gd name="T6" fmla="*/ 283 w 634"/>
                <a:gd name="T7" fmla="*/ 53 h 187"/>
                <a:gd name="T8" fmla="*/ 188 w 634"/>
                <a:gd name="T9" fmla="*/ 59 h 187"/>
                <a:gd name="T10" fmla="*/ 18 w 634"/>
                <a:gd name="T11" fmla="*/ 0 h 187"/>
                <a:gd name="T12" fmla="*/ 0 w 634"/>
                <a:gd name="T13" fmla="*/ 171 h 187"/>
                <a:gd name="T14" fmla="*/ 616 w 634"/>
                <a:gd name="T15" fmla="*/ 187 h 187"/>
                <a:gd name="T16" fmla="*/ 634 w 634"/>
                <a:gd name="T17" fmla="*/ 16 h 187"/>
                <a:gd name="T18" fmla="*/ 187 w 634"/>
                <a:gd name="T19" fmla="*/ 74 h 187"/>
                <a:gd name="T20" fmla="*/ 264 w 634"/>
                <a:gd name="T21" fmla="*/ 74 h 187"/>
                <a:gd name="T22" fmla="*/ 188 w 634"/>
                <a:gd name="T23" fmla="*/ 115 h 187"/>
                <a:gd name="T24" fmla="*/ 44 w 634"/>
                <a:gd name="T25" fmla="*/ 16 h 187"/>
                <a:gd name="T26" fmla="*/ 135 w 634"/>
                <a:gd name="T27" fmla="*/ 58 h 187"/>
                <a:gd name="T28" fmla="*/ 40 w 634"/>
                <a:gd name="T29" fmla="*/ 19 h 187"/>
                <a:gd name="T30" fmla="*/ 114 w 634"/>
                <a:gd name="T31" fmla="*/ 72 h 187"/>
                <a:gd name="T32" fmla="*/ 44 w 634"/>
                <a:gd name="T33" fmla="*/ 116 h 187"/>
                <a:gd name="T34" fmla="*/ 44 w 634"/>
                <a:gd name="T35" fmla="*/ 171 h 187"/>
                <a:gd name="T36" fmla="*/ 44 w 634"/>
                <a:gd name="T37" fmla="*/ 127 h 187"/>
                <a:gd name="T38" fmla="*/ 135 w 634"/>
                <a:gd name="T39" fmla="*/ 169 h 187"/>
                <a:gd name="T40" fmla="*/ 147 w 634"/>
                <a:gd name="T41" fmla="*/ 166 h 187"/>
                <a:gd name="T42" fmla="*/ 156 w 634"/>
                <a:gd name="T43" fmla="*/ 131 h 187"/>
                <a:gd name="T44" fmla="*/ 147 w 634"/>
                <a:gd name="T45" fmla="*/ 110 h 187"/>
                <a:gd name="T46" fmla="*/ 156 w 634"/>
                <a:gd name="T47" fmla="*/ 76 h 187"/>
                <a:gd name="T48" fmla="*/ 147 w 634"/>
                <a:gd name="T49" fmla="*/ 55 h 187"/>
                <a:gd name="T50" fmla="*/ 156 w 634"/>
                <a:gd name="T51" fmla="*/ 20 h 187"/>
                <a:gd name="T52" fmla="*/ 188 w 634"/>
                <a:gd name="T53" fmla="*/ 169 h 187"/>
                <a:gd name="T54" fmla="*/ 259 w 634"/>
                <a:gd name="T55" fmla="*/ 127 h 187"/>
                <a:gd name="T56" fmla="*/ 279 w 634"/>
                <a:gd name="T57" fmla="*/ 171 h 187"/>
                <a:gd name="T58" fmla="*/ 294 w 634"/>
                <a:gd name="T59" fmla="*/ 164 h 187"/>
                <a:gd name="T60" fmla="*/ 305 w 634"/>
                <a:gd name="T61" fmla="*/ 132 h 187"/>
                <a:gd name="T62" fmla="*/ 294 w 634"/>
                <a:gd name="T63" fmla="*/ 109 h 187"/>
                <a:gd name="T64" fmla="*/ 305 w 634"/>
                <a:gd name="T65" fmla="*/ 77 h 187"/>
                <a:gd name="T66" fmla="*/ 407 w 634"/>
                <a:gd name="T67" fmla="*/ 71 h 187"/>
                <a:gd name="T68" fmla="*/ 428 w 634"/>
                <a:gd name="T69" fmla="*/ 116 h 187"/>
                <a:gd name="T70" fmla="*/ 340 w 634"/>
                <a:gd name="T71" fmla="*/ 171 h 187"/>
                <a:gd name="T72" fmla="*/ 337 w 634"/>
                <a:gd name="T73" fmla="*/ 128 h 187"/>
                <a:gd name="T74" fmla="*/ 432 w 634"/>
                <a:gd name="T75" fmla="*/ 167 h 187"/>
                <a:gd name="T76" fmla="*/ 453 w 634"/>
                <a:gd name="T77" fmla="*/ 166 h 187"/>
                <a:gd name="T78" fmla="*/ 453 w 634"/>
                <a:gd name="T79" fmla="*/ 131 h 187"/>
                <a:gd name="T80" fmla="*/ 453 w 634"/>
                <a:gd name="T81" fmla="*/ 110 h 187"/>
                <a:gd name="T82" fmla="*/ 453 w 634"/>
                <a:gd name="T83" fmla="*/ 76 h 187"/>
                <a:gd name="T84" fmla="*/ 485 w 634"/>
                <a:gd name="T85" fmla="*/ 17 h 187"/>
                <a:gd name="T86" fmla="*/ 581 w 634"/>
                <a:gd name="T87" fmla="*/ 56 h 187"/>
                <a:gd name="T88" fmla="*/ 484 w 634"/>
                <a:gd name="T89" fmla="*/ 56 h 187"/>
                <a:gd name="T90" fmla="*/ 555 w 634"/>
                <a:gd name="T91" fmla="*/ 71 h 187"/>
                <a:gd name="T92" fmla="*/ 577 w 634"/>
                <a:gd name="T93" fmla="*/ 116 h 187"/>
                <a:gd name="T94" fmla="*/ 489 w 634"/>
                <a:gd name="T95" fmla="*/ 171 h 187"/>
                <a:gd name="T96" fmla="*/ 485 w 634"/>
                <a:gd name="T97" fmla="*/ 128 h 187"/>
                <a:gd name="T98" fmla="*/ 581 w 634"/>
                <a:gd name="T99" fmla="*/ 167 h 187"/>
                <a:gd name="T100" fmla="*/ 600 w 634"/>
                <a:gd name="T101" fmla="*/ 166 h 187"/>
                <a:gd name="T102" fmla="*/ 600 w 634"/>
                <a:gd name="T103" fmla="*/ 131 h 187"/>
                <a:gd name="T104" fmla="*/ 600 w 634"/>
                <a:gd name="T105" fmla="*/ 110 h 187"/>
                <a:gd name="T106" fmla="*/ 600 w 634"/>
                <a:gd name="T107" fmla="*/ 76 h 187"/>
                <a:gd name="T108" fmla="*/ 600 w 634"/>
                <a:gd name="T109" fmla="*/ 55 h 187"/>
                <a:gd name="T110" fmla="*/ 600 w 634"/>
                <a:gd name="T111" fmla="*/ 2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4" h="187">
                  <a:moveTo>
                    <a:pt x="616" y="0"/>
                  </a:moveTo>
                  <a:lnTo>
                    <a:pt x="494" y="0"/>
                  </a:lnTo>
                  <a:lnTo>
                    <a:pt x="440" y="20"/>
                  </a:lnTo>
                  <a:lnTo>
                    <a:pt x="453" y="20"/>
                  </a:lnTo>
                  <a:lnTo>
                    <a:pt x="453" y="20"/>
                  </a:lnTo>
                  <a:lnTo>
                    <a:pt x="453" y="20"/>
                  </a:lnTo>
                  <a:lnTo>
                    <a:pt x="454" y="21"/>
                  </a:lnTo>
                  <a:lnTo>
                    <a:pt x="454" y="54"/>
                  </a:lnTo>
                  <a:lnTo>
                    <a:pt x="454" y="54"/>
                  </a:lnTo>
                  <a:lnTo>
                    <a:pt x="453" y="55"/>
                  </a:lnTo>
                  <a:lnTo>
                    <a:pt x="453" y="55"/>
                  </a:lnTo>
                  <a:lnTo>
                    <a:pt x="443" y="55"/>
                  </a:lnTo>
                  <a:lnTo>
                    <a:pt x="443" y="55"/>
                  </a:lnTo>
                  <a:lnTo>
                    <a:pt x="442" y="54"/>
                  </a:lnTo>
                  <a:lnTo>
                    <a:pt x="427" y="25"/>
                  </a:lnTo>
                  <a:lnTo>
                    <a:pt x="417" y="29"/>
                  </a:lnTo>
                  <a:lnTo>
                    <a:pt x="432" y="56"/>
                  </a:lnTo>
                  <a:lnTo>
                    <a:pt x="432" y="56"/>
                  </a:lnTo>
                  <a:lnTo>
                    <a:pt x="432" y="58"/>
                  </a:lnTo>
                  <a:lnTo>
                    <a:pt x="431" y="59"/>
                  </a:lnTo>
                  <a:lnTo>
                    <a:pt x="428" y="60"/>
                  </a:lnTo>
                  <a:lnTo>
                    <a:pt x="340" y="60"/>
                  </a:lnTo>
                  <a:lnTo>
                    <a:pt x="340" y="60"/>
                  </a:lnTo>
                  <a:lnTo>
                    <a:pt x="338" y="60"/>
                  </a:lnTo>
                  <a:lnTo>
                    <a:pt x="337" y="58"/>
                  </a:lnTo>
                  <a:lnTo>
                    <a:pt x="323" y="64"/>
                  </a:lnTo>
                  <a:lnTo>
                    <a:pt x="323" y="64"/>
                  </a:lnTo>
                  <a:lnTo>
                    <a:pt x="318" y="65"/>
                  </a:lnTo>
                  <a:lnTo>
                    <a:pt x="315" y="65"/>
                  </a:lnTo>
                  <a:lnTo>
                    <a:pt x="311" y="64"/>
                  </a:lnTo>
                  <a:lnTo>
                    <a:pt x="311" y="64"/>
                  </a:lnTo>
                  <a:lnTo>
                    <a:pt x="283" y="53"/>
                  </a:lnTo>
                  <a:lnTo>
                    <a:pt x="284" y="56"/>
                  </a:lnTo>
                  <a:lnTo>
                    <a:pt x="284" y="56"/>
                  </a:lnTo>
                  <a:lnTo>
                    <a:pt x="284" y="58"/>
                  </a:lnTo>
                  <a:lnTo>
                    <a:pt x="283" y="59"/>
                  </a:lnTo>
                  <a:lnTo>
                    <a:pt x="279" y="60"/>
                  </a:lnTo>
                  <a:lnTo>
                    <a:pt x="192" y="60"/>
                  </a:lnTo>
                  <a:lnTo>
                    <a:pt x="192" y="60"/>
                  </a:lnTo>
                  <a:lnTo>
                    <a:pt x="188" y="59"/>
                  </a:lnTo>
                  <a:lnTo>
                    <a:pt x="188" y="58"/>
                  </a:lnTo>
                  <a:lnTo>
                    <a:pt x="187" y="56"/>
                  </a:lnTo>
                  <a:lnTo>
                    <a:pt x="187" y="19"/>
                  </a:lnTo>
                  <a:lnTo>
                    <a:pt x="187" y="19"/>
                  </a:lnTo>
                  <a:lnTo>
                    <a:pt x="188" y="18"/>
                  </a:lnTo>
                  <a:lnTo>
                    <a:pt x="188" y="18"/>
                  </a:lnTo>
                  <a:lnTo>
                    <a:pt x="140" y="0"/>
                  </a:lnTo>
                  <a:lnTo>
                    <a:pt x="18" y="0"/>
                  </a:lnTo>
                  <a:lnTo>
                    <a:pt x="18" y="0"/>
                  </a:lnTo>
                  <a:lnTo>
                    <a:pt x="10" y="1"/>
                  </a:lnTo>
                  <a:lnTo>
                    <a:pt x="5" y="4"/>
                  </a:lnTo>
                  <a:lnTo>
                    <a:pt x="1" y="9"/>
                  </a:lnTo>
                  <a:lnTo>
                    <a:pt x="0" y="13"/>
                  </a:lnTo>
                  <a:lnTo>
                    <a:pt x="0" y="16"/>
                  </a:lnTo>
                  <a:lnTo>
                    <a:pt x="0" y="171"/>
                  </a:lnTo>
                  <a:lnTo>
                    <a:pt x="0" y="171"/>
                  </a:lnTo>
                  <a:lnTo>
                    <a:pt x="0" y="174"/>
                  </a:lnTo>
                  <a:lnTo>
                    <a:pt x="1" y="177"/>
                  </a:lnTo>
                  <a:lnTo>
                    <a:pt x="5" y="182"/>
                  </a:lnTo>
                  <a:lnTo>
                    <a:pt x="10" y="185"/>
                  </a:lnTo>
                  <a:lnTo>
                    <a:pt x="14" y="186"/>
                  </a:lnTo>
                  <a:lnTo>
                    <a:pt x="18" y="187"/>
                  </a:lnTo>
                  <a:lnTo>
                    <a:pt x="616" y="187"/>
                  </a:lnTo>
                  <a:lnTo>
                    <a:pt x="616" y="187"/>
                  </a:lnTo>
                  <a:lnTo>
                    <a:pt x="620" y="186"/>
                  </a:lnTo>
                  <a:lnTo>
                    <a:pt x="623" y="185"/>
                  </a:lnTo>
                  <a:lnTo>
                    <a:pt x="629" y="182"/>
                  </a:lnTo>
                  <a:lnTo>
                    <a:pt x="633" y="177"/>
                  </a:lnTo>
                  <a:lnTo>
                    <a:pt x="634" y="174"/>
                  </a:lnTo>
                  <a:lnTo>
                    <a:pt x="634" y="171"/>
                  </a:lnTo>
                  <a:lnTo>
                    <a:pt x="634" y="16"/>
                  </a:lnTo>
                  <a:lnTo>
                    <a:pt x="634" y="16"/>
                  </a:lnTo>
                  <a:lnTo>
                    <a:pt x="634" y="13"/>
                  </a:lnTo>
                  <a:lnTo>
                    <a:pt x="633" y="9"/>
                  </a:lnTo>
                  <a:lnTo>
                    <a:pt x="629" y="4"/>
                  </a:lnTo>
                  <a:lnTo>
                    <a:pt x="623" y="1"/>
                  </a:lnTo>
                  <a:lnTo>
                    <a:pt x="616" y="0"/>
                  </a:lnTo>
                  <a:lnTo>
                    <a:pt x="616" y="0"/>
                  </a:lnTo>
                  <a:close/>
                  <a:moveTo>
                    <a:pt x="187" y="74"/>
                  </a:moveTo>
                  <a:lnTo>
                    <a:pt x="187" y="74"/>
                  </a:lnTo>
                  <a:lnTo>
                    <a:pt x="188" y="73"/>
                  </a:lnTo>
                  <a:lnTo>
                    <a:pt x="188" y="72"/>
                  </a:lnTo>
                  <a:lnTo>
                    <a:pt x="192" y="71"/>
                  </a:lnTo>
                  <a:lnTo>
                    <a:pt x="259" y="71"/>
                  </a:lnTo>
                  <a:lnTo>
                    <a:pt x="259" y="71"/>
                  </a:lnTo>
                  <a:lnTo>
                    <a:pt x="262" y="72"/>
                  </a:lnTo>
                  <a:lnTo>
                    <a:pt x="263" y="73"/>
                  </a:lnTo>
                  <a:lnTo>
                    <a:pt x="264" y="74"/>
                  </a:lnTo>
                  <a:lnTo>
                    <a:pt x="284" y="111"/>
                  </a:lnTo>
                  <a:lnTo>
                    <a:pt x="284" y="111"/>
                  </a:lnTo>
                  <a:lnTo>
                    <a:pt x="284" y="113"/>
                  </a:lnTo>
                  <a:lnTo>
                    <a:pt x="283" y="115"/>
                  </a:lnTo>
                  <a:lnTo>
                    <a:pt x="279" y="116"/>
                  </a:lnTo>
                  <a:lnTo>
                    <a:pt x="192" y="116"/>
                  </a:lnTo>
                  <a:lnTo>
                    <a:pt x="192" y="116"/>
                  </a:lnTo>
                  <a:lnTo>
                    <a:pt x="188" y="115"/>
                  </a:lnTo>
                  <a:lnTo>
                    <a:pt x="188" y="113"/>
                  </a:lnTo>
                  <a:lnTo>
                    <a:pt x="187" y="111"/>
                  </a:lnTo>
                  <a:lnTo>
                    <a:pt x="187" y="74"/>
                  </a:lnTo>
                  <a:close/>
                  <a:moveTo>
                    <a:pt x="40" y="19"/>
                  </a:moveTo>
                  <a:lnTo>
                    <a:pt x="40" y="19"/>
                  </a:lnTo>
                  <a:lnTo>
                    <a:pt x="40" y="18"/>
                  </a:lnTo>
                  <a:lnTo>
                    <a:pt x="41" y="17"/>
                  </a:lnTo>
                  <a:lnTo>
                    <a:pt x="44" y="16"/>
                  </a:lnTo>
                  <a:lnTo>
                    <a:pt x="110" y="16"/>
                  </a:lnTo>
                  <a:lnTo>
                    <a:pt x="110" y="16"/>
                  </a:lnTo>
                  <a:lnTo>
                    <a:pt x="114" y="17"/>
                  </a:lnTo>
                  <a:lnTo>
                    <a:pt x="116" y="18"/>
                  </a:lnTo>
                  <a:lnTo>
                    <a:pt x="116" y="19"/>
                  </a:lnTo>
                  <a:lnTo>
                    <a:pt x="136" y="56"/>
                  </a:lnTo>
                  <a:lnTo>
                    <a:pt x="136" y="56"/>
                  </a:lnTo>
                  <a:lnTo>
                    <a:pt x="135" y="58"/>
                  </a:lnTo>
                  <a:lnTo>
                    <a:pt x="134" y="59"/>
                  </a:lnTo>
                  <a:lnTo>
                    <a:pt x="132" y="60"/>
                  </a:lnTo>
                  <a:lnTo>
                    <a:pt x="44" y="60"/>
                  </a:lnTo>
                  <a:lnTo>
                    <a:pt x="44" y="60"/>
                  </a:lnTo>
                  <a:lnTo>
                    <a:pt x="41" y="59"/>
                  </a:lnTo>
                  <a:lnTo>
                    <a:pt x="40" y="58"/>
                  </a:lnTo>
                  <a:lnTo>
                    <a:pt x="40" y="56"/>
                  </a:lnTo>
                  <a:lnTo>
                    <a:pt x="40" y="19"/>
                  </a:lnTo>
                  <a:close/>
                  <a:moveTo>
                    <a:pt x="40" y="74"/>
                  </a:moveTo>
                  <a:lnTo>
                    <a:pt x="40" y="74"/>
                  </a:lnTo>
                  <a:lnTo>
                    <a:pt x="40" y="73"/>
                  </a:lnTo>
                  <a:lnTo>
                    <a:pt x="41" y="72"/>
                  </a:lnTo>
                  <a:lnTo>
                    <a:pt x="44" y="71"/>
                  </a:lnTo>
                  <a:lnTo>
                    <a:pt x="110" y="71"/>
                  </a:lnTo>
                  <a:lnTo>
                    <a:pt x="110" y="71"/>
                  </a:lnTo>
                  <a:lnTo>
                    <a:pt x="114" y="72"/>
                  </a:lnTo>
                  <a:lnTo>
                    <a:pt x="116" y="73"/>
                  </a:lnTo>
                  <a:lnTo>
                    <a:pt x="116" y="74"/>
                  </a:lnTo>
                  <a:lnTo>
                    <a:pt x="136" y="111"/>
                  </a:lnTo>
                  <a:lnTo>
                    <a:pt x="136" y="111"/>
                  </a:lnTo>
                  <a:lnTo>
                    <a:pt x="135" y="113"/>
                  </a:lnTo>
                  <a:lnTo>
                    <a:pt x="134" y="115"/>
                  </a:lnTo>
                  <a:lnTo>
                    <a:pt x="132" y="116"/>
                  </a:lnTo>
                  <a:lnTo>
                    <a:pt x="44" y="116"/>
                  </a:lnTo>
                  <a:lnTo>
                    <a:pt x="44" y="116"/>
                  </a:lnTo>
                  <a:lnTo>
                    <a:pt x="41" y="115"/>
                  </a:lnTo>
                  <a:lnTo>
                    <a:pt x="40" y="113"/>
                  </a:lnTo>
                  <a:lnTo>
                    <a:pt x="40" y="111"/>
                  </a:lnTo>
                  <a:lnTo>
                    <a:pt x="40" y="74"/>
                  </a:lnTo>
                  <a:close/>
                  <a:moveTo>
                    <a:pt x="132" y="171"/>
                  </a:moveTo>
                  <a:lnTo>
                    <a:pt x="44" y="171"/>
                  </a:lnTo>
                  <a:lnTo>
                    <a:pt x="44" y="171"/>
                  </a:lnTo>
                  <a:lnTo>
                    <a:pt x="41" y="170"/>
                  </a:lnTo>
                  <a:lnTo>
                    <a:pt x="40" y="169"/>
                  </a:lnTo>
                  <a:lnTo>
                    <a:pt x="40" y="167"/>
                  </a:lnTo>
                  <a:lnTo>
                    <a:pt x="40" y="130"/>
                  </a:lnTo>
                  <a:lnTo>
                    <a:pt x="40" y="130"/>
                  </a:lnTo>
                  <a:lnTo>
                    <a:pt x="40" y="129"/>
                  </a:lnTo>
                  <a:lnTo>
                    <a:pt x="41" y="128"/>
                  </a:lnTo>
                  <a:lnTo>
                    <a:pt x="44" y="127"/>
                  </a:lnTo>
                  <a:lnTo>
                    <a:pt x="110" y="127"/>
                  </a:lnTo>
                  <a:lnTo>
                    <a:pt x="110" y="127"/>
                  </a:lnTo>
                  <a:lnTo>
                    <a:pt x="114" y="128"/>
                  </a:lnTo>
                  <a:lnTo>
                    <a:pt x="116" y="129"/>
                  </a:lnTo>
                  <a:lnTo>
                    <a:pt x="116" y="130"/>
                  </a:lnTo>
                  <a:lnTo>
                    <a:pt x="136" y="167"/>
                  </a:lnTo>
                  <a:lnTo>
                    <a:pt x="136" y="167"/>
                  </a:lnTo>
                  <a:lnTo>
                    <a:pt x="135" y="169"/>
                  </a:lnTo>
                  <a:lnTo>
                    <a:pt x="134" y="170"/>
                  </a:lnTo>
                  <a:lnTo>
                    <a:pt x="132" y="171"/>
                  </a:lnTo>
                  <a:lnTo>
                    <a:pt x="132" y="171"/>
                  </a:lnTo>
                  <a:close/>
                  <a:moveTo>
                    <a:pt x="157" y="164"/>
                  </a:moveTo>
                  <a:lnTo>
                    <a:pt x="157" y="164"/>
                  </a:lnTo>
                  <a:lnTo>
                    <a:pt x="157" y="166"/>
                  </a:lnTo>
                  <a:lnTo>
                    <a:pt x="156" y="166"/>
                  </a:lnTo>
                  <a:lnTo>
                    <a:pt x="147" y="166"/>
                  </a:lnTo>
                  <a:lnTo>
                    <a:pt x="147" y="166"/>
                  </a:lnTo>
                  <a:lnTo>
                    <a:pt x="145" y="164"/>
                  </a:lnTo>
                  <a:lnTo>
                    <a:pt x="128" y="132"/>
                  </a:lnTo>
                  <a:lnTo>
                    <a:pt x="128" y="132"/>
                  </a:lnTo>
                  <a:lnTo>
                    <a:pt x="128" y="131"/>
                  </a:lnTo>
                  <a:lnTo>
                    <a:pt x="129" y="131"/>
                  </a:lnTo>
                  <a:lnTo>
                    <a:pt x="156" y="131"/>
                  </a:lnTo>
                  <a:lnTo>
                    <a:pt x="156" y="131"/>
                  </a:lnTo>
                  <a:lnTo>
                    <a:pt x="157" y="131"/>
                  </a:lnTo>
                  <a:lnTo>
                    <a:pt x="157" y="132"/>
                  </a:lnTo>
                  <a:lnTo>
                    <a:pt x="157" y="164"/>
                  </a:lnTo>
                  <a:close/>
                  <a:moveTo>
                    <a:pt x="157" y="109"/>
                  </a:moveTo>
                  <a:lnTo>
                    <a:pt x="157" y="109"/>
                  </a:lnTo>
                  <a:lnTo>
                    <a:pt x="157" y="110"/>
                  </a:lnTo>
                  <a:lnTo>
                    <a:pt x="156" y="110"/>
                  </a:lnTo>
                  <a:lnTo>
                    <a:pt x="147" y="110"/>
                  </a:lnTo>
                  <a:lnTo>
                    <a:pt x="147" y="110"/>
                  </a:lnTo>
                  <a:lnTo>
                    <a:pt x="145" y="109"/>
                  </a:lnTo>
                  <a:lnTo>
                    <a:pt x="128" y="77"/>
                  </a:lnTo>
                  <a:lnTo>
                    <a:pt x="128" y="77"/>
                  </a:lnTo>
                  <a:lnTo>
                    <a:pt x="128" y="76"/>
                  </a:lnTo>
                  <a:lnTo>
                    <a:pt x="129" y="76"/>
                  </a:lnTo>
                  <a:lnTo>
                    <a:pt x="156" y="76"/>
                  </a:lnTo>
                  <a:lnTo>
                    <a:pt x="156" y="76"/>
                  </a:lnTo>
                  <a:lnTo>
                    <a:pt x="157" y="76"/>
                  </a:lnTo>
                  <a:lnTo>
                    <a:pt x="157" y="77"/>
                  </a:lnTo>
                  <a:lnTo>
                    <a:pt x="157" y="109"/>
                  </a:lnTo>
                  <a:close/>
                  <a:moveTo>
                    <a:pt x="157" y="54"/>
                  </a:moveTo>
                  <a:lnTo>
                    <a:pt x="157" y="54"/>
                  </a:lnTo>
                  <a:lnTo>
                    <a:pt x="157" y="55"/>
                  </a:lnTo>
                  <a:lnTo>
                    <a:pt x="156" y="55"/>
                  </a:lnTo>
                  <a:lnTo>
                    <a:pt x="147" y="55"/>
                  </a:lnTo>
                  <a:lnTo>
                    <a:pt x="147" y="55"/>
                  </a:lnTo>
                  <a:lnTo>
                    <a:pt x="145" y="54"/>
                  </a:lnTo>
                  <a:lnTo>
                    <a:pt x="128" y="21"/>
                  </a:lnTo>
                  <a:lnTo>
                    <a:pt x="128" y="21"/>
                  </a:lnTo>
                  <a:lnTo>
                    <a:pt x="128" y="20"/>
                  </a:lnTo>
                  <a:lnTo>
                    <a:pt x="129" y="20"/>
                  </a:lnTo>
                  <a:lnTo>
                    <a:pt x="156" y="20"/>
                  </a:lnTo>
                  <a:lnTo>
                    <a:pt x="156" y="20"/>
                  </a:lnTo>
                  <a:lnTo>
                    <a:pt x="157" y="20"/>
                  </a:lnTo>
                  <a:lnTo>
                    <a:pt x="157" y="21"/>
                  </a:lnTo>
                  <a:lnTo>
                    <a:pt x="157" y="54"/>
                  </a:lnTo>
                  <a:close/>
                  <a:moveTo>
                    <a:pt x="279" y="171"/>
                  </a:moveTo>
                  <a:lnTo>
                    <a:pt x="192" y="171"/>
                  </a:lnTo>
                  <a:lnTo>
                    <a:pt x="192" y="171"/>
                  </a:lnTo>
                  <a:lnTo>
                    <a:pt x="188" y="170"/>
                  </a:lnTo>
                  <a:lnTo>
                    <a:pt x="188" y="169"/>
                  </a:lnTo>
                  <a:lnTo>
                    <a:pt x="187" y="167"/>
                  </a:lnTo>
                  <a:lnTo>
                    <a:pt x="187" y="130"/>
                  </a:lnTo>
                  <a:lnTo>
                    <a:pt x="187" y="130"/>
                  </a:lnTo>
                  <a:lnTo>
                    <a:pt x="188" y="129"/>
                  </a:lnTo>
                  <a:lnTo>
                    <a:pt x="188" y="128"/>
                  </a:lnTo>
                  <a:lnTo>
                    <a:pt x="192" y="127"/>
                  </a:lnTo>
                  <a:lnTo>
                    <a:pt x="259" y="127"/>
                  </a:lnTo>
                  <a:lnTo>
                    <a:pt x="259" y="127"/>
                  </a:lnTo>
                  <a:lnTo>
                    <a:pt x="262" y="128"/>
                  </a:lnTo>
                  <a:lnTo>
                    <a:pt x="263" y="129"/>
                  </a:lnTo>
                  <a:lnTo>
                    <a:pt x="264" y="130"/>
                  </a:lnTo>
                  <a:lnTo>
                    <a:pt x="284" y="167"/>
                  </a:lnTo>
                  <a:lnTo>
                    <a:pt x="284" y="167"/>
                  </a:lnTo>
                  <a:lnTo>
                    <a:pt x="284" y="169"/>
                  </a:lnTo>
                  <a:lnTo>
                    <a:pt x="283" y="170"/>
                  </a:lnTo>
                  <a:lnTo>
                    <a:pt x="279" y="171"/>
                  </a:lnTo>
                  <a:lnTo>
                    <a:pt x="279" y="171"/>
                  </a:lnTo>
                  <a:close/>
                  <a:moveTo>
                    <a:pt x="305" y="164"/>
                  </a:moveTo>
                  <a:lnTo>
                    <a:pt x="305" y="164"/>
                  </a:lnTo>
                  <a:lnTo>
                    <a:pt x="305" y="166"/>
                  </a:lnTo>
                  <a:lnTo>
                    <a:pt x="304" y="166"/>
                  </a:lnTo>
                  <a:lnTo>
                    <a:pt x="296" y="166"/>
                  </a:lnTo>
                  <a:lnTo>
                    <a:pt x="296" y="166"/>
                  </a:lnTo>
                  <a:lnTo>
                    <a:pt x="294" y="164"/>
                  </a:lnTo>
                  <a:lnTo>
                    <a:pt x="276" y="132"/>
                  </a:lnTo>
                  <a:lnTo>
                    <a:pt x="276" y="132"/>
                  </a:lnTo>
                  <a:lnTo>
                    <a:pt x="276" y="131"/>
                  </a:lnTo>
                  <a:lnTo>
                    <a:pt x="277" y="131"/>
                  </a:lnTo>
                  <a:lnTo>
                    <a:pt x="304" y="131"/>
                  </a:lnTo>
                  <a:lnTo>
                    <a:pt x="304" y="131"/>
                  </a:lnTo>
                  <a:lnTo>
                    <a:pt x="305" y="131"/>
                  </a:lnTo>
                  <a:lnTo>
                    <a:pt x="305" y="132"/>
                  </a:lnTo>
                  <a:lnTo>
                    <a:pt x="305" y="164"/>
                  </a:lnTo>
                  <a:close/>
                  <a:moveTo>
                    <a:pt x="305" y="109"/>
                  </a:moveTo>
                  <a:lnTo>
                    <a:pt x="305" y="109"/>
                  </a:lnTo>
                  <a:lnTo>
                    <a:pt x="305" y="110"/>
                  </a:lnTo>
                  <a:lnTo>
                    <a:pt x="304" y="110"/>
                  </a:lnTo>
                  <a:lnTo>
                    <a:pt x="296" y="110"/>
                  </a:lnTo>
                  <a:lnTo>
                    <a:pt x="296" y="110"/>
                  </a:lnTo>
                  <a:lnTo>
                    <a:pt x="294" y="109"/>
                  </a:lnTo>
                  <a:lnTo>
                    <a:pt x="276" y="77"/>
                  </a:lnTo>
                  <a:lnTo>
                    <a:pt x="276" y="77"/>
                  </a:lnTo>
                  <a:lnTo>
                    <a:pt x="276" y="76"/>
                  </a:lnTo>
                  <a:lnTo>
                    <a:pt x="277" y="76"/>
                  </a:lnTo>
                  <a:lnTo>
                    <a:pt x="304" y="76"/>
                  </a:lnTo>
                  <a:lnTo>
                    <a:pt x="304" y="76"/>
                  </a:lnTo>
                  <a:lnTo>
                    <a:pt x="305" y="76"/>
                  </a:lnTo>
                  <a:lnTo>
                    <a:pt x="305" y="77"/>
                  </a:lnTo>
                  <a:lnTo>
                    <a:pt x="305" y="109"/>
                  </a:lnTo>
                  <a:close/>
                  <a:moveTo>
                    <a:pt x="336" y="74"/>
                  </a:moveTo>
                  <a:lnTo>
                    <a:pt x="336" y="74"/>
                  </a:lnTo>
                  <a:lnTo>
                    <a:pt x="336" y="73"/>
                  </a:lnTo>
                  <a:lnTo>
                    <a:pt x="337" y="72"/>
                  </a:lnTo>
                  <a:lnTo>
                    <a:pt x="340" y="71"/>
                  </a:lnTo>
                  <a:lnTo>
                    <a:pt x="407" y="71"/>
                  </a:lnTo>
                  <a:lnTo>
                    <a:pt x="407" y="71"/>
                  </a:lnTo>
                  <a:lnTo>
                    <a:pt x="411" y="72"/>
                  </a:lnTo>
                  <a:lnTo>
                    <a:pt x="412" y="73"/>
                  </a:lnTo>
                  <a:lnTo>
                    <a:pt x="413" y="74"/>
                  </a:lnTo>
                  <a:lnTo>
                    <a:pt x="432" y="111"/>
                  </a:lnTo>
                  <a:lnTo>
                    <a:pt x="432" y="111"/>
                  </a:lnTo>
                  <a:lnTo>
                    <a:pt x="432" y="113"/>
                  </a:lnTo>
                  <a:lnTo>
                    <a:pt x="431" y="115"/>
                  </a:lnTo>
                  <a:lnTo>
                    <a:pt x="428" y="116"/>
                  </a:lnTo>
                  <a:lnTo>
                    <a:pt x="340" y="116"/>
                  </a:lnTo>
                  <a:lnTo>
                    <a:pt x="340" y="116"/>
                  </a:lnTo>
                  <a:lnTo>
                    <a:pt x="337" y="115"/>
                  </a:lnTo>
                  <a:lnTo>
                    <a:pt x="336" y="113"/>
                  </a:lnTo>
                  <a:lnTo>
                    <a:pt x="336" y="111"/>
                  </a:lnTo>
                  <a:lnTo>
                    <a:pt x="336" y="74"/>
                  </a:lnTo>
                  <a:close/>
                  <a:moveTo>
                    <a:pt x="428" y="171"/>
                  </a:moveTo>
                  <a:lnTo>
                    <a:pt x="340" y="171"/>
                  </a:lnTo>
                  <a:lnTo>
                    <a:pt x="340" y="171"/>
                  </a:lnTo>
                  <a:lnTo>
                    <a:pt x="337" y="170"/>
                  </a:lnTo>
                  <a:lnTo>
                    <a:pt x="336" y="169"/>
                  </a:lnTo>
                  <a:lnTo>
                    <a:pt x="336" y="167"/>
                  </a:lnTo>
                  <a:lnTo>
                    <a:pt x="336" y="130"/>
                  </a:lnTo>
                  <a:lnTo>
                    <a:pt x="336" y="130"/>
                  </a:lnTo>
                  <a:lnTo>
                    <a:pt x="336" y="129"/>
                  </a:lnTo>
                  <a:lnTo>
                    <a:pt x="337" y="128"/>
                  </a:lnTo>
                  <a:lnTo>
                    <a:pt x="340" y="127"/>
                  </a:lnTo>
                  <a:lnTo>
                    <a:pt x="407" y="127"/>
                  </a:lnTo>
                  <a:lnTo>
                    <a:pt x="407" y="127"/>
                  </a:lnTo>
                  <a:lnTo>
                    <a:pt x="411" y="128"/>
                  </a:lnTo>
                  <a:lnTo>
                    <a:pt x="412" y="129"/>
                  </a:lnTo>
                  <a:lnTo>
                    <a:pt x="413" y="130"/>
                  </a:lnTo>
                  <a:lnTo>
                    <a:pt x="432" y="167"/>
                  </a:lnTo>
                  <a:lnTo>
                    <a:pt x="432" y="167"/>
                  </a:lnTo>
                  <a:lnTo>
                    <a:pt x="432" y="169"/>
                  </a:lnTo>
                  <a:lnTo>
                    <a:pt x="431" y="170"/>
                  </a:lnTo>
                  <a:lnTo>
                    <a:pt x="428" y="171"/>
                  </a:lnTo>
                  <a:lnTo>
                    <a:pt x="428" y="171"/>
                  </a:lnTo>
                  <a:close/>
                  <a:moveTo>
                    <a:pt x="454" y="164"/>
                  </a:moveTo>
                  <a:lnTo>
                    <a:pt x="454" y="164"/>
                  </a:lnTo>
                  <a:lnTo>
                    <a:pt x="453" y="166"/>
                  </a:lnTo>
                  <a:lnTo>
                    <a:pt x="453" y="166"/>
                  </a:lnTo>
                  <a:lnTo>
                    <a:pt x="443" y="166"/>
                  </a:lnTo>
                  <a:lnTo>
                    <a:pt x="443" y="166"/>
                  </a:lnTo>
                  <a:lnTo>
                    <a:pt x="442" y="164"/>
                  </a:lnTo>
                  <a:lnTo>
                    <a:pt x="425" y="132"/>
                  </a:lnTo>
                  <a:lnTo>
                    <a:pt x="425" y="132"/>
                  </a:lnTo>
                  <a:lnTo>
                    <a:pt x="425" y="131"/>
                  </a:lnTo>
                  <a:lnTo>
                    <a:pt x="425" y="131"/>
                  </a:lnTo>
                  <a:lnTo>
                    <a:pt x="453" y="131"/>
                  </a:lnTo>
                  <a:lnTo>
                    <a:pt x="453" y="131"/>
                  </a:lnTo>
                  <a:lnTo>
                    <a:pt x="453" y="131"/>
                  </a:lnTo>
                  <a:lnTo>
                    <a:pt x="454" y="132"/>
                  </a:lnTo>
                  <a:lnTo>
                    <a:pt x="454" y="164"/>
                  </a:lnTo>
                  <a:close/>
                  <a:moveTo>
                    <a:pt x="454" y="109"/>
                  </a:moveTo>
                  <a:lnTo>
                    <a:pt x="454" y="109"/>
                  </a:lnTo>
                  <a:lnTo>
                    <a:pt x="453" y="110"/>
                  </a:lnTo>
                  <a:lnTo>
                    <a:pt x="453" y="110"/>
                  </a:lnTo>
                  <a:lnTo>
                    <a:pt x="443" y="110"/>
                  </a:lnTo>
                  <a:lnTo>
                    <a:pt x="443" y="110"/>
                  </a:lnTo>
                  <a:lnTo>
                    <a:pt x="442" y="109"/>
                  </a:lnTo>
                  <a:lnTo>
                    <a:pt x="425" y="77"/>
                  </a:lnTo>
                  <a:lnTo>
                    <a:pt x="425" y="77"/>
                  </a:lnTo>
                  <a:lnTo>
                    <a:pt x="425" y="76"/>
                  </a:lnTo>
                  <a:lnTo>
                    <a:pt x="425" y="76"/>
                  </a:lnTo>
                  <a:lnTo>
                    <a:pt x="453" y="76"/>
                  </a:lnTo>
                  <a:lnTo>
                    <a:pt x="453" y="76"/>
                  </a:lnTo>
                  <a:lnTo>
                    <a:pt x="453" y="76"/>
                  </a:lnTo>
                  <a:lnTo>
                    <a:pt x="454" y="77"/>
                  </a:lnTo>
                  <a:lnTo>
                    <a:pt x="454" y="109"/>
                  </a:lnTo>
                  <a:close/>
                  <a:moveTo>
                    <a:pt x="484" y="19"/>
                  </a:moveTo>
                  <a:lnTo>
                    <a:pt x="484" y="19"/>
                  </a:lnTo>
                  <a:lnTo>
                    <a:pt x="484" y="18"/>
                  </a:lnTo>
                  <a:lnTo>
                    <a:pt x="485" y="17"/>
                  </a:lnTo>
                  <a:lnTo>
                    <a:pt x="489" y="16"/>
                  </a:lnTo>
                  <a:lnTo>
                    <a:pt x="555" y="16"/>
                  </a:lnTo>
                  <a:lnTo>
                    <a:pt x="555" y="16"/>
                  </a:lnTo>
                  <a:lnTo>
                    <a:pt x="558" y="17"/>
                  </a:lnTo>
                  <a:lnTo>
                    <a:pt x="560" y="18"/>
                  </a:lnTo>
                  <a:lnTo>
                    <a:pt x="560" y="19"/>
                  </a:lnTo>
                  <a:lnTo>
                    <a:pt x="581" y="56"/>
                  </a:lnTo>
                  <a:lnTo>
                    <a:pt x="581" y="56"/>
                  </a:lnTo>
                  <a:lnTo>
                    <a:pt x="580" y="58"/>
                  </a:lnTo>
                  <a:lnTo>
                    <a:pt x="579" y="59"/>
                  </a:lnTo>
                  <a:lnTo>
                    <a:pt x="577" y="60"/>
                  </a:lnTo>
                  <a:lnTo>
                    <a:pt x="489" y="60"/>
                  </a:lnTo>
                  <a:lnTo>
                    <a:pt x="489" y="60"/>
                  </a:lnTo>
                  <a:lnTo>
                    <a:pt x="485" y="59"/>
                  </a:lnTo>
                  <a:lnTo>
                    <a:pt x="484" y="58"/>
                  </a:lnTo>
                  <a:lnTo>
                    <a:pt x="484" y="56"/>
                  </a:lnTo>
                  <a:lnTo>
                    <a:pt x="484" y="19"/>
                  </a:lnTo>
                  <a:close/>
                  <a:moveTo>
                    <a:pt x="484" y="74"/>
                  </a:moveTo>
                  <a:lnTo>
                    <a:pt x="484" y="74"/>
                  </a:lnTo>
                  <a:lnTo>
                    <a:pt x="484" y="73"/>
                  </a:lnTo>
                  <a:lnTo>
                    <a:pt x="485" y="72"/>
                  </a:lnTo>
                  <a:lnTo>
                    <a:pt x="489" y="71"/>
                  </a:lnTo>
                  <a:lnTo>
                    <a:pt x="555" y="71"/>
                  </a:lnTo>
                  <a:lnTo>
                    <a:pt x="555" y="71"/>
                  </a:lnTo>
                  <a:lnTo>
                    <a:pt x="558" y="72"/>
                  </a:lnTo>
                  <a:lnTo>
                    <a:pt x="560" y="73"/>
                  </a:lnTo>
                  <a:lnTo>
                    <a:pt x="560" y="74"/>
                  </a:lnTo>
                  <a:lnTo>
                    <a:pt x="581" y="111"/>
                  </a:lnTo>
                  <a:lnTo>
                    <a:pt x="581" y="111"/>
                  </a:lnTo>
                  <a:lnTo>
                    <a:pt x="580" y="113"/>
                  </a:lnTo>
                  <a:lnTo>
                    <a:pt x="579" y="115"/>
                  </a:lnTo>
                  <a:lnTo>
                    <a:pt x="577" y="116"/>
                  </a:lnTo>
                  <a:lnTo>
                    <a:pt x="489" y="116"/>
                  </a:lnTo>
                  <a:lnTo>
                    <a:pt x="489" y="116"/>
                  </a:lnTo>
                  <a:lnTo>
                    <a:pt x="485" y="115"/>
                  </a:lnTo>
                  <a:lnTo>
                    <a:pt x="484" y="113"/>
                  </a:lnTo>
                  <a:lnTo>
                    <a:pt x="484" y="111"/>
                  </a:lnTo>
                  <a:lnTo>
                    <a:pt x="484" y="74"/>
                  </a:lnTo>
                  <a:close/>
                  <a:moveTo>
                    <a:pt x="577" y="171"/>
                  </a:moveTo>
                  <a:lnTo>
                    <a:pt x="489" y="171"/>
                  </a:lnTo>
                  <a:lnTo>
                    <a:pt x="489" y="171"/>
                  </a:lnTo>
                  <a:lnTo>
                    <a:pt x="485" y="170"/>
                  </a:lnTo>
                  <a:lnTo>
                    <a:pt x="484" y="169"/>
                  </a:lnTo>
                  <a:lnTo>
                    <a:pt x="484" y="167"/>
                  </a:lnTo>
                  <a:lnTo>
                    <a:pt x="484" y="130"/>
                  </a:lnTo>
                  <a:lnTo>
                    <a:pt x="484" y="130"/>
                  </a:lnTo>
                  <a:lnTo>
                    <a:pt x="484" y="129"/>
                  </a:lnTo>
                  <a:lnTo>
                    <a:pt x="485" y="128"/>
                  </a:lnTo>
                  <a:lnTo>
                    <a:pt x="489" y="127"/>
                  </a:lnTo>
                  <a:lnTo>
                    <a:pt x="555" y="127"/>
                  </a:lnTo>
                  <a:lnTo>
                    <a:pt x="555" y="127"/>
                  </a:lnTo>
                  <a:lnTo>
                    <a:pt x="558" y="128"/>
                  </a:lnTo>
                  <a:lnTo>
                    <a:pt x="560" y="129"/>
                  </a:lnTo>
                  <a:lnTo>
                    <a:pt x="560" y="130"/>
                  </a:lnTo>
                  <a:lnTo>
                    <a:pt x="581" y="167"/>
                  </a:lnTo>
                  <a:lnTo>
                    <a:pt x="581" y="167"/>
                  </a:lnTo>
                  <a:lnTo>
                    <a:pt x="580" y="169"/>
                  </a:lnTo>
                  <a:lnTo>
                    <a:pt x="579" y="170"/>
                  </a:lnTo>
                  <a:lnTo>
                    <a:pt x="577" y="171"/>
                  </a:lnTo>
                  <a:lnTo>
                    <a:pt x="577" y="171"/>
                  </a:lnTo>
                  <a:close/>
                  <a:moveTo>
                    <a:pt x="602" y="164"/>
                  </a:moveTo>
                  <a:lnTo>
                    <a:pt x="602" y="164"/>
                  </a:lnTo>
                  <a:lnTo>
                    <a:pt x="602" y="166"/>
                  </a:lnTo>
                  <a:lnTo>
                    <a:pt x="600" y="166"/>
                  </a:lnTo>
                  <a:lnTo>
                    <a:pt x="592" y="166"/>
                  </a:lnTo>
                  <a:lnTo>
                    <a:pt x="592" y="166"/>
                  </a:lnTo>
                  <a:lnTo>
                    <a:pt x="590" y="164"/>
                  </a:lnTo>
                  <a:lnTo>
                    <a:pt x="572" y="132"/>
                  </a:lnTo>
                  <a:lnTo>
                    <a:pt x="572" y="132"/>
                  </a:lnTo>
                  <a:lnTo>
                    <a:pt x="572" y="131"/>
                  </a:lnTo>
                  <a:lnTo>
                    <a:pt x="573" y="131"/>
                  </a:lnTo>
                  <a:lnTo>
                    <a:pt x="600" y="131"/>
                  </a:lnTo>
                  <a:lnTo>
                    <a:pt x="600" y="131"/>
                  </a:lnTo>
                  <a:lnTo>
                    <a:pt x="602" y="131"/>
                  </a:lnTo>
                  <a:lnTo>
                    <a:pt x="602" y="132"/>
                  </a:lnTo>
                  <a:lnTo>
                    <a:pt x="602" y="164"/>
                  </a:lnTo>
                  <a:close/>
                  <a:moveTo>
                    <a:pt x="602" y="109"/>
                  </a:moveTo>
                  <a:lnTo>
                    <a:pt x="602" y="109"/>
                  </a:lnTo>
                  <a:lnTo>
                    <a:pt x="602" y="110"/>
                  </a:lnTo>
                  <a:lnTo>
                    <a:pt x="600" y="110"/>
                  </a:lnTo>
                  <a:lnTo>
                    <a:pt x="592" y="110"/>
                  </a:lnTo>
                  <a:lnTo>
                    <a:pt x="592" y="110"/>
                  </a:lnTo>
                  <a:lnTo>
                    <a:pt x="590" y="109"/>
                  </a:lnTo>
                  <a:lnTo>
                    <a:pt x="572" y="77"/>
                  </a:lnTo>
                  <a:lnTo>
                    <a:pt x="572" y="77"/>
                  </a:lnTo>
                  <a:lnTo>
                    <a:pt x="572" y="76"/>
                  </a:lnTo>
                  <a:lnTo>
                    <a:pt x="573" y="76"/>
                  </a:lnTo>
                  <a:lnTo>
                    <a:pt x="600" y="76"/>
                  </a:lnTo>
                  <a:lnTo>
                    <a:pt x="600" y="76"/>
                  </a:lnTo>
                  <a:lnTo>
                    <a:pt x="602" y="76"/>
                  </a:lnTo>
                  <a:lnTo>
                    <a:pt x="602" y="77"/>
                  </a:lnTo>
                  <a:lnTo>
                    <a:pt x="602" y="109"/>
                  </a:lnTo>
                  <a:close/>
                  <a:moveTo>
                    <a:pt x="602" y="54"/>
                  </a:moveTo>
                  <a:lnTo>
                    <a:pt x="602" y="54"/>
                  </a:lnTo>
                  <a:lnTo>
                    <a:pt x="602" y="55"/>
                  </a:lnTo>
                  <a:lnTo>
                    <a:pt x="600" y="55"/>
                  </a:lnTo>
                  <a:lnTo>
                    <a:pt x="592" y="55"/>
                  </a:lnTo>
                  <a:lnTo>
                    <a:pt x="592" y="55"/>
                  </a:lnTo>
                  <a:lnTo>
                    <a:pt x="590" y="54"/>
                  </a:lnTo>
                  <a:lnTo>
                    <a:pt x="572" y="21"/>
                  </a:lnTo>
                  <a:lnTo>
                    <a:pt x="572" y="21"/>
                  </a:lnTo>
                  <a:lnTo>
                    <a:pt x="572" y="20"/>
                  </a:lnTo>
                  <a:lnTo>
                    <a:pt x="573" y="20"/>
                  </a:lnTo>
                  <a:lnTo>
                    <a:pt x="600" y="20"/>
                  </a:lnTo>
                  <a:lnTo>
                    <a:pt x="600" y="20"/>
                  </a:lnTo>
                  <a:lnTo>
                    <a:pt x="602" y="20"/>
                  </a:lnTo>
                  <a:lnTo>
                    <a:pt x="602" y="21"/>
                  </a:lnTo>
                  <a:lnTo>
                    <a:pt x="602" y="54"/>
                  </a:lnTo>
                  <a:close/>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50"/>
            <p:cNvSpPr>
              <a:spLocks/>
            </p:cNvSpPr>
            <p:nvPr/>
          </p:nvSpPr>
          <p:spPr bwMode="auto">
            <a:xfrm>
              <a:off x="5453652" y="2478875"/>
              <a:ext cx="487363" cy="168275"/>
            </a:xfrm>
            <a:custGeom>
              <a:avLst/>
              <a:gdLst>
                <a:gd name="T0" fmla="*/ 307 w 307"/>
                <a:gd name="T1" fmla="*/ 52 h 106"/>
                <a:gd name="T2" fmla="*/ 153 w 307"/>
                <a:gd name="T3" fmla="*/ 106 h 106"/>
                <a:gd name="T4" fmla="*/ 0 w 307"/>
                <a:gd name="T5" fmla="*/ 55 h 106"/>
                <a:gd name="T6" fmla="*/ 153 w 307"/>
                <a:gd name="T7" fmla="*/ 0 h 106"/>
                <a:gd name="T8" fmla="*/ 307 w 307"/>
                <a:gd name="T9" fmla="*/ 52 h 106"/>
                <a:gd name="T10" fmla="*/ 307 w 307"/>
                <a:gd name="T11" fmla="*/ 52 h 106"/>
              </a:gdLst>
              <a:ahLst/>
              <a:cxnLst>
                <a:cxn ang="0">
                  <a:pos x="T0" y="T1"/>
                </a:cxn>
                <a:cxn ang="0">
                  <a:pos x="T2" y="T3"/>
                </a:cxn>
                <a:cxn ang="0">
                  <a:pos x="T4" y="T5"/>
                </a:cxn>
                <a:cxn ang="0">
                  <a:pos x="T6" y="T7"/>
                </a:cxn>
                <a:cxn ang="0">
                  <a:pos x="T8" y="T9"/>
                </a:cxn>
                <a:cxn ang="0">
                  <a:pos x="T10" y="T11"/>
                </a:cxn>
              </a:cxnLst>
              <a:rect l="0" t="0" r="r" b="b"/>
              <a:pathLst>
                <a:path w="307" h="106">
                  <a:moveTo>
                    <a:pt x="307" y="52"/>
                  </a:moveTo>
                  <a:lnTo>
                    <a:pt x="153" y="106"/>
                  </a:lnTo>
                  <a:lnTo>
                    <a:pt x="0" y="55"/>
                  </a:lnTo>
                  <a:lnTo>
                    <a:pt x="153" y="0"/>
                  </a:lnTo>
                  <a:lnTo>
                    <a:pt x="307" y="52"/>
                  </a:lnTo>
                  <a:lnTo>
                    <a:pt x="307" y="52"/>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51"/>
            <p:cNvSpPr>
              <a:spLocks/>
            </p:cNvSpPr>
            <p:nvPr/>
          </p:nvSpPr>
          <p:spPr bwMode="auto">
            <a:xfrm>
              <a:off x="5448890" y="2580475"/>
              <a:ext cx="239713" cy="284163"/>
            </a:xfrm>
            <a:custGeom>
              <a:avLst/>
              <a:gdLst>
                <a:gd name="T0" fmla="*/ 0 w 151"/>
                <a:gd name="T1" fmla="*/ 0 h 179"/>
                <a:gd name="T2" fmla="*/ 151 w 151"/>
                <a:gd name="T3" fmla="*/ 50 h 179"/>
                <a:gd name="T4" fmla="*/ 151 w 151"/>
                <a:gd name="T5" fmla="*/ 179 h 179"/>
                <a:gd name="T6" fmla="*/ 0 w 151"/>
                <a:gd name="T7" fmla="*/ 123 h 179"/>
                <a:gd name="T8" fmla="*/ 0 w 151"/>
                <a:gd name="T9" fmla="*/ 0 h 179"/>
                <a:gd name="T10" fmla="*/ 0 w 151"/>
                <a:gd name="T11" fmla="*/ 0 h 179"/>
              </a:gdLst>
              <a:ahLst/>
              <a:cxnLst>
                <a:cxn ang="0">
                  <a:pos x="T0" y="T1"/>
                </a:cxn>
                <a:cxn ang="0">
                  <a:pos x="T2" y="T3"/>
                </a:cxn>
                <a:cxn ang="0">
                  <a:pos x="T4" y="T5"/>
                </a:cxn>
                <a:cxn ang="0">
                  <a:pos x="T6" y="T7"/>
                </a:cxn>
                <a:cxn ang="0">
                  <a:pos x="T8" y="T9"/>
                </a:cxn>
                <a:cxn ang="0">
                  <a:pos x="T10" y="T11"/>
                </a:cxn>
              </a:cxnLst>
              <a:rect l="0" t="0" r="r" b="b"/>
              <a:pathLst>
                <a:path w="151" h="179">
                  <a:moveTo>
                    <a:pt x="0" y="0"/>
                  </a:moveTo>
                  <a:lnTo>
                    <a:pt x="151" y="50"/>
                  </a:lnTo>
                  <a:lnTo>
                    <a:pt x="151" y="179"/>
                  </a:lnTo>
                  <a:lnTo>
                    <a:pt x="0" y="123"/>
                  </a:lnTo>
                  <a:lnTo>
                    <a:pt x="0" y="0"/>
                  </a:lnTo>
                  <a:lnTo>
                    <a:pt x="0" y="0"/>
                  </a:lnTo>
                  <a:close/>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52"/>
            <p:cNvSpPr>
              <a:spLocks/>
            </p:cNvSpPr>
            <p:nvPr/>
          </p:nvSpPr>
          <p:spPr bwMode="auto">
            <a:xfrm>
              <a:off x="5706065" y="2575712"/>
              <a:ext cx="238125" cy="288925"/>
            </a:xfrm>
            <a:custGeom>
              <a:avLst/>
              <a:gdLst>
                <a:gd name="T0" fmla="*/ 150 w 150"/>
                <a:gd name="T1" fmla="*/ 0 h 182"/>
                <a:gd name="T2" fmla="*/ 150 w 150"/>
                <a:gd name="T3" fmla="*/ 126 h 182"/>
                <a:gd name="T4" fmla="*/ 0 w 150"/>
                <a:gd name="T5" fmla="*/ 182 h 182"/>
                <a:gd name="T6" fmla="*/ 0 w 150"/>
                <a:gd name="T7" fmla="*/ 53 h 182"/>
                <a:gd name="T8" fmla="*/ 150 w 150"/>
                <a:gd name="T9" fmla="*/ 0 h 182"/>
              </a:gdLst>
              <a:ahLst/>
              <a:cxnLst>
                <a:cxn ang="0">
                  <a:pos x="T0" y="T1"/>
                </a:cxn>
                <a:cxn ang="0">
                  <a:pos x="T2" y="T3"/>
                </a:cxn>
                <a:cxn ang="0">
                  <a:pos x="T4" y="T5"/>
                </a:cxn>
                <a:cxn ang="0">
                  <a:pos x="T6" y="T7"/>
                </a:cxn>
                <a:cxn ang="0">
                  <a:pos x="T8" y="T9"/>
                </a:cxn>
              </a:cxnLst>
              <a:rect l="0" t="0" r="r" b="b"/>
              <a:pathLst>
                <a:path w="150" h="182">
                  <a:moveTo>
                    <a:pt x="150" y="0"/>
                  </a:moveTo>
                  <a:lnTo>
                    <a:pt x="150" y="126"/>
                  </a:lnTo>
                  <a:lnTo>
                    <a:pt x="0" y="182"/>
                  </a:lnTo>
                  <a:lnTo>
                    <a:pt x="0" y="53"/>
                  </a:lnTo>
                  <a:lnTo>
                    <a:pt x="150" y="0"/>
                  </a:lnTo>
                  <a:close/>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6" name="TextBox 89"/>
          <p:cNvSpPr txBox="1"/>
          <p:nvPr/>
        </p:nvSpPr>
        <p:spPr>
          <a:xfrm>
            <a:off x="5387921" y="821523"/>
            <a:ext cx="778917" cy="307777"/>
          </a:xfrm>
          <a:prstGeom prst="rect">
            <a:avLst/>
          </a:prstGeom>
          <a:noFill/>
        </p:spPr>
        <p:txBody>
          <a:bodyPr wrap="square" rtlCol="0">
            <a:spAutoFit/>
          </a:bodyPr>
          <a:lstStyle/>
          <a:p>
            <a:r>
              <a:rPr lang="en-US" altLang="zh-CN" dirty="0"/>
              <a:t>APP</a:t>
            </a:r>
            <a:endParaRPr lang="zh-CN" altLang="en-US" dirty="0"/>
          </a:p>
        </p:txBody>
      </p:sp>
      <p:sp>
        <p:nvSpPr>
          <p:cNvPr id="37" name="TextBox 90"/>
          <p:cNvSpPr txBox="1"/>
          <p:nvPr/>
        </p:nvSpPr>
        <p:spPr>
          <a:xfrm>
            <a:off x="6727853" y="821523"/>
            <a:ext cx="778917" cy="307777"/>
          </a:xfrm>
          <a:prstGeom prst="rect">
            <a:avLst/>
          </a:prstGeom>
          <a:noFill/>
        </p:spPr>
        <p:txBody>
          <a:bodyPr wrap="square" rtlCol="0">
            <a:spAutoFit/>
          </a:bodyPr>
          <a:lstStyle/>
          <a:p>
            <a:r>
              <a:rPr lang="en-US" altLang="zh-CN" dirty="0"/>
              <a:t>APP</a:t>
            </a:r>
            <a:endParaRPr lang="zh-CN" altLang="en-US" dirty="0"/>
          </a:p>
        </p:txBody>
      </p:sp>
      <p:grpSp>
        <p:nvGrpSpPr>
          <p:cNvPr id="38" name="组合 251"/>
          <p:cNvGrpSpPr/>
          <p:nvPr/>
        </p:nvGrpSpPr>
        <p:grpSpPr>
          <a:xfrm>
            <a:off x="5086640" y="3874079"/>
            <a:ext cx="2913853" cy="364012"/>
            <a:chOff x="1061932" y="3823860"/>
            <a:chExt cx="2532191" cy="538181"/>
          </a:xfrm>
        </p:grpSpPr>
        <p:sp>
          <p:nvSpPr>
            <p:cNvPr id="39" name="Freeform 131"/>
            <p:cNvSpPr>
              <a:spLocks noEditPoints="1"/>
            </p:cNvSpPr>
            <p:nvPr/>
          </p:nvSpPr>
          <p:spPr bwMode="auto">
            <a:xfrm>
              <a:off x="1061932" y="3823860"/>
              <a:ext cx="602452" cy="518390"/>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31"/>
            <p:cNvSpPr>
              <a:spLocks noEditPoints="1"/>
            </p:cNvSpPr>
            <p:nvPr/>
          </p:nvSpPr>
          <p:spPr bwMode="auto">
            <a:xfrm>
              <a:off x="1705178" y="3833755"/>
              <a:ext cx="602452" cy="518390"/>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31"/>
            <p:cNvSpPr>
              <a:spLocks noEditPoints="1"/>
            </p:cNvSpPr>
            <p:nvPr/>
          </p:nvSpPr>
          <p:spPr bwMode="auto">
            <a:xfrm>
              <a:off x="2348424" y="3843651"/>
              <a:ext cx="602452" cy="518390"/>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31"/>
            <p:cNvSpPr>
              <a:spLocks noEditPoints="1"/>
            </p:cNvSpPr>
            <p:nvPr/>
          </p:nvSpPr>
          <p:spPr bwMode="auto">
            <a:xfrm>
              <a:off x="2991671" y="3841669"/>
              <a:ext cx="602452" cy="518390"/>
            </a:xfrm>
            <a:custGeom>
              <a:avLst/>
              <a:gdLst>
                <a:gd name="T0" fmla="*/ 100 w 291"/>
                <a:gd name="T1" fmla="*/ 4 h 362"/>
                <a:gd name="T2" fmla="*/ 40 w 291"/>
                <a:gd name="T3" fmla="*/ 19 h 362"/>
                <a:gd name="T4" fmla="*/ 6 w 291"/>
                <a:gd name="T5" fmla="*/ 45 h 362"/>
                <a:gd name="T6" fmla="*/ 0 w 291"/>
                <a:gd name="T7" fmla="*/ 112 h 362"/>
                <a:gd name="T8" fmla="*/ 16 w 291"/>
                <a:gd name="T9" fmla="*/ 143 h 362"/>
                <a:gd name="T10" fmla="*/ 61 w 291"/>
                <a:gd name="T11" fmla="*/ 165 h 362"/>
                <a:gd name="T12" fmla="*/ 129 w 291"/>
                <a:gd name="T13" fmla="*/ 176 h 362"/>
                <a:gd name="T14" fmla="*/ 191 w 291"/>
                <a:gd name="T15" fmla="*/ 173 h 362"/>
                <a:gd name="T16" fmla="*/ 250 w 291"/>
                <a:gd name="T17" fmla="*/ 157 h 362"/>
                <a:gd name="T18" fmla="*/ 284 w 291"/>
                <a:gd name="T19" fmla="*/ 131 h 362"/>
                <a:gd name="T20" fmla="*/ 291 w 291"/>
                <a:gd name="T21" fmla="*/ 64 h 362"/>
                <a:gd name="T22" fmla="*/ 274 w 291"/>
                <a:gd name="T23" fmla="*/ 34 h 362"/>
                <a:gd name="T24" fmla="*/ 229 w 291"/>
                <a:gd name="T25" fmla="*/ 11 h 362"/>
                <a:gd name="T26" fmla="*/ 161 w 291"/>
                <a:gd name="T27" fmla="*/ 1 h 362"/>
                <a:gd name="T28" fmla="*/ 57 w 291"/>
                <a:gd name="T29" fmla="*/ 143 h 362"/>
                <a:gd name="T30" fmla="*/ 50 w 291"/>
                <a:gd name="T31" fmla="*/ 126 h 362"/>
                <a:gd name="T32" fmla="*/ 66 w 291"/>
                <a:gd name="T33" fmla="*/ 120 h 362"/>
                <a:gd name="T34" fmla="*/ 72 w 291"/>
                <a:gd name="T35" fmla="*/ 136 h 362"/>
                <a:gd name="T36" fmla="*/ 145 w 291"/>
                <a:gd name="T37" fmla="*/ 113 h 362"/>
                <a:gd name="T38" fmla="*/ 57 w 291"/>
                <a:gd name="T39" fmla="*/ 99 h 362"/>
                <a:gd name="T40" fmla="*/ 2 w 291"/>
                <a:gd name="T41" fmla="*/ 60 h 362"/>
                <a:gd name="T42" fmla="*/ 60 w 291"/>
                <a:gd name="T43" fmla="*/ 94 h 362"/>
                <a:gd name="T44" fmla="*/ 145 w 291"/>
                <a:gd name="T45" fmla="*/ 107 h 362"/>
                <a:gd name="T46" fmla="*/ 248 w 291"/>
                <a:gd name="T47" fmla="*/ 87 h 362"/>
                <a:gd name="T48" fmla="*/ 284 w 291"/>
                <a:gd name="T49" fmla="*/ 65 h 362"/>
                <a:gd name="T50" fmla="*/ 215 w 291"/>
                <a:gd name="T51" fmla="*/ 105 h 362"/>
                <a:gd name="T52" fmla="*/ 145 w 291"/>
                <a:gd name="T53" fmla="*/ 297 h 362"/>
                <a:gd name="T54" fmla="*/ 48 w 291"/>
                <a:gd name="T55" fmla="*/ 281 h 362"/>
                <a:gd name="T56" fmla="*/ 12 w 291"/>
                <a:gd name="T57" fmla="*/ 258 h 362"/>
                <a:gd name="T58" fmla="*/ 0 w 291"/>
                <a:gd name="T59" fmla="*/ 246 h 362"/>
                <a:gd name="T60" fmla="*/ 3 w 291"/>
                <a:gd name="T61" fmla="*/ 312 h 362"/>
                <a:gd name="T62" fmla="*/ 32 w 291"/>
                <a:gd name="T63" fmla="*/ 339 h 362"/>
                <a:gd name="T64" fmla="*/ 87 w 291"/>
                <a:gd name="T65" fmla="*/ 358 h 362"/>
                <a:gd name="T66" fmla="*/ 145 w 291"/>
                <a:gd name="T67" fmla="*/ 362 h 362"/>
                <a:gd name="T68" fmla="*/ 217 w 291"/>
                <a:gd name="T69" fmla="*/ 355 h 362"/>
                <a:gd name="T70" fmla="*/ 268 w 291"/>
                <a:gd name="T71" fmla="*/ 335 h 362"/>
                <a:gd name="T72" fmla="*/ 290 w 291"/>
                <a:gd name="T73" fmla="*/ 305 h 362"/>
                <a:gd name="T74" fmla="*/ 288 w 291"/>
                <a:gd name="T75" fmla="*/ 242 h 362"/>
                <a:gd name="T76" fmla="*/ 273 w 291"/>
                <a:gd name="T77" fmla="*/ 264 h 362"/>
                <a:gd name="T78" fmla="*/ 223 w 291"/>
                <a:gd name="T79" fmla="*/ 288 h 362"/>
                <a:gd name="T80" fmla="*/ 61 w 291"/>
                <a:gd name="T81" fmla="*/ 334 h 362"/>
                <a:gd name="T82" fmla="*/ 49 w 291"/>
                <a:gd name="T83" fmla="*/ 322 h 362"/>
                <a:gd name="T84" fmla="*/ 61 w 291"/>
                <a:gd name="T85" fmla="*/ 309 h 362"/>
                <a:gd name="T86" fmla="*/ 73 w 291"/>
                <a:gd name="T87" fmla="*/ 322 h 362"/>
                <a:gd name="T88" fmla="*/ 61 w 291"/>
                <a:gd name="T89" fmla="*/ 334 h 362"/>
                <a:gd name="T90" fmla="*/ 92 w 291"/>
                <a:gd name="T91" fmla="*/ 199 h 362"/>
                <a:gd name="T92" fmla="*/ 17 w 291"/>
                <a:gd name="T93" fmla="*/ 170 h 362"/>
                <a:gd name="T94" fmla="*/ 2 w 291"/>
                <a:gd name="T95" fmla="*/ 148 h 362"/>
                <a:gd name="T96" fmla="*/ 1 w 291"/>
                <a:gd name="T97" fmla="*/ 212 h 362"/>
                <a:gd name="T98" fmla="*/ 23 w 291"/>
                <a:gd name="T99" fmla="*/ 242 h 362"/>
                <a:gd name="T100" fmla="*/ 73 w 291"/>
                <a:gd name="T101" fmla="*/ 261 h 362"/>
                <a:gd name="T102" fmla="*/ 145 w 291"/>
                <a:gd name="T103" fmla="*/ 269 h 362"/>
                <a:gd name="T104" fmla="*/ 204 w 291"/>
                <a:gd name="T105" fmla="*/ 265 h 362"/>
                <a:gd name="T106" fmla="*/ 259 w 291"/>
                <a:gd name="T107" fmla="*/ 246 h 362"/>
                <a:gd name="T108" fmla="*/ 287 w 291"/>
                <a:gd name="T109" fmla="*/ 219 h 362"/>
                <a:gd name="T110" fmla="*/ 290 w 291"/>
                <a:gd name="T111" fmla="*/ 153 h 362"/>
                <a:gd name="T112" fmla="*/ 279 w 291"/>
                <a:gd name="T113" fmla="*/ 165 h 362"/>
                <a:gd name="T114" fmla="*/ 222 w 291"/>
                <a:gd name="T115" fmla="*/ 193 h 362"/>
                <a:gd name="T116" fmla="*/ 61 w 291"/>
                <a:gd name="T117" fmla="*/ 238 h 362"/>
                <a:gd name="T118" fmla="*/ 49 w 291"/>
                <a:gd name="T119" fmla="*/ 225 h 362"/>
                <a:gd name="T120" fmla="*/ 61 w 291"/>
                <a:gd name="T121" fmla="*/ 213 h 362"/>
                <a:gd name="T122" fmla="*/ 73 w 291"/>
                <a:gd name="T123" fmla="*/ 225 h 362"/>
                <a:gd name="T124" fmla="*/ 61 w 291"/>
                <a:gd name="T125" fmla="*/ 23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2">
                  <a:moveTo>
                    <a:pt x="145" y="0"/>
                  </a:moveTo>
                  <a:lnTo>
                    <a:pt x="145" y="0"/>
                  </a:lnTo>
                  <a:lnTo>
                    <a:pt x="129" y="1"/>
                  </a:lnTo>
                  <a:lnTo>
                    <a:pt x="114" y="1"/>
                  </a:lnTo>
                  <a:lnTo>
                    <a:pt x="100" y="4"/>
                  </a:lnTo>
                  <a:lnTo>
                    <a:pt x="87" y="6"/>
                  </a:lnTo>
                  <a:lnTo>
                    <a:pt x="73" y="8"/>
                  </a:lnTo>
                  <a:lnTo>
                    <a:pt x="61" y="11"/>
                  </a:lnTo>
                  <a:lnTo>
                    <a:pt x="50" y="15"/>
                  </a:lnTo>
                  <a:lnTo>
                    <a:pt x="40" y="19"/>
                  </a:lnTo>
                  <a:lnTo>
                    <a:pt x="32" y="23"/>
                  </a:lnTo>
                  <a:lnTo>
                    <a:pt x="23" y="29"/>
                  </a:lnTo>
                  <a:lnTo>
                    <a:pt x="16" y="34"/>
                  </a:lnTo>
                  <a:lnTo>
                    <a:pt x="11" y="40"/>
                  </a:lnTo>
                  <a:lnTo>
                    <a:pt x="6" y="45"/>
                  </a:lnTo>
                  <a:lnTo>
                    <a:pt x="3" y="52"/>
                  </a:lnTo>
                  <a:lnTo>
                    <a:pt x="1" y="57"/>
                  </a:lnTo>
                  <a:lnTo>
                    <a:pt x="0" y="64"/>
                  </a:lnTo>
                  <a:lnTo>
                    <a:pt x="0" y="112"/>
                  </a:lnTo>
                  <a:lnTo>
                    <a:pt x="0" y="112"/>
                  </a:lnTo>
                  <a:lnTo>
                    <a:pt x="1" y="119"/>
                  </a:lnTo>
                  <a:lnTo>
                    <a:pt x="3" y="125"/>
                  </a:lnTo>
                  <a:lnTo>
                    <a:pt x="6" y="131"/>
                  </a:lnTo>
                  <a:lnTo>
                    <a:pt x="11" y="137"/>
                  </a:lnTo>
                  <a:lnTo>
                    <a:pt x="16" y="143"/>
                  </a:lnTo>
                  <a:lnTo>
                    <a:pt x="23" y="147"/>
                  </a:lnTo>
                  <a:lnTo>
                    <a:pt x="32" y="153"/>
                  </a:lnTo>
                  <a:lnTo>
                    <a:pt x="40" y="157"/>
                  </a:lnTo>
                  <a:lnTo>
                    <a:pt x="50" y="162"/>
                  </a:lnTo>
                  <a:lnTo>
                    <a:pt x="61" y="165"/>
                  </a:lnTo>
                  <a:lnTo>
                    <a:pt x="73" y="168"/>
                  </a:lnTo>
                  <a:lnTo>
                    <a:pt x="87" y="170"/>
                  </a:lnTo>
                  <a:lnTo>
                    <a:pt x="100" y="173"/>
                  </a:lnTo>
                  <a:lnTo>
                    <a:pt x="114" y="175"/>
                  </a:lnTo>
                  <a:lnTo>
                    <a:pt x="129" y="176"/>
                  </a:lnTo>
                  <a:lnTo>
                    <a:pt x="145" y="176"/>
                  </a:lnTo>
                  <a:lnTo>
                    <a:pt x="145" y="176"/>
                  </a:lnTo>
                  <a:lnTo>
                    <a:pt x="161" y="176"/>
                  </a:lnTo>
                  <a:lnTo>
                    <a:pt x="175" y="175"/>
                  </a:lnTo>
                  <a:lnTo>
                    <a:pt x="191" y="173"/>
                  </a:lnTo>
                  <a:lnTo>
                    <a:pt x="204" y="170"/>
                  </a:lnTo>
                  <a:lnTo>
                    <a:pt x="217" y="168"/>
                  </a:lnTo>
                  <a:lnTo>
                    <a:pt x="229" y="165"/>
                  </a:lnTo>
                  <a:lnTo>
                    <a:pt x="240" y="162"/>
                  </a:lnTo>
                  <a:lnTo>
                    <a:pt x="250" y="157"/>
                  </a:lnTo>
                  <a:lnTo>
                    <a:pt x="259" y="153"/>
                  </a:lnTo>
                  <a:lnTo>
                    <a:pt x="268" y="147"/>
                  </a:lnTo>
                  <a:lnTo>
                    <a:pt x="274" y="143"/>
                  </a:lnTo>
                  <a:lnTo>
                    <a:pt x="280" y="137"/>
                  </a:lnTo>
                  <a:lnTo>
                    <a:pt x="284" y="131"/>
                  </a:lnTo>
                  <a:lnTo>
                    <a:pt x="287" y="125"/>
                  </a:lnTo>
                  <a:lnTo>
                    <a:pt x="290" y="119"/>
                  </a:lnTo>
                  <a:lnTo>
                    <a:pt x="291" y="112"/>
                  </a:lnTo>
                  <a:lnTo>
                    <a:pt x="291" y="64"/>
                  </a:lnTo>
                  <a:lnTo>
                    <a:pt x="291" y="64"/>
                  </a:lnTo>
                  <a:lnTo>
                    <a:pt x="290" y="57"/>
                  </a:lnTo>
                  <a:lnTo>
                    <a:pt x="287" y="52"/>
                  </a:lnTo>
                  <a:lnTo>
                    <a:pt x="284" y="45"/>
                  </a:lnTo>
                  <a:lnTo>
                    <a:pt x="280" y="40"/>
                  </a:lnTo>
                  <a:lnTo>
                    <a:pt x="274" y="34"/>
                  </a:lnTo>
                  <a:lnTo>
                    <a:pt x="268" y="29"/>
                  </a:lnTo>
                  <a:lnTo>
                    <a:pt x="259" y="23"/>
                  </a:lnTo>
                  <a:lnTo>
                    <a:pt x="250" y="19"/>
                  </a:lnTo>
                  <a:lnTo>
                    <a:pt x="240" y="15"/>
                  </a:lnTo>
                  <a:lnTo>
                    <a:pt x="229" y="11"/>
                  </a:lnTo>
                  <a:lnTo>
                    <a:pt x="217" y="8"/>
                  </a:lnTo>
                  <a:lnTo>
                    <a:pt x="204" y="6"/>
                  </a:lnTo>
                  <a:lnTo>
                    <a:pt x="191" y="4"/>
                  </a:lnTo>
                  <a:lnTo>
                    <a:pt x="175" y="1"/>
                  </a:lnTo>
                  <a:lnTo>
                    <a:pt x="161" y="1"/>
                  </a:lnTo>
                  <a:lnTo>
                    <a:pt x="145" y="0"/>
                  </a:lnTo>
                  <a:lnTo>
                    <a:pt x="145" y="0"/>
                  </a:lnTo>
                  <a:close/>
                  <a:moveTo>
                    <a:pt x="61" y="144"/>
                  </a:moveTo>
                  <a:lnTo>
                    <a:pt x="61" y="144"/>
                  </a:lnTo>
                  <a:lnTo>
                    <a:pt x="57" y="143"/>
                  </a:lnTo>
                  <a:lnTo>
                    <a:pt x="53" y="140"/>
                  </a:lnTo>
                  <a:lnTo>
                    <a:pt x="50" y="136"/>
                  </a:lnTo>
                  <a:lnTo>
                    <a:pt x="49" y="131"/>
                  </a:lnTo>
                  <a:lnTo>
                    <a:pt x="49" y="131"/>
                  </a:lnTo>
                  <a:lnTo>
                    <a:pt x="50" y="126"/>
                  </a:lnTo>
                  <a:lnTo>
                    <a:pt x="53" y="123"/>
                  </a:lnTo>
                  <a:lnTo>
                    <a:pt x="57" y="120"/>
                  </a:lnTo>
                  <a:lnTo>
                    <a:pt x="61" y="119"/>
                  </a:lnTo>
                  <a:lnTo>
                    <a:pt x="61" y="119"/>
                  </a:lnTo>
                  <a:lnTo>
                    <a:pt x="66" y="120"/>
                  </a:lnTo>
                  <a:lnTo>
                    <a:pt x="70" y="123"/>
                  </a:lnTo>
                  <a:lnTo>
                    <a:pt x="72" y="126"/>
                  </a:lnTo>
                  <a:lnTo>
                    <a:pt x="73" y="131"/>
                  </a:lnTo>
                  <a:lnTo>
                    <a:pt x="73" y="131"/>
                  </a:lnTo>
                  <a:lnTo>
                    <a:pt x="72" y="136"/>
                  </a:lnTo>
                  <a:lnTo>
                    <a:pt x="70" y="140"/>
                  </a:lnTo>
                  <a:lnTo>
                    <a:pt x="66" y="143"/>
                  </a:lnTo>
                  <a:lnTo>
                    <a:pt x="61" y="144"/>
                  </a:lnTo>
                  <a:lnTo>
                    <a:pt x="61" y="144"/>
                  </a:lnTo>
                  <a:close/>
                  <a:moveTo>
                    <a:pt x="145" y="113"/>
                  </a:moveTo>
                  <a:lnTo>
                    <a:pt x="145" y="113"/>
                  </a:lnTo>
                  <a:lnTo>
                    <a:pt x="121" y="113"/>
                  </a:lnTo>
                  <a:lnTo>
                    <a:pt x="98" y="110"/>
                  </a:lnTo>
                  <a:lnTo>
                    <a:pt x="76" y="105"/>
                  </a:lnTo>
                  <a:lnTo>
                    <a:pt x="57" y="99"/>
                  </a:lnTo>
                  <a:lnTo>
                    <a:pt x="39" y="90"/>
                  </a:lnTo>
                  <a:lnTo>
                    <a:pt x="24" y="81"/>
                  </a:lnTo>
                  <a:lnTo>
                    <a:pt x="12" y="72"/>
                  </a:lnTo>
                  <a:lnTo>
                    <a:pt x="6" y="65"/>
                  </a:lnTo>
                  <a:lnTo>
                    <a:pt x="2" y="60"/>
                  </a:lnTo>
                  <a:lnTo>
                    <a:pt x="2" y="60"/>
                  </a:lnTo>
                  <a:lnTo>
                    <a:pt x="14" y="69"/>
                  </a:lnTo>
                  <a:lnTo>
                    <a:pt x="27" y="79"/>
                  </a:lnTo>
                  <a:lnTo>
                    <a:pt x="43" y="87"/>
                  </a:lnTo>
                  <a:lnTo>
                    <a:pt x="60" y="94"/>
                  </a:lnTo>
                  <a:lnTo>
                    <a:pt x="79" y="99"/>
                  </a:lnTo>
                  <a:lnTo>
                    <a:pt x="100" y="103"/>
                  </a:lnTo>
                  <a:lnTo>
                    <a:pt x="122" y="106"/>
                  </a:lnTo>
                  <a:lnTo>
                    <a:pt x="145" y="107"/>
                  </a:lnTo>
                  <a:lnTo>
                    <a:pt x="145" y="107"/>
                  </a:lnTo>
                  <a:lnTo>
                    <a:pt x="169" y="106"/>
                  </a:lnTo>
                  <a:lnTo>
                    <a:pt x="191" y="103"/>
                  </a:lnTo>
                  <a:lnTo>
                    <a:pt x="212" y="99"/>
                  </a:lnTo>
                  <a:lnTo>
                    <a:pt x="230" y="94"/>
                  </a:lnTo>
                  <a:lnTo>
                    <a:pt x="248" y="87"/>
                  </a:lnTo>
                  <a:lnTo>
                    <a:pt x="263" y="79"/>
                  </a:lnTo>
                  <a:lnTo>
                    <a:pt x="276" y="69"/>
                  </a:lnTo>
                  <a:lnTo>
                    <a:pt x="288" y="60"/>
                  </a:lnTo>
                  <a:lnTo>
                    <a:pt x="288" y="60"/>
                  </a:lnTo>
                  <a:lnTo>
                    <a:pt x="284" y="65"/>
                  </a:lnTo>
                  <a:lnTo>
                    <a:pt x="279" y="72"/>
                  </a:lnTo>
                  <a:lnTo>
                    <a:pt x="266" y="81"/>
                  </a:lnTo>
                  <a:lnTo>
                    <a:pt x="251" y="90"/>
                  </a:lnTo>
                  <a:lnTo>
                    <a:pt x="234" y="99"/>
                  </a:lnTo>
                  <a:lnTo>
                    <a:pt x="215" y="105"/>
                  </a:lnTo>
                  <a:lnTo>
                    <a:pt x="193" y="110"/>
                  </a:lnTo>
                  <a:lnTo>
                    <a:pt x="170" y="113"/>
                  </a:lnTo>
                  <a:lnTo>
                    <a:pt x="145" y="113"/>
                  </a:lnTo>
                  <a:lnTo>
                    <a:pt x="145" y="113"/>
                  </a:lnTo>
                  <a:close/>
                  <a:moveTo>
                    <a:pt x="145" y="297"/>
                  </a:moveTo>
                  <a:lnTo>
                    <a:pt x="145" y="297"/>
                  </a:lnTo>
                  <a:lnTo>
                    <a:pt x="117" y="295"/>
                  </a:lnTo>
                  <a:lnTo>
                    <a:pt x="91" y="292"/>
                  </a:lnTo>
                  <a:lnTo>
                    <a:pt x="68" y="288"/>
                  </a:lnTo>
                  <a:lnTo>
                    <a:pt x="48" y="281"/>
                  </a:lnTo>
                  <a:lnTo>
                    <a:pt x="39" y="277"/>
                  </a:lnTo>
                  <a:lnTo>
                    <a:pt x="31" y="272"/>
                  </a:lnTo>
                  <a:lnTo>
                    <a:pt x="24" y="268"/>
                  </a:lnTo>
                  <a:lnTo>
                    <a:pt x="17" y="264"/>
                  </a:lnTo>
                  <a:lnTo>
                    <a:pt x="12" y="258"/>
                  </a:lnTo>
                  <a:lnTo>
                    <a:pt x="8" y="253"/>
                  </a:lnTo>
                  <a:lnTo>
                    <a:pt x="4" y="247"/>
                  </a:lnTo>
                  <a:lnTo>
                    <a:pt x="2" y="242"/>
                  </a:lnTo>
                  <a:lnTo>
                    <a:pt x="2" y="242"/>
                  </a:lnTo>
                  <a:lnTo>
                    <a:pt x="0" y="246"/>
                  </a:lnTo>
                  <a:lnTo>
                    <a:pt x="0" y="252"/>
                  </a:lnTo>
                  <a:lnTo>
                    <a:pt x="0" y="299"/>
                  </a:lnTo>
                  <a:lnTo>
                    <a:pt x="0" y="299"/>
                  </a:lnTo>
                  <a:lnTo>
                    <a:pt x="1" y="305"/>
                  </a:lnTo>
                  <a:lnTo>
                    <a:pt x="3" y="312"/>
                  </a:lnTo>
                  <a:lnTo>
                    <a:pt x="6" y="319"/>
                  </a:lnTo>
                  <a:lnTo>
                    <a:pt x="11" y="324"/>
                  </a:lnTo>
                  <a:lnTo>
                    <a:pt x="16" y="330"/>
                  </a:lnTo>
                  <a:lnTo>
                    <a:pt x="23" y="335"/>
                  </a:lnTo>
                  <a:lnTo>
                    <a:pt x="32" y="339"/>
                  </a:lnTo>
                  <a:lnTo>
                    <a:pt x="40" y="344"/>
                  </a:lnTo>
                  <a:lnTo>
                    <a:pt x="50" y="348"/>
                  </a:lnTo>
                  <a:lnTo>
                    <a:pt x="61" y="351"/>
                  </a:lnTo>
                  <a:lnTo>
                    <a:pt x="73" y="355"/>
                  </a:lnTo>
                  <a:lnTo>
                    <a:pt x="87" y="358"/>
                  </a:lnTo>
                  <a:lnTo>
                    <a:pt x="100" y="360"/>
                  </a:lnTo>
                  <a:lnTo>
                    <a:pt x="114" y="361"/>
                  </a:lnTo>
                  <a:lnTo>
                    <a:pt x="129" y="362"/>
                  </a:lnTo>
                  <a:lnTo>
                    <a:pt x="145" y="362"/>
                  </a:lnTo>
                  <a:lnTo>
                    <a:pt x="145" y="362"/>
                  </a:lnTo>
                  <a:lnTo>
                    <a:pt x="161" y="362"/>
                  </a:lnTo>
                  <a:lnTo>
                    <a:pt x="175" y="361"/>
                  </a:lnTo>
                  <a:lnTo>
                    <a:pt x="191" y="360"/>
                  </a:lnTo>
                  <a:lnTo>
                    <a:pt x="204" y="358"/>
                  </a:lnTo>
                  <a:lnTo>
                    <a:pt x="217" y="355"/>
                  </a:lnTo>
                  <a:lnTo>
                    <a:pt x="229" y="351"/>
                  </a:lnTo>
                  <a:lnTo>
                    <a:pt x="240" y="348"/>
                  </a:lnTo>
                  <a:lnTo>
                    <a:pt x="250" y="344"/>
                  </a:lnTo>
                  <a:lnTo>
                    <a:pt x="259" y="339"/>
                  </a:lnTo>
                  <a:lnTo>
                    <a:pt x="268" y="335"/>
                  </a:lnTo>
                  <a:lnTo>
                    <a:pt x="274" y="330"/>
                  </a:lnTo>
                  <a:lnTo>
                    <a:pt x="280" y="324"/>
                  </a:lnTo>
                  <a:lnTo>
                    <a:pt x="284" y="319"/>
                  </a:lnTo>
                  <a:lnTo>
                    <a:pt x="287" y="312"/>
                  </a:lnTo>
                  <a:lnTo>
                    <a:pt x="290" y="305"/>
                  </a:lnTo>
                  <a:lnTo>
                    <a:pt x="291" y="299"/>
                  </a:lnTo>
                  <a:lnTo>
                    <a:pt x="291" y="252"/>
                  </a:lnTo>
                  <a:lnTo>
                    <a:pt x="291" y="252"/>
                  </a:lnTo>
                  <a:lnTo>
                    <a:pt x="291" y="246"/>
                  </a:lnTo>
                  <a:lnTo>
                    <a:pt x="288" y="242"/>
                  </a:lnTo>
                  <a:lnTo>
                    <a:pt x="288" y="242"/>
                  </a:lnTo>
                  <a:lnTo>
                    <a:pt x="286" y="247"/>
                  </a:lnTo>
                  <a:lnTo>
                    <a:pt x="283" y="253"/>
                  </a:lnTo>
                  <a:lnTo>
                    <a:pt x="279" y="258"/>
                  </a:lnTo>
                  <a:lnTo>
                    <a:pt x="273" y="264"/>
                  </a:lnTo>
                  <a:lnTo>
                    <a:pt x="266" y="268"/>
                  </a:lnTo>
                  <a:lnTo>
                    <a:pt x="260" y="272"/>
                  </a:lnTo>
                  <a:lnTo>
                    <a:pt x="251" y="277"/>
                  </a:lnTo>
                  <a:lnTo>
                    <a:pt x="242" y="281"/>
                  </a:lnTo>
                  <a:lnTo>
                    <a:pt x="223" y="288"/>
                  </a:lnTo>
                  <a:lnTo>
                    <a:pt x="200" y="292"/>
                  </a:lnTo>
                  <a:lnTo>
                    <a:pt x="173" y="295"/>
                  </a:lnTo>
                  <a:lnTo>
                    <a:pt x="145" y="297"/>
                  </a:lnTo>
                  <a:lnTo>
                    <a:pt x="145" y="297"/>
                  </a:lnTo>
                  <a:close/>
                  <a:moveTo>
                    <a:pt x="61" y="334"/>
                  </a:moveTo>
                  <a:lnTo>
                    <a:pt x="61" y="334"/>
                  </a:lnTo>
                  <a:lnTo>
                    <a:pt x="57" y="333"/>
                  </a:lnTo>
                  <a:lnTo>
                    <a:pt x="53" y="330"/>
                  </a:lnTo>
                  <a:lnTo>
                    <a:pt x="50" y="326"/>
                  </a:lnTo>
                  <a:lnTo>
                    <a:pt x="49" y="322"/>
                  </a:lnTo>
                  <a:lnTo>
                    <a:pt x="49" y="322"/>
                  </a:lnTo>
                  <a:lnTo>
                    <a:pt x="50" y="316"/>
                  </a:lnTo>
                  <a:lnTo>
                    <a:pt x="53" y="313"/>
                  </a:lnTo>
                  <a:lnTo>
                    <a:pt x="57" y="310"/>
                  </a:lnTo>
                  <a:lnTo>
                    <a:pt x="61" y="309"/>
                  </a:lnTo>
                  <a:lnTo>
                    <a:pt x="61" y="309"/>
                  </a:lnTo>
                  <a:lnTo>
                    <a:pt x="66" y="310"/>
                  </a:lnTo>
                  <a:lnTo>
                    <a:pt x="70" y="313"/>
                  </a:lnTo>
                  <a:lnTo>
                    <a:pt x="72" y="316"/>
                  </a:lnTo>
                  <a:lnTo>
                    <a:pt x="73" y="322"/>
                  </a:lnTo>
                  <a:lnTo>
                    <a:pt x="73" y="322"/>
                  </a:lnTo>
                  <a:lnTo>
                    <a:pt x="72" y="326"/>
                  </a:lnTo>
                  <a:lnTo>
                    <a:pt x="70" y="330"/>
                  </a:lnTo>
                  <a:lnTo>
                    <a:pt x="66" y="333"/>
                  </a:lnTo>
                  <a:lnTo>
                    <a:pt x="61" y="334"/>
                  </a:lnTo>
                  <a:lnTo>
                    <a:pt x="61" y="334"/>
                  </a:lnTo>
                  <a:close/>
                  <a:moveTo>
                    <a:pt x="145" y="203"/>
                  </a:moveTo>
                  <a:lnTo>
                    <a:pt x="145" y="203"/>
                  </a:lnTo>
                  <a:lnTo>
                    <a:pt x="117" y="202"/>
                  </a:lnTo>
                  <a:lnTo>
                    <a:pt x="92" y="199"/>
                  </a:lnTo>
                  <a:lnTo>
                    <a:pt x="69" y="193"/>
                  </a:lnTo>
                  <a:lnTo>
                    <a:pt x="48" y="187"/>
                  </a:lnTo>
                  <a:lnTo>
                    <a:pt x="32" y="179"/>
                  </a:lnTo>
                  <a:lnTo>
                    <a:pt x="24" y="175"/>
                  </a:lnTo>
                  <a:lnTo>
                    <a:pt x="17" y="170"/>
                  </a:lnTo>
                  <a:lnTo>
                    <a:pt x="12" y="165"/>
                  </a:lnTo>
                  <a:lnTo>
                    <a:pt x="8" y="159"/>
                  </a:lnTo>
                  <a:lnTo>
                    <a:pt x="4" y="154"/>
                  </a:lnTo>
                  <a:lnTo>
                    <a:pt x="2" y="148"/>
                  </a:lnTo>
                  <a:lnTo>
                    <a:pt x="2" y="148"/>
                  </a:lnTo>
                  <a:lnTo>
                    <a:pt x="0" y="153"/>
                  </a:lnTo>
                  <a:lnTo>
                    <a:pt x="0" y="157"/>
                  </a:lnTo>
                  <a:lnTo>
                    <a:pt x="0" y="205"/>
                  </a:lnTo>
                  <a:lnTo>
                    <a:pt x="0" y="205"/>
                  </a:lnTo>
                  <a:lnTo>
                    <a:pt x="1" y="212"/>
                  </a:lnTo>
                  <a:lnTo>
                    <a:pt x="3" y="219"/>
                  </a:lnTo>
                  <a:lnTo>
                    <a:pt x="6" y="224"/>
                  </a:lnTo>
                  <a:lnTo>
                    <a:pt x="11" y="231"/>
                  </a:lnTo>
                  <a:lnTo>
                    <a:pt x="16" y="236"/>
                  </a:lnTo>
                  <a:lnTo>
                    <a:pt x="23" y="242"/>
                  </a:lnTo>
                  <a:lnTo>
                    <a:pt x="32" y="246"/>
                  </a:lnTo>
                  <a:lnTo>
                    <a:pt x="40" y="250"/>
                  </a:lnTo>
                  <a:lnTo>
                    <a:pt x="50" y="255"/>
                  </a:lnTo>
                  <a:lnTo>
                    <a:pt x="61" y="258"/>
                  </a:lnTo>
                  <a:lnTo>
                    <a:pt x="73" y="261"/>
                  </a:lnTo>
                  <a:lnTo>
                    <a:pt x="87" y="265"/>
                  </a:lnTo>
                  <a:lnTo>
                    <a:pt x="100" y="267"/>
                  </a:lnTo>
                  <a:lnTo>
                    <a:pt x="114" y="268"/>
                  </a:lnTo>
                  <a:lnTo>
                    <a:pt x="129" y="269"/>
                  </a:lnTo>
                  <a:lnTo>
                    <a:pt x="145" y="269"/>
                  </a:lnTo>
                  <a:lnTo>
                    <a:pt x="145" y="269"/>
                  </a:lnTo>
                  <a:lnTo>
                    <a:pt x="161" y="269"/>
                  </a:lnTo>
                  <a:lnTo>
                    <a:pt x="175" y="268"/>
                  </a:lnTo>
                  <a:lnTo>
                    <a:pt x="191" y="267"/>
                  </a:lnTo>
                  <a:lnTo>
                    <a:pt x="204" y="265"/>
                  </a:lnTo>
                  <a:lnTo>
                    <a:pt x="217" y="261"/>
                  </a:lnTo>
                  <a:lnTo>
                    <a:pt x="229" y="258"/>
                  </a:lnTo>
                  <a:lnTo>
                    <a:pt x="240" y="255"/>
                  </a:lnTo>
                  <a:lnTo>
                    <a:pt x="250" y="250"/>
                  </a:lnTo>
                  <a:lnTo>
                    <a:pt x="259" y="246"/>
                  </a:lnTo>
                  <a:lnTo>
                    <a:pt x="268" y="242"/>
                  </a:lnTo>
                  <a:lnTo>
                    <a:pt x="274" y="236"/>
                  </a:lnTo>
                  <a:lnTo>
                    <a:pt x="280" y="231"/>
                  </a:lnTo>
                  <a:lnTo>
                    <a:pt x="284" y="224"/>
                  </a:lnTo>
                  <a:lnTo>
                    <a:pt x="287" y="219"/>
                  </a:lnTo>
                  <a:lnTo>
                    <a:pt x="290" y="212"/>
                  </a:lnTo>
                  <a:lnTo>
                    <a:pt x="291" y="205"/>
                  </a:lnTo>
                  <a:lnTo>
                    <a:pt x="291" y="157"/>
                  </a:lnTo>
                  <a:lnTo>
                    <a:pt x="291" y="157"/>
                  </a:lnTo>
                  <a:lnTo>
                    <a:pt x="290" y="153"/>
                  </a:lnTo>
                  <a:lnTo>
                    <a:pt x="288" y="148"/>
                  </a:lnTo>
                  <a:lnTo>
                    <a:pt x="288" y="148"/>
                  </a:lnTo>
                  <a:lnTo>
                    <a:pt x="286" y="154"/>
                  </a:lnTo>
                  <a:lnTo>
                    <a:pt x="283" y="159"/>
                  </a:lnTo>
                  <a:lnTo>
                    <a:pt x="279" y="165"/>
                  </a:lnTo>
                  <a:lnTo>
                    <a:pt x="273" y="170"/>
                  </a:lnTo>
                  <a:lnTo>
                    <a:pt x="266" y="175"/>
                  </a:lnTo>
                  <a:lnTo>
                    <a:pt x="259" y="179"/>
                  </a:lnTo>
                  <a:lnTo>
                    <a:pt x="242" y="187"/>
                  </a:lnTo>
                  <a:lnTo>
                    <a:pt x="222" y="193"/>
                  </a:lnTo>
                  <a:lnTo>
                    <a:pt x="198" y="199"/>
                  </a:lnTo>
                  <a:lnTo>
                    <a:pt x="173" y="202"/>
                  </a:lnTo>
                  <a:lnTo>
                    <a:pt x="145" y="203"/>
                  </a:lnTo>
                  <a:lnTo>
                    <a:pt x="145" y="203"/>
                  </a:lnTo>
                  <a:close/>
                  <a:moveTo>
                    <a:pt x="61" y="238"/>
                  </a:moveTo>
                  <a:lnTo>
                    <a:pt x="61" y="238"/>
                  </a:lnTo>
                  <a:lnTo>
                    <a:pt x="57" y="237"/>
                  </a:lnTo>
                  <a:lnTo>
                    <a:pt x="53" y="234"/>
                  </a:lnTo>
                  <a:lnTo>
                    <a:pt x="50" y="231"/>
                  </a:lnTo>
                  <a:lnTo>
                    <a:pt x="49" y="225"/>
                  </a:lnTo>
                  <a:lnTo>
                    <a:pt x="49" y="225"/>
                  </a:lnTo>
                  <a:lnTo>
                    <a:pt x="50" y="221"/>
                  </a:lnTo>
                  <a:lnTo>
                    <a:pt x="53" y="218"/>
                  </a:lnTo>
                  <a:lnTo>
                    <a:pt x="57" y="214"/>
                  </a:lnTo>
                  <a:lnTo>
                    <a:pt x="61" y="213"/>
                  </a:lnTo>
                  <a:lnTo>
                    <a:pt x="61" y="213"/>
                  </a:lnTo>
                  <a:lnTo>
                    <a:pt x="66" y="214"/>
                  </a:lnTo>
                  <a:lnTo>
                    <a:pt x="70" y="218"/>
                  </a:lnTo>
                  <a:lnTo>
                    <a:pt x="72" y="221"/>
                  </a:lnTo>
                  <a:lnTo>
                    <a:pt x="73" y="225"/>
                  </a:lnTo>
                  <a:lnTo>
                    <a:pt x="73" y="225"/>
                  </a:lnTo>
                  <a:lnTo>
                    <a:pt x="72" y="231"/>
                  </a:lnTo>
                  <a:lnTo>
                    <a:pt x="70" y="234"/>
                  </a:lnTo>
                  <a:lnTo>
                    <a:pt x="66" y="237"/>
                  </a:lnTo>
                  <a:lnTo>
                    <a:pt x="61" y="238"/>
                  </a:lnTo>
                  <a:lnTo>
                    <a:pt x="61" y="238"/>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3" name="上下箭头 279"/>
          <p:cNvSpPr/>
          <p:nvPr/>
        </p:nvSpPr>
        <p:spPr>
          <a:xfrm>
            <a:off x="5587091" y="1566016"/>
            <a:ext cx="218860" cy="319612"/>
          </a:xfrm>
          <a:custGeom>
            <a:avLst>
              <a:gd name="f9" fmla="val 50000"/>
              <a:gd name="f10" fmla="val 49853"/>
            </a:avLst>
            <a:gdLst>
              <a:gd name="f2" fmla="val 10800000"/>
              <a:gd name="f3" fmla="val 5400000"/>
              <a:gd name="f4" fmla="val 180"/>
              <a:gd name="f5" fmla="val w"/>
              <a:gd name="f6" fmla="val h"/>
              <a:gd name="f7" fmla="val ss"/>
              <a:gd name="f8" fmla="val 0"/>
              <a:gd name="f9" fmla="val 50000"/>
              <a:gd name="f10" fmla="val 49853"/>
              <a:gd name="f11" fmla="+- 0 0 -270"/>
              <a:gd name="f12" fmla="+- 0 0 -90"/>
              <a:gd name="f13" fmla="abs f5"/>
              <a:gd name="f14" fmla="abs f6"/>
              <a:gd name="f15" fmla="abs f7"/>
              <a:gd name="f16" fmla="val f8"/>
              <a:gd name="f17" fmla="val f9"/>
              <a:gd name="f18" fmla="val f10"/>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 f38 1 2"/>
              <a:gd name="f43" fmla="*/ f39 1 2"/>
              <a:gd name="f44" fmla="min f39 f38"/>
              <a:gd name="f45" fmla="*/ f39 f17 1"/>
              <a:gd name="f46" fmla="+- f16 f42 0"/>
              <a:gd name="f47" fmla="+- f16 f43 0"/>
              <a:gd name="f48" fmla="*/ f44 f18 1"/>
              <a:gd name="f49" fmla="*/ f45 1 200000"/>
              <a:gd name="f50" fmla="*/ f48 1 100000"/>
              <a:gd name="f51" fmla="+- f47 0 f49"/>
              <a:gd name="f52" fmla="+- f47 f49 0"/>
              <a:gd name="f53" fmla="*/ f47 f32 1"/>
              <a:gd name="f54" fmla="*/ f46 f32 1"/>
              <a:gd name="f55" fmla="+- f36 0 f50"/>
              <a:gd name="f56" fmla="*/ f51 f50 1"/>
              <a:gd name="f57" fmla="*/ f51 f32 1"/>
              <a:gd name="f58" fmla="*/ f52 f32 1"/>
              <a:gd name="f59" fmla="*/ f50 f32 1"/>
              <a:gd name="f60" fmla="*/ f56 1 f43"/>
              <a:gd name="f61" fmla="*/ f55 f32 1"/>
              <a:gd name="f62" fmla="+- f50 0 f60"/>
              <a:gd name="f63" fmla="+- f55 f60 0"/>
              <a:gd name="f64" fmla="*/ f62 f32 1"/>
              <a:gd name="f65" fmla="*/ f63 f32 1"/>
            </a:gdLst>
            <a:ahLst/>
            <a:cxnLst>
              <a:cxn ang="3cd4">
                <a:pos x="hc" y="t"/>
              </a:cxn>
              <a:cxn ang="0">
                <a:pos x="r" y="vc"/>
              </a:cxn>
              <a:cxn ang="cd4">
                <a:pos x="hc" y="b"/>
              </a:cxn>
              <a:cxn ang="cd2">
                <a:pos x="l" y="vc"/>
              </a:cxn>
              <a:cxn ang="f30">
                <a:pos x="f37" y="f59"/>
              </a:cxn>
              <a:cxn ang="f30">
                <a:pos x="f57" y="f54"/>
              </a:cxn>
              <a:cxn ang="f30">
                <a:pos x="f37" y="f61"/>
              </a:cxn>
              <a:cxn ang="f31">
                <a:pos x="f40" y="f61"/>
              </a:cxn>
              <a:cxn ang="f31">
                <a:pos x="f58" y="f54"/>
              </a:cxn>
              <a:cxn ang="f31">
                <a:pos x="f40" y="f59"/>
              </a:cxn>
            </a:cxnLst>
            <a:rect l="f57" t="f64" r="f58" b="f65"/>
            <a:pathLst>
              <a:path>
                <a:moveTo>
                  <a:pt x="f37" y="f59"/>
                </a:moveTo>
                <a:lnTo>
                  <a:pt x="f53" y="f37"/>
                </a:lnTo>
                <a:lnTo>
                  <a:pt x="f40" y="f59"/>
                </a:lnTo>
                <a:lnTo>
                  <a:pt x="f58" y="f59"/>
                </a:lnTo>
                <a:lnTo>
                  <a:pt x="f58" y="f61"/>
                </a:lnTo>
                <a:lnTo>
                  <a:pt x="f40" y="f61"/>
                </a:lnTo>
                <a:lnTo>
                  <a:pt x="f53" y="f41"/>
                </a:lnTo>
                <a:lnTo>
                  <a:pt x="f37" y="f61"/>
                </a:lnTo>
                <a:lnTo>
                  <a:pt x="f57" y="f61"/>
                </a:lnTo>
                <a:lnTo>
                  <a:pt x="f57" y="f59"/>
                </a:lnTo>
                <a:close/>
              </a:path>
            </a:pathLst>
          </a:custGeom>
          <a:solidFill>
            <a:schemeClr val="accent4">
              <a:lumMod val="60000"/>
              <a:lumOff val="40000"/>
            </a:schemeClr>
          </a:solidFill>
          <a:ln w="9528">
            <a:solidFill>
              <a:schemeClr val="tx2">
                <a:lumMod val="75000"/>
              </a:schemeClr>
            </a:solidFill>
            <a:prstDash val="solid"/>
            <a:round/>
          </a:ln>
        </p:spPr>
        <p:txBody>
          <a:bodyPr vert="horz" wrap="square" lIns="79196" tIns="39602" rIns="79196" bIns="39602" anchor="t" anchorCtr="0" compatLnSpc="1">
            <a:spAutoFit/>
          </a:bodyPr>
          <a:lstStyle/>
          <a:p>
            <a:pPr defTabSz="801691" fontAlgn="auto">
              <a:spcBef>
                <a:spcPts val="0"/>
              </a:spcBef>
              <a:spcAft>
                <a:spcPts val="0"/>
              </a:spcAft>
              <a:defRPr sz="1800" b="0" i="0" u="none" strike="noStrike" kern="0" cap="none" spc="0" baseline="0">
                <a:solidFill>
                  <a:srgbClr val="000000"/>
                </a:solidFill>
                <a:uFillTx/>
              </a:defRPr>
            </a:pPr>
            <a:endParaRPr lang="en-US">
              <a:solidFill>
                <a:srgbClr val="000000"/>
              </a:solidFill>
              <a:latin typeface="微软雅黑" pitchFamily="34" charset="-122"/>
              <a:ea typeface="微软雅黑" pitchFamily="34" charset="-122"/>
            </a:endParaRPr>
          </a:p>
        </p:txBody>
      </p:sp>
      <p:sp>
        <p:nvSpPr>
          <p:cNvPr id="45" name="上下箭头 279"/>
          <p:cNvSpPr/>
          <p:nvPr/>
        </p:nvSpPr>
        <p:spPr>
          <a:xfrm>
            <a:off x="6941154" y="2251116"/>
            <a:ext cx="218860" cy="319612"/>
          </a:xfrm>
          <a:custGeom>
            <a:avLst>
              <a:gd name="f9" fmla="val 50000"/>
              <a:gd name="f10" fmla="val 49853"/>
            </a:avLst>
            <a:gdLst>
              <a:gd name="f2" fmla="val 10800000"/>
              <a:gd name="f3" fmla="val 5400000"/>
              <a:gd name="f4" fmla="val 180"/>
              <a:gd name="f5" fmla="val w"/>
              <a:gd name="f6" fmla="val h"/>
              <a:gd name="f7" fmla="val ss"/>
              <a:gd name="f8" fmla="val 0"/>
              <a:gd name="f9" fmla="val 50000"/>
              <a:gd name="f10" fmla="val 49853"/>
              <a:gd name="f11" fmla="+- 0 0 -270"/>
              <a:gd name="f12" fmla="+- 0 0 -90"/>
              <a:gd name="f13" fmla="abs f5"/>
              <a:gd name="f14" fmla="abs f6"/>
              <a:gd name="f15" fmla="abs f7"/>
              <a:gd name="f16" fmla="val f8"/>
              <a:gd name="f17" fmla="val f9"/>
              <a:gd name="f18" fmla="val f10"/>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 f38 1 2"/>
              <a:gd name="f43" fmla="*/ f39 1 2"/>
              <a:gd name="f44" fmla="min f39 f38"/>
              <a:gd name="f45" fmla="*/ f39 f17 1"/>
              <a:gd name="f46" fmla="+- f16 f42 0"/>
              <a:gd name="f47" fmla="+- f16 f43 0"/>
              <a:gd name="f48" fmla="*/ f44 f18 1"/>
              <a:gd name="f49" fmla="*/ f45 1 200000"/>
              <a:gd name="f50" fmla="*/ f48 1 100000"/>
              <a:gd name="f51" fmla="+- f47 0 f49"/>
              <a:gd name="f52" fmla="+- f47 f49 0"/>
              <a:gd name="f53" fmla="*/ f47 f32 1"/>
              <a:gd name="f54" fmla="*/ f46 f32 1"/>
              <a:gd name="f55" fmla="+- f36 0 f50"/>
              <a:gd name="f56" fmla="*/ f51 f50 1"/>
              <a:gd name="f57" fmla="*/ f51 f32 1"/>
              <a:gd name="f58" fmla="*/ f52 f32 1"/>
              <a:gd name="f59" fmla="*/ f50 f32 1"/>
              <a:gd name="f60" fmla="*/ f56 1 f43"/>
              <a:gd name="f61" fmla="*/ f55 f32 1"/>
              <a:gd name="f62" fmla="+- f50 0 f60"/>
              <a:gd name="f63" fmla="+- f55 f60 0"/>
              <a:gd name="f64" fmla="*/ f62 f32 1"/>
              <a:gd name="f65" fmla="*/ f63 f32 1"/>
            </a:gdLst>
            <a:ahLst/>
            <a:cxnLst>
              <a:cxn ang="3cd4">
                <a:pos x="hc" y="t"/>
              </a:cxn>
              <a:cxn ang="0">
                <a:pos x="r" y="vc"/>
              </a:cxn>
              <a:cxn ang="cd4">
                <a:pos x="hc" y="b"/>
              </a:cxn>
              <a:cxn ang="cd2">
                <a:pos x="l" y="vc"/>
              </a:cxn>
              <a:cxn ang="f30">
                <a:pos x="f37" y="f59"/>
              </a:cxn>
              <a:cxn ang="f30">
                <a:pos x="f57" y="f54"/>
              </a:cxn>
              <a:cxn ang="f30">
                <a:pos x="f37" y="f61"/>
              </a:cxn>
              <a:cxn ang="f31">
                <a:pos x="f40" y="f61"/>
              </a:cxn>
              <a:cxn ang="f31">
                <a:pos x="f58" y="f54"/>
              </a:cxn>
              <a:cxn ang="f31">
                <a:pos x="f40" y="f59"/>
              </a:cxn>
            </a:cxnLst>
            <a:rect l="f57" t="f64" r="f58" b="f65"/>
            <a:pathLst>
              <a:path>
                <a:moveTo>
                  <a:pt x="f37" y="f59"/>
                </a:moveTo>
                <a:lnTo>
                  <a:pt x="f53" y="f37"/>
                </a:lnTo>
                <a:lnTo>
                  <a:pt x="f40" y="f59"/>
                </a:lnTo>
                <a:lnTo>
                  <a:pt x="f58" y="f59"/>
                </a:lnTo>
                <a:lnTo>
                  <a:pt x="f58" y="f61"/>
                </a:lnTo>
                <a:lnTo>
                  <a:pt x="f40" y="f61"/>
                </a:lnTo>
                <a:lnTo>
                  <a:pt x="f53" y="f41"/>
                </a:lnTo>
                <a:lnTo>
                  <a:pt x="f37" y="f61"/>
                </a:lnTo>
                <a:lnTo>
                  <a:pt x="f57" y="f61"/>
                </a:lnTo>
                <a:lnTo>
                  <a:pt x="f57" y="f59"/>
                </a:lnTo>
                <a:close/>
              </a:path>
            </a:pathLst>
          </a:custGeom>
          <a:solidFill>
            <a:schemeClr val="accent4">
              <a:lumMod val="60000"/>
              <a:lumOff val="40000"/>
            </a:schemeClr>
          </a:solidFill>
          <a:ln w="9528">
            <a:solidFill>
              <a:schemeClr val="tx2">
                <a:lumMod val="75000"/>
              </a:schemeClr>
            </a:solidFill>
            <a:prstDash val="solid"/>
            <a:round/>
          </a:ln>
        </p:spPr>
        <p:txBody>
          <a:bodyPr vert="horz" wrap="square" lIns="79196" tIns="39602" rIns="79196" bIns="39602" anchor="t" anchorCtr="0" compatLnSpc="1">
            <a:spAutoFit/>
          </a:bodyPr>
          <a:lstStyle/>
          <a:p>
            <a:pPr defTabSz="801691" fontAlgn="auto">
              <a:spcBef>
                <a:spcPts val="0"/>
              </a:spcBef>
              <a:spcAft>
                <a:spcPts val="0"/>
              </a:spcAft>
              <a:defRPr sz="1800" b="0" i="0" u="none" strike="noStrike" kern="0" cap="none" spc="0" baseline="0">
                <a:solidFill>
                  <a:srgbClr val="000000"/>
                </a:solidFill>
                <a:uFillTx/>
              </a:defRPr>
            </a:pPr>
            <a:endParaRPr lang="en-US">
              <a:solidFill>
                <a:srgbClr val="000000"/>
              </a:solidFill>
              <a:latin typeface="微软雅黑" pitchFamily="34" charset="-122"/>
              <a:ea typeface="微软雅黑" pitchFamily="34" charset="-122"/>
            </a:endParaRPr>
          </a:p>
        </p:txBody>
      </p:sp>
      <p:grpSp>
        <p:nvGrpSpPr>
          <p:cNvPr id="47" name="组合 286"/>
          <p:cNvGrpSpPr/>
          <p:nvPr/>
        </p:nvGrpSpPr>
        <p:grpSpPr>
          <a:xfrm>
            <a:off x="5240965" y="2776471"/>
            <a:ext cx="2666301" cy="731329"/>
            <a:chOff x="1158459" y="3186124"/>
            <a:chExt cx="2317064" cy="525662"/>
          </a:xfrm>
        </p:grpSpPr>
        <p:grpSp>
          <p:nvGrpSpPr>
            <p:cNvPr id="48" name="组合 280"/>
            <p:cNvGrpSpPr/>
            <p:nvPr/>
          </p:nvGrpSpPr>
          <p:grpSpPr>
            <a:xfrm>
              <a:off x="1204541" y="3417492"/>
              <a:ext cx="2175962" cy="294294"/>
              <a:chOff x="5099646" y="2788095"/>
              <a:chExt cx="2175962" cy="294294"/>
            </a:xfrm>
          </p:grpSpPr>
          <p:sp>
            <p:nvSpPr>
              <p:cNvPr id="52" name="圆柱形 118"/>
              <p:cNvSpPr/>
              <p:nvPr/>
            </p:nvSpPr>
            <p:spPr>
              <a:xfrm>
                <a:off x="5099646" y="2788095"/>
                <a:ext cx="907285" cy="238126"/>
              </a:xfrm>
              <a:custGeom>
                <a:avLst>
                  <a:gd name="f9" fmla="val 25000"/>
                </a:avLst>
                <a:gdLst>
                  <a:gd name="f1" fmla="val 10800000"/>
                  <a:gd name="f2" fmla="val 5400000"/>
                  <a:gd name="f3" fmla="val 180"/>
                  <a:gd name="f4" fmla="val w"/>
                  <a:gd name="f5" fmla="val h"/>
                  <a:gd name="f6" fmla="val ss"/>
                  <a:gd name="f7" fmla="val 0"/>
                  <a:gd name="f8" fmla="+- 0 0 10800000"/>
                  <a:gd name="f9" fmla="val 25000"/>
                  <a:gd name="f10" fmla="+- 0 0 -360"/>
                  <a:gd name="f11" fmla="abs f4"/>
                  <a:gd name="f12" fmla="abs f5"/>
                  <a:gd name="f13" fmla="abs f6"/>
                  <a:gd name="f14" fmla="val f7"/>
                  <a:gd name="f15" fmla="val f9"/>
                  <a:gd name="f16" fmla="*/ f10 f1 1"/>
                  <a:gd name="f17" fmla="?: f11 f4 1"/>
                  <a:gd name="f18" fmla="?: f12 f5 1"/>
                  <a:gd name="f19" fmla="?: f13 f6 1"/>
                  <a:gd name="f20" fmla="*/ f16 1 f3"/>
                  <a:gd name="f21" fmla="*/ f17 1 21600"/>
                  <a:gd name="f22" fmla="*/ f18 1 21600"/>
                  <a:gd name="f23" fmla="*/ 21600 f17 1"/>
                  <a:gd name="f24" fmla="*/ 21600 f18 1"/>
                  <a:gd name="f25" fmla="+- f20 0 f2"/>
                  <a:gd name="f26" fmla="min f22 f21"/>
                  <a:gd name="f27" fmla="*/ f23 1 f19"/>
                  <a:gd name="f28" fmla="*/ f24 1 f19"/>
                  <a:gd name="f29" fmla="val f27"/>
                  <a:gd name="f30" fmla="val f28"/>
                  <a:gd name="f31" fmla="*/ f14 f26 1"/>
                  <a:gd name="f32" fmla="+- f30 0 f14"/>
                  <a:gd name="f33" fmla="+- f29 0 f14"/>
                  <a:gd name="f34" fmla="*/ f29 f26 1"/>
                  <a:gd name="f35" fmla="*/ f33 1 2"/>
                  <a:gd name="f36" fmla="min f33 f32"/>
                  <a:gd name="f37" fmla="+- f14 f35 0"/>
                  <a:gd name="f38" fmla="*/ f36 f15 1"/>
                  <a:gd name="f39" fmla="*/ f35 f26 1"/>
                  <a:gd name="f40" fmla="*/ f38 1 200000"/>
                  <a:gd name="f41" fmla="*/ f37 f26 1"/>
                  <a:gd name="f42" fmla="+- f40 f40 0"/>
                  <a:gd name="f43" fmla="+- f30 0 f40"/>
                  <a:gd name="f44" fmla="*/ f40 f26 1"/>
                  <a:gd name="f45" fmla="*/ f42 f26 1"/>
                  <a:gd name="f46" fmla="*/ f43 f26 1"/>
                </a:gdLst>
                <a:ahLst/>
                <a:cxnLst>
                  <a:cxn ang="3cd4">
                    <a:pos x="hc" y="t"/>
                  </a:cxn>
                  <a:cxn ang="0">
                    <a:pos x="r" y="vc"/>
                  </a:cxn>
                  <a:cxn ang="cd4">
                    <a:pos x="hc" y="b"/>
                  </a:cxn>
                  <a:cxn ang="cd2">
                    <a:pos x="l" y="vc"/>
                  </a:cxn>
                  <a:cxn ang="f25">
                    <a:pos x="f41" y="f45"/>
                  </a:cxn>
                </a:cxnLst>
                <a:rect l="f31" t="f45" r="f34" b="f46"/>
                <a:pathLst>
                  <a:path stroke="0">
                    <a:moveTo>
                      <a:pt x="f31" y="f44"/>
                    </a:moveTo>
                    <a:arcTo wR="f39" hR="f44" stAng="f1" swAng="f8"/>
                    <a:lnTo>
                      <a:pt x="f34" y="f46"/>
                    </a:lnTo>
                    <a:arcTo wR="f39" hR="f44" stAng="f7" swAng="f1"/>
                    <a:close/>
                  </a:path>
                  <a:path stroke="0">
                    <a:moveTo>
                      <a:pt x="f31" y="f44"/>
                    </a:moveTo>
                    <a:arcTo wR="f39" hR="f44" stAng="f1" swAng="f1"/>
                    <a:arcTo wR="f39" hR="f44" stAng="f7" swAng="f1"/>
                    <a:close/>
                  </a:path>
                  <a:path fill="none">
                    <a:moveTo>
                      <a:pt x="f34" y="f44"/>
                    </a:moveTo>
                    <a:arcTo wR="f39" hR="f44" stAng="f7" swAng="f1"/>
                    <a:arcTo wR="f39" hR="f44" stAng="f1" swAng="f1"/>
                    <a:lnTo>
                      <a:pt x="f34" y="f46"/>
                    </a:lnTo>
                    <a:arcTo wR="f39" hR="f44" stAng="f7" swAng="f1"/>
                    <a:lnTo>
                      <a:pt x="f31" y="f44"/>
                    </a:lnTo>
                  </a:path>
                </a:pathLst>
              </a:custGeom>
              <a:solidFill>
                <a:schemeClr val="tx2">
                  <a:lumMod val="60000"/>
                  <a:lumOff val="40000"/>
                </a:schemeClr>
              </a:solidFill>
              <a:ln w="9528">
                <a:solidFill>
                  <a:schemeClr val="tx1"/>
                </a:solidFill>
                <a:prstDash val="solid"/>
                <a:round/>
              </a:ln>
            </p:spPr>
            <p:txBody>
              <a:bodyPr vert="horz" wrap="square" lIns="79196" tIns="39602" rIns="79196" bIns="39602" anchor="t" anchorCtr="0" compatLnSpc="1"/>
              <a:lstStyle/>
              <a:p>
                <a:pPr defTabSz="801691" fontAlgn="auto">
                  <a:spcBef>
                    <a:spcPts val="0"/>
                  </a:spcBef>
                  <a:spcAft>
                    <a:spcPts val="0"/>
                  </a:spcAft>
                  <a:defRPr sz="1800" b="0" i="0" u="none" strike="noStrike" kern="0" cap="none" spc="0" baseline="0">
                    <a:solidFill>
                      <a:srgbClr val="000000"/>
                    </a:solidFill>
                    <a:uFillTx/>
                  </a:defRPr>
                </a:pPr>
                <a:endParaRPr lang="en-US" dirty="0">
                  <a:solidFill>
                    <a:srgbClr val="000000"/>
                  </a:solidFill>
                  <a:latin typeface="微软雅黑" pitchFamily="34" charset="-122"/>
                  <a:ea typeface="微软雅黑" pitchFamily="34" charset="-122"/>
                </a:endParaRPr>
              </a:p>
            </p:txBody>
          </p:sp>
          <p:sp>
            <p:nvSpPr>
              <p:cNvPr id="53" name="TextBox 141"/>
              <p:cNvSpPr txBox="1"/>
              <p:nvPr/>
            </p:nvSpPr>
            <p:spPr>
              <a:xfrm>
                <a:off x="5213802" y="2795494"/>
                <a:ext cx="692580" cy="276999"/>
              </a:xfrm>
              <a:prstGeom prst="rect">
                <a:avLst/>
              </a:prstGeom>
              <a:noFill/>
              <a:ln>
                <a:noFill/>
              </a:ln>
            </p:spPr>
            <p:txBody>
              <a:bodyPr vert="horz" wrap="square" lIns="91440" tIns="45720" rIns="91440" bIns="45720" anchor="t" anchorCtr="0" compatLnSpc="1">
                <a:spAutoFit/>
              </a:bodyPr>
              <a:lstStyle/>
              <a:p>
                <a:pPr fontAlgn="auto">
                  <a:spcBef>
                    <a:spcPts val="0"/>
                  </a:spcBef>
                  <a:spcAft>
                    <a:spcPts val="0"/>
                  </a:spcAft>
                  <a:defRPr sz="1800" b="0" i="0" u="none" strike="noStrike" kern="0" cap="none" spc="0" baseline="0">
                    <a:solidFill>
                      <a:srgbClr val="000000"/>
                    </a:solidFill>
                    <a:uFillTx/>
                  </a:defRPr>
                </a:pPr>
                <a:r>
                  <a:rPr lang="en-US" sz="1200" dirty="0">
                    <a:solidFill>
                      <a:srgbClr val="000000"/>
                    </a:solidFill>
                    <a:latin typeface="微软雅黑" pitchFamily="34" charset="-122"/>
                    <a:ea typeface="微软雅黑" pitchFamily="34" charset="-122"/>
                  </a:rPr>
                  <a:t>Cache</a:t>
                </a:r>
              </a:p>
            </p:txBody>
          </p:sp>
          <p:sp>
            <p:nvSpPr>
              <p:cNvPr id="54" name="圆柱形 118"/>
              <p:cNvSpPr/>
              <p:nvPr/>
            </p:nvSpPr>
            <p:spPr>
              <a:xfrm>
                <a:off x="6368323" y="2797991"/>
                <a:ext cx="907285" cy="238126"/>
              </a:xfrm>
              <a:custGeom>
                <a:avLst>
                  <a:gd name="f9" fmla="val 25000"/>
                </a:avLst>
                <a:gdLst>
                  <a:gd name="f1" fmla="val 10800000"/>
                  <a:gd name="f2" fmla="val 5400000"/>
                  <a:gd name="f3" fmla="val 180"/>
                  <a:gd name="f4" fmla="val w"/>
                  <a:gd name="f5" fmla="val h"/>
                  <a:gd name="f6" fmla="val ss"/>
                  <a:gd name="f7" fmla="val 0"/>
                  <a:gd name="f8" fmla="+- 0 0 10800000"/>
                  <a:gd name="f9" fmla="val 25000"/>
                  <a:gd name="f10" fmla="+- 0 0 -360"/>
                  <a:gd name="f11" fmla="abs f4"/>
                  <a:gd name="f12" fmla="abs f5"/>
                  <a:gd name="f13" fmla="abs f6"/>
                  <a:gd name="f14" fmla="val f7"/>
                  <a:gd name="f15" fmla="val f9"/>
                  <a:gd name="f16" fmla="*/ f10 f1 1"/>
                  <a:gd name="f17" fmla="?: f11 f4 1"/>
                  <a:gd name="f18" fmla="?: f12 f5 1"/>
                  <a:gd name="f19" fmla="?: f13 f6 1"/>
                  <a:gd name="f20" fmla="*/ f16 1 f3"/>
                  <a:gd name="f21" fmla="*/ f17 1 21600"/>
                  <a:gd name="f22" fmla="*/ f18 1 21600"/>
                  <a:gd name="f23" fmla="*/ 21600 f17 1"/>
                  <a:gd name="f24" fmla="*/ 21600 f18 1"/>
                  <a:gd name="f25" fmla="+- f20 0 f2"/>
                  <a:gd name="f26" fmla="min f22 f21"/>
                  <a:gd name="f27" fmla="*/ f23 1 f19"/>
                  <a:gd name="f28" fmla="*/ f24 1 f19"/>
                  <a:gd name="f29" fmla="val f27"/>
                  <a:gd name="f30" fmla="val f28"/>
                  <a:gd name="f31" fmla="*/ f14 f26 1"/>
                  <a:gd name="f32" fmla="+- f30 0 f14"/>
                  <a:gd name="f33" fmla="+- f29 0 f14"/>
                  <a:gd name="f34" fmla="*/ f29 f26 1"/>
                  <a:gd name="f35" fmla="*/ f33 1 2"/>
                  <a:gd name="f36" fmla="min f33 f32"/>
                  <a:gd name="f37" fmla="+- f14 f35 0"/>
                  <a:gd name="f38" fmla="*/ f36 f15 1"/>
                  <a:gd name="f39" fmla="*/ f35 f26 1"/>
                  <a:gd name="f40" fmla="*/ f38 1 200000"/>
                  <a:gd name="f41" fmla="*/ f37 f26 1"/>
                  <a:gd name="f42" fmla="+- f40 f40 0"/>
                  <a:gd name="f43" fmla="+- f30 0 f40"/>
                  <a:gd name="f44" fmla="*/ f40 f26 1"/>
                  <a:gd name="f45" fmla="*/ f42 f26 1"/>
                  <a:gd name="f46" fmla="*/ f43 f26 1"/>
                </a:gdLst>
                <a:ahLst/>
                <a:cxnLst>
                  <a:cxn ang="3cd4">
                    <a:pos x="hc" y="t"/>
                  </a:cxn>
                  <a:cxn ang="0">
                    <a:pos x="r" y="vc"/>
                  </a:cxn>
                  <a:cxn ang="cd4">
                    <a:pos x="hc" y="b"/>
                  </a:cxn>
                  <a:cxn ang="cd2">
                    <a:pos x="l" y="vc"/>
                  </a:cxn>
                  <a:cxn ang="f25">
                    <a:pos x="f41" y="f45"/>
                  </a:cxn>
                </a:cxnLst>
                <a:rect l="f31" t="f45" r="f34" b="f46"/>
                <a:pathLst>
                  <a:path stroke="0">
                    <a:moveTo>
                      <a:pt x="f31" y="f44"/>
                    </a:moveTo>
                    <a:arcTo wR="f39" hR="f44" stAng="f1" swAng="f8"/>
                    <a:lnTo>
                      <a:pt x="f34" y="f46"/>
                    </a:lnTo>
                    <a:arcTo wR="f39" hR="f44" stAng="f7" swAng="f1"/>
                    <a:close/>
                  </a:path>
                  <a:path stroke="0">
                    <a:moveTo>
                      <a:pt x="f31" y="f44"/>
                    </a:moveTo>
                    <a:arcTo wR="f39" hR="f44" stAng="f1" swAng="f1"/>
                    <a:arcTo wR="f39" hR="f44" stAng="f7" swAng="f1"/>
                    <a:close/>
                  </a:path>
                  <a:path fill="none">
                    <a:moveTo>
                      <a:pt x="f34" y="f44"/>
                    </a:moveTo>
                    <a:arcTo wR="f39" hR="f44" stAng="f7" swAng="f1"/>
                    <a:arcTo wR="f39" hR="f44" stAng="f1" swAng="f1"/>
                    <a:lnTo>
                      <a:pt x="f34" y="f46"/>
                    </a:lnTo>
                    <a:arcTo wR="f39" hR="f44" stAng="f7" swAng="f1"/>
                    <a:lnTo>
                      <a:pt x="f31" y="f44"/>
                    </a:lnTo>
                  </a:path>
                </a:pathLst>
              </a:custGeom>
              <a:solidFill>
                <a:schemeClr val="tx2">
                  <a:lumMod val="60000"/>
                  <a:lumOff val="40000"/>
                </a:schemeClr>
              </a:solidFill>
              <a:ln w="9528">
                <a:solidFill>
                  <a:schemeClr val="tx1"/>
                </a:solidFill>
                <a:prstDash val="solid"/>
                <a:round/>
              </a:ln>
            </p:spPr>
            <p:txBody>
              <a:bodyPr vert="horz" wrap="square" lIns="79196" tIns="39602" rIns="79196" bIns="39602" anchor="t" anchorCtr="0" compatLnSpc="1"/>
              <a:lstStyle/>
              <a:p>
                <a:pPr defTabSz="801691" fontAlgn="auto">
                  <a:spcBef>
                    <a:spcPts val="0"/>
                  </a:spcBef>
                  <a:spcAft>
                    <a:spcPts val="0"/>
                  </a:spcAft>
                  <a:defRPr sz="1800" b="0" i="0" u="none" strike="noStrike" kern="0" cap="none" spc="0" baseline="0">
                    <a:solidFill>
                      <a:srgbClr val="000000"/>
                    </a:solidFill>
                    <a:uFillTx/>
                  </a:defRPr>
                </a:pPr>
                <a:endParaRPr lang="en-US" dirty="0">
                  <a:solidFill>
                    <a:srgbClr val="000000"/>
                  </a:solidFill>
                  <a:latin typeface="微软雅黑" pitchFamily="34" charset="-122"/>
                  <a:ea typeface="微软雅黑" pitchFamily="34" charset="-122"/>
                </a:endParaRPr>
              </a:p>
            </p:txBody>
          </p:sp>
          <p:sp>
            <p:nvSpPr>
              <p:cNvPr id="55" name="TextBox 141"/>
              <p:cNvSpPr txBox="1"/>
              <p:nvPr/>
            </p:nvSpPr>
            <p:spPr>
              <a:xfrm>
                <a:off x="6482479" y="2805390"/>
                <a:ext cx="692580" cy="276999"/>
              </a:xfrm>
              <a:prstGeom prst="rect">
                <a:avLst/>
              </a:prstGeom>
              <a:noFill/>
              <a:ln>
                <a:noFill/>
              </a:ln>
            </p:spPr>
            <p:txBody>
              <a:bodyPr vert="horz" wrap="square" lIns="91440" tIns="45720" rIns="91440" bIns="45720" anchor="t" anchorCtr="0" compatLnSpc="1">
                <a:spAutoFit/>
              </a:bodyPr>
              <a:lstStyle/>
              <a:p>
                <a:pPr fontAlgn="auto">
                  <a:spcBef>
                    <a:spcPts val="0"/>
                  </a:spcBef>
                  <a:spcAft>
                    <a:spcPts val="0"/>
                  </a:spcAft>
                  <a:defRPr sz="1800" b="0" i="0" u="none" strike="noStrike" kern="0" cap="none" spc="0" baseline="0">
                    <a:solidFill>
                      <a:srgbClr val="000000"/>
                    </a:solidFill>
                    <a:uFillTx/>
                  </a:defRPr>
                </a:pPr>
                <a:r>
                  <a:rPr lang="en-US" sz="1200" dirty="0">
                    <a:solidFill>
                      <a:srgbClr val="000000"/>
                    </a:solidFill>
                    <a:latin typeface="微软雅黑" pitchFamily="34" charset="-122"/>
                    <a:ea typeface="微软雅黑" pitchFamily="34" charset="-122"/>
                  </a:rPr>
                  <a:t>Cache</a:t>
                </a:r>
              </a:p>
            </p:txBody>
          </p:sp>
        </p:grpSp>
        <p:grpSp>
          <p:nvGrpSpPr>
            <p:cNvPr id="49" name="组合 285"/>
            <p:cNvGrpSpPr/>
            <p:nvPr/>
          </p:nvGrpSpPr>
          <p:grpSpPr>
            <a:xfrm>
              <a:off x="1158459" y="3186124"/>
              <a:ext cx="2317064" cy="182493"/>
              <a:chOff x="1134709" y="3197999"/>
              <a:chExt cx="2317064" cy="182493"/>
            </a:xfrm>
          </p:grpSpPr>
          <p:sp>
            <p:nvSpPr>
              <p:cNvPr id="50" name="圆角矩形 49"/>
              <p:cNvSpPr/>
              <p:nvPr/>
            </p:nvSpPr>
            <p:spPr bwMode="auto">
              <a:xfrm>
                <a:off x="1134709" y="3197999"/>
                <a:ext cx="1048387" cy="172597"/>
              </a:xfrm>
              <a:prstGeom prst="roundRect">
                <a:avLst/>
              </a:prstGeom>
              <a:solidFill>
                <a:schemeClr val="accent1">
                  <a:lumMod val="60000"/>
                  <a:lumOff val="40000"/>
                </a:schemeClr>
              </a:solidFill>
              <a:ln w="9528">
                <a:solidFill>
                  <a:schemeClr val="bg1">
                    <a:lumMod val="85000"/>
                  </a:schemeClr>
                </a:solidFill>
                <a:prstDash val="solid"/>
                <a:rou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anchor="t" anchorCtr="0" compatLnSpc="1"/>
              <a:lstStyle/>
              <a:p>
                <a:pPr algn="ctr" defTabSz="801691" fontAlgn="auto">
                  <a:spcBef>
                    <a:spcPts val="0"/>
                  </a:spcBef>
                  <a:spcAft>
                    <a:spcPts val="0"/>
                  </a:spcAft>
                  <a:buClr>
                    <a:srgbClr val="CC9900"/>
                  </a:buClr>
                  <a:defRPr sz="1800" b="0" i="0" u="none" strike="noStrike" kern="0" cap="none" spc="0" baseline="0">
                    <a:solidFill>
                      <a:srgbClr val="000000"/>
                    </a:solidFill>
                    <a:uFillTx/>
                  </a:defRPr>
                </a:pPr>
                <a:r>
                  <a:rPr lang="en-US" altLang="zh-CN" sz="1050" kern="0" dirty="0">
                    <a:solidFill>
                      <a:srgbClr val="000000"/>
                    </a:solidFill>
                    <a:latin typeface="微软雅黑" pitchFamily="34" charset="-122"/>
                    <a:ea typeface="微软雅黑" pitchFamily="34" charset="-122"/>
                  </a:rPr>
                  <a:t>Controller</a:t>
                </a:r>
                <a:endParaRPr lang="zh-CN" altLang="en-US" sz="1050" kern="0" dirty="0">
                  <a:solidFill>
                    <a:srgbClr val="000000"/>
                  </a:solidFill>
                  <a:latin typeface="微软雅黑" pitchFamily="34" charset="-122"/>
                  <a:ea typeface="微软雅黑" pitchFamily="34" charset="-122"/>
                </a:endParaRPr>
              </a:p>
            </p:txBody>
          </p:sp>
          <p:sp>
            <p:nvSpPr>
              <p:cNvPr id="51" name="圆角矩形 50"/>
              <p:cNvSpPr/>
              <p:nvPr/>
            </p:nvSpPr>
            <p:spPr bwMode="auto">
              <a:xfrm>
                <a:off x="2403386" y="3207895"/>
                <a:ext cx="1048387" cy="172597"/>
              </a:xfrm>
              <a:prstGeom prst="roundRect">
                <a:avLst/>
              </a:prstGeom>
              <a:solidFill>
                <a:schemeClr val="tx2">
                  <a:lumMod val="60000"/>
                  <a:lumOff val="40000"/>
                </a:schemeClr>
              </a:solidFill>
              <a:ln w="9528">
                <a:solidFill>
                  <a:schemeClr val="bg1">
                    <a:lumMod val="85000"/>
                  </a:schemeClr>
                </a:solidFill>
                <a:prstDash val="solid"/>
                <a:rou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anchor="t" anchorCtr="0" compatLnSpc="1"/>
              <a:lstStyle/>
              <a:p>
                <a:pPr algn="ctr" defTabSz="801691" fontAlgn="auto">
                  <a:spcBef>
                    <a:spcPts val="0"/>
                  </a:spcBef>
                  <a:spcAft>
                    <a:spcPts val="0"/>
                  </a:spcAft>
                  <a:buClr>
                    <a:srgbClr val="CC9900"/>
                  </a:buClr>
                  <a:defRPr sz="1800" b="0" i="0" u="none" strike="noStrike" kern="0" cap="none" spc="0" baseline="0">
                    <a:solidFill>
                      <a:srgbClr val="000000"/>
                    </a:solidFill>
                    <a:uFillTx/>
                  </a:defRPr>
                </a:pPr>
                <a:r>
                  <a:rPr lang="en-US" altLang="zh-CN" sz="1050" kern="0" dirty="0">
                    <a:solidFill>
                      <a:srgbClr val="000000"/>
                    </a:solidFill>
                    <a:latin typeface="微软雅黑" pitchFamily="34" charset="-122"/>
                    <a:ea typeface="微软雅黑" pitchFamily="34" charset="-122"/>
                  </a:rPr>
                  <a:t>Controller</a:t>
                </a:r>
                <a:endParaRPr lang="zh-CN" altLang="en-US" sz="1050" kern="0" dirty="0">
                  <a:solidFill>
                    <a:srgbClr val="000000"/>
                  </a:solidFill>
                  <a:latin typeface="微软雅黑" pitchFamily="34" charset="-122"/>
                  <a:ea typeface="微软雅黑" pitchFamily="34" charset="-122"/>
                </a:endParaRPr>
              </a:p>
            </p:txBody>
          </p:sp>
        </p:grpSp>
      </p:grpSp>
      <p:sp>
        <p:nvSpPr>
          <p:cNvPr id="56" name="爆炸形 1 55"/>
          <p:cNvSpPr/>
          <p:nvPr/>
        </p:nvSpPr>
        <p:spPr bwMode="auto">
          <a:xfrm>
            <a:off x="5537817" y="2870572"/>
            <a:ext cx="1767531" cy="580336"/>
          </a:xfrm>
          <a:prstGeom prst="irregularSeal1">
            <a:avLst/>
          </a:prstGeom>
          <a:solidFill>
            <a:srgbClr val="C00000"/>
          </a:solidFill>
          <a:ln w="9525" cap="flat" cmpd="sng" algn="ctr">
            <a:noFill/>
            <a:prstDash val="soli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45720" rtlCol="0" anchor="ctr" anchorCtr="1"/>
          <a:lstStyle/>
          <a:p>
            <a:pPr algn="ctr" fontAlgn="auto">
              <a:spcBef>
                <a:spcPts val="0"/>
              </a:spcBef>
              <a:spcAft>
                <a:spcPts val="0"/>
              </a:spcAft>
              <a:buClr>
                <a:srgbClr val="CC9900"/>
              </a:buClr>
              <a:defRPr/>
            </a:pPr>
            <a:r>
              <a:rPr lang="en-US" altLang="zh-CN" sz="1000" b="1" kern="0" dirty="0">
                <a:solidFill>
                  <a:schemeClr val="bg1"/>
                </a:solidFill>
                <a:effectLst>
                  <a:outerShdw blurRad="38100" dist="38100" dir="2700000" algn="tl">
                    <a:srgbClr val="000000">
                      <a:alpha val="43137"/>
                    </a:srgbClr>
                  </a:outerShdw>
                </a:effectLst>
                <a:latin typeface="+mn-lt"/>
                <a:ea typeface="微软雅黑" pitchFamily="34" charset="-122"/>
              </a:rPr>
              <a:t>Scale-out</a:t>
            </a:r>
            <a:endParaRPr lang="zh-CN" altLang="en-US" sz="1000" b="1" kern="0" dirty="0">
              <a:solidFill>
                <a:schemeClr val="bg1"/>
              </a:solidFill>
              <a:effectLst>
                <a:outerShdw blurRad="38100" dist="38100" dir="2700000" algn="tl">
                  <a:srgbClr val="000000">
                    <a:alpha val="43137"/>
                  </a:srgbClr>
                </a:outerShdw>
              </a:effectLst>
              <a:latin typeface="+mn-lt"/>
              <a:ea typeface="微软雅黑" pitchFamily="34" charset="-122"/>
            </a:endParaRPr>
          </a:p>
        </p:txBody>
      </p:sp>
      <p:grpSp>
        <p:nvGrpSpPr>
          <p:cNvPr id="64" name="组合 84"/>
          <p:cNvGrpSpPr/>
          <p:nvPr/>
        </p:nvGrpSpPr>
        <p:grpSpPr>
          <a:xfrm>
            <a:off x="5308672" y="1103491"/>
            <a:ext cx="781229" cy="357583"/>
            <a:chOff x="5194890" y="2478875"/>
            <a:chExt cx="1006475" cy="609600"/>
          </a:xfrm>
        </p:grpSpPr>
        <p:sp>
          <p:nvSpPr>
            <p:cNvPr id="65" name="Freeform 249"/>
            <p:cNvSpPr>
              <a:spLocks noEditPoints="1"/>
            </p:cNvSpPr>
            <p:nvPr/>
          </p:nvSpPr>
          <p:spPr bwMode="auto">
            <a:xfrm>
              <a:off x="5194890" y="2791612"/>
              <a:ext cx="1006475" cy="296863"/>
            </a:xfrm>
            <a:custGeom>
              <a:avLst/>
              <a:gdLst>
                <a:gd name="T0" fmla="*/ 454 w 634"/>
                <a:gd name="T1" fmla="*/ 54 h 187"/>
                <a:gd name="T2" fmla="*/ 417 w 634"/>
                <a:gd name="T3" fmla="*/ 29 h 187"/>
                <a:gd name="T4" fmla="*/ 338 w 634"/>
                <a:gd name="T5" fmla="*/ 60 h 187"/>
                <a:gd name="T6" fmla="*/ 283 w 634"/>
                <a:gd name="T7" fmla="*/ 53 h 187"/>
                <a:gd name="T8" fmla="*/ 188 w 634"/>
                <a:gd name="T9" fmla="*/ 59 h 187"/>
                <a:gd name="T10" fmla="*/ 18 w 634"/>
                <a:gd name="T11" fmla="*/ 0 h 187"/>
                <a:gd name="T12" fmla="*/ 0 w 634"/>
                <a:gd name="T13" fmla="*/ 171 h 187"/>
                <a:gd name="T14" fmla="*/ 616 w 634"/>
                <a:gd name="T15" fmla="*/ 187 h 187"/>
                <a:gd name="T16" fmla="*/ 634 w 634"/>
                <a:gd name="T17" fmla="*/ 16 h 187"/>
                <a:gd name="T18" fmla="*/ 187 w 634"/>
                <a:gd name="T19" fmla="*/ 74 h 187"/>
                <a:gd name="T20" fmla="*/ 264 w 634"/>
                <a:gd name="T21" fmla="*/ 74 h 187"/>
                <a:gd name="T22" fmla="*/ 188 w 634"/>
                <a:gd name="T23" fmla="*/ 115 h 187"/>
                <a:gd name="T24" fmla="*/ 44 w 634"/>
                <a:gd name="T25" fmla="*/ 16 h 187"/>
                <a:gd name="T26" fmla="*/ 135 w 634"/>
                <a:gd name="T27" fmla="*/ 58 h 187"/>
                <a:gd name="T28" fmla="*/ 40 w 634"/>
                <a:gd name="T29" fmla="*/ 19 h 187"/>
                <a:gd name="T30" fmla="*/ 114 w 634"/>
                <a:gd name="T31" fmla="*/ 72 h 187"/>
                <a:gd name="T32" fmla="*/ 44 w 634"/>
                <a:gd name="T33" fmla="*/ 116 h 187"/>
                <a:gd name="T34" fmla="*/ 44 w 634"/>
                <a:gd name="T35" fmla="*/ 171 h 187"/>
                <a:gd name="T36" fmla="*/ 44 w 634"/>
                <a:gd name="T37" fmla="*/ 127 h 187"/>
                <a:gd name="T38" fmla="*/ 135 w 634"/>
                <a:gd name="T39" fmla="*/ 169 h 187"/>
                <a:gd name="T40" fmla="*/ 147 w 634"/>
                <a:gd name="T41" fmla="*/ 166 h 187"/>
                <a:gd name="T42" fmla="*/ 156 w 634"/>
                <a:gd name="T43" fmla="*/ 131 h 187"/>
                <a:gd name="T44" fmla="*/ 147 w 634"/>
                <a:gd name="T45" fmla="*/ 110 h 187"/>
                <a:gd name="T46" fmla="*/ 156 w 634"/>
                <a:gd name="T47" fmla="*/ 76 h 187"/>
                <a:gd name="T48" fmla="*/ 147 w 634"/>
                <a:gd name="T49" fmla="*/ 55 h 187"/>
                <a:gd name="T50" fmla="*/ 156 w 634"/>
                <a:gd name="T51" fmla="*/ 20 h 187"/>
                <a:gd name="T52" fmla="*/ 188 w 634"/>
                <a:gd name="T53" fmla="*/ 169 h 187"/>
                <a:gd name="T54" fmla="*/ 259 w 634"/>
                <a:gd name="T55" fmla="*/ 127 h 187"/>
                <a:gd name="T56" fmla="*/ 279 w 634"/>
                <a:gd name="T57" fmla="*/ 171 h 187"/>
                <a:gd name="T58" fmla="*/ 294 w 634"/>
                <a:gd name="T59" fmla="*/ 164 h 187"/>
                <a:gd name="T60" fmla="*/ 305 w 634"/>
                <a:gd name="T61" fmla="*/ 132 h 187"/>
                <a:gd name="T62" fmla="*/ 294 w 634"/>
                <a:gd name="T63" fmla="*/ 109 h 187"/>
                <a:gd name="T64" fmla="*/ 305 w 634"/>
                <a:gd name="T65" fmla="*/ 77 h 187"/>
                <a:gd name="T66" fmla="*/ 407 w 634"/>
                <a:gd name="T67" fmla="*/ 71 h 187"/>
                <a:gd name="T68" fmla="*/ 428 w 634"/>
                <a:gd name="T69" fmla="*/ 116 h 187"/>
                <a:gd name="T70" fmla="*/ 340 w 634"/>
                <a:gd name="T71" fmla="*/ 171 h 187"/>
                <a:gd name="T72" fmla="*/ 337 w 634"/>
                <a:gd name="T73" fmla="*/ 128 h 187"/>
                <a:gd name="T74" fmla="*/ 432 w 634"/>
                <a:gd name="T75" fmla="*/ 167 h 187"/>
                <a:gd name="T76" fmla="*/ 453 w 634"/>
                <a:gd name="T77" fmla="*/ 166 h 187"/>
                <a:gd name="T78" fmla="*/ 453 w 634"/>
                <a:gd name="T79" fmla="*/ 131 h 187"/>
                <a:gd name="T80" fmla="*/ 453 w 634"/>
                <a:gd name="T81" fmla="*/ 110 h 187"/>
                <a:gd name="T82" fmla="*/ 453 w 634"/>
                <a:gd name="T83" fmla="*/ 76 h 187"/>
                <a:gd name="T84" fmla="*/ 485 w 634"/>
                <a:gd name="T85" fmla="*/ 17 h 187"/>
                <a:gd name="T86" fmla="*/ 581 w 634"/>
                <a:gd name="T87" fmla="*/ 56 h 187"/>
                <a:gd name="T88" fmla="*/ 484 w 634"/>
                <a:gd name="T89" fmla="*/ 56 h 187"/>
                <a:gd name="T90" fmla="*/ 555 w 634"/>
                <a:gd name="T91" fmla="*/ 71 h 187"/>
                <a:gd name="T92" fmla="*/ 577 w 634"/>
                <a:gd name="T93" fmla="*/ 116 h 187"/>
                <a:gd name="T94" fmla="*/ 489 w 634"/>
                <a:gd name="T95" fmla="*/ 171 h 187"/>
                <a:gd name="T96" fmla="*/ 485 w 634"/>
                <a:gd name="T97" fmla="*/ 128 h 187"/>
                <a:gd name="T98" fmla="*/ 581 w 634"/>
                <a:gd name="T99" fmla="*/ 167 h 187"/>
                <a:gd name="T100" fmla="*/ 600 w 634"/>
                <a:gd name="T101" fmla="*/ 166 h 187"/>
                <a:gd name="T102" fmla="*/ 600 w 634"/>
                <a:gd name="T103" fmla="*/ 131 h 187"/>
                <a:gd name="T104" fmla="*/ 600 w 634"/>
                <a:gd name="T105" fmla="*/ 110 h 187"/>
                <a:gd name="T106" fmla="*/ 600 w 634"/>
                <a:gd name="T107" fmla="*/ 76 h 187"/>
                <a:gd name="T108" fmla="*/ 600 w 634"/>
                <a:gd name="T109" fmla="*/ 55 h 187"/>
                <a:gd name="T110" fmla="*/ 600 w 634"/>
                <a:gd name="T111" fmla="*/ 2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4" h="187">
                  <a:moveTo>
                    <a:pt x="616" y="0"/>
                  </a:moveTo>
                  <a:lnTo>
                    <a:pt x="494" y="0"/>
                  </a:lnTo>
                  <a:lnTo>
                    <a:pt x="440" y="20"/>
                  </a:lnTo>
                  <a:lnTo>
                    <a:pt x="453" y="20"/>
                  </a:lnTo>
                  <a:lnTo>
                    <a:pt x="453" y="20"/>
                  </a:lnTo>
                  <a:lnTo>
                    <a:pt x="453" y="20"/>
                  </a:lnTo>
                  <a:lnTo>
                    <a:pt x="454" y="21"/>
                  </a:lnTo>
                  <a:lnTo>
                    <a:pt x="454" y="54"/>
                  </a:lnTo>
                  <a:lnTo>
                    <a:pt x="454" y="54"/>
                  </a:lnTo>
                  <a:lnTo>
                    <a:pt x="453" y="55"/>
                  </a:lnTo>
                  <a:lnTo>
                    <a:pt x="453" y="55"/>
                  </a:lnTo>
                  <a:lnTo>
                    <a:pt x="443" y="55"/>
                  </a:lnTo>
                  <a:lnTo>
                    <a:pt x="443" y="55"/>
                  </a:lnTo>
                  <a:lnTo>
                    <a:pt x="442" y="54"/>
                  </a:lnTo>
                  <a:lnTo>
                    <a:pt x="427" y="25"/>
                  </a:lnTo>
                  <a:lnTo>
                    <a:pt x="417" y="29"/>
                  </a:lnTo>
                  <a:lnTo>
                    <a:pt x="432" y="56"/>
                  </a:lnTo>
                  <a:lnTo>
                    <a:pt x="432" y="56"/>
                  </a:lnTo>
                  <a:lnTo>
                    <a:pt x="432" y="58"/>
                  </a:lnTo>
                  <a:lnTo>
                    <a:pt x="431" y="59"/>
                  </a:lnTo>
                  <a:lnTo>
                    <a:pt x="428" y="60"/>
                  </a:lnTo>
                  <a:lnTo>
                    <a:pt x="340" y="60"/>
                  </a:lnTo>
                  <a:lnTo>
                    <a:pt x="340" y="60"/>
                  </a:lnTo>
                  <a:lnTo>
                    <a:pt x="338" y="60"/>
                  </a:lnTo>
                  <a:lnTo>
                    <a:pt x="337" y="58"/>
                  </a:lnTo>
                  <a:lnTo>
                    <a:pt x="323" y="64"/>
                  </a:lnTo>
                  <a:lnTo>
                    <a:pt x="323" y="64"/>
                  </a:lnTo>
                  <a:lnTo>
                    <a:pt x="318" y="65"/>
                  </a:lnTo>
                  <a:lnTo>
                    <a:pt x="315" y="65"/>
                  </a:lnTo>
                  <a:lnTo>
                    <a:pt x="311" y="64"/>
                  </a:lnTo>
                  <a:lnTo>
                    <a:pt x="311" y="64"/>
                  </a:lnTo>
                  <a:lnTo>
                    <a:pt x="283" y="53"/>
                  </a:lnTo>
                  <a:lnTo>
                    <a:pt x="284" y="56"/>
                  </a:lnTo>
                  <a:lnTo>
                    <a:pt x="284" y="56"/>
                  </a:lnTo>
                  <a:lnTo>
                    <a:pt x="284" y="58"/>
                  </a:lnTo>
                  <a:lnTo>
                    <a:pt x="283" y="59"/>
                  </a:lnTo>
                  <a:lnTo>
                    <a:pt x="279" y="60"/>
                  </a:lnTo>
                  <a:lnTo>
                    <a:pt x="192" y="60"/>
                  </a:lnTo>
                  <a:lnTo>
                    <a:pt x="192" y="60"/>
                  </a:lnTo>
                  <a:lnTo>
                    <a:pt x="188" y="59"/>
                  </a:lnTo>
                  <a:lnTo>
                    <a:pt x="188" y="58"/>
                  </a:lnTo>
                  <a:lnTo>
                    <a:pt x="187" y="56"/>
                  </a:lnTo>
                  <a:lnTo>
                    <a:pt x="187" y="19"/>
                  </a:lnTo>
                  <a:lnTo>
                    <a:pt x="187" y="19"/>
                  </a:lnTo>
                  <a:lnTo>
                    <a:pt x="188" y="18"/>
                  </a:lnTo>
                  <a:lnTo>
                    <a:pt x="188" y="18"/>
                  </a:lnTo>
                  <a:lnTo>
                    <a:pt x="140" y="0"/>
                  </a:lnTo>
                  <a:lnTo>
                    <a:pt x="18" y="0"/>
                  </a:lnTo>
                  <a:lnTo>
                    <a:pt x="18" y="0"/>
                  </a:lnTo>
                  <a:lnTo>
                    <a:pt x="10" y="1"/>
                  </a:lnTo>
                  <a:lnTo>
                    <a:pt x="5" y="4"/>
                  </a:lnTo>
                  <a:lnTo>
                    <a:pt x="1" y="9"/>
                  </a:lnTo>
                  <a:lnTo>
                    <a:pt x="0" y="13"/>
                  </a:lnTo>
                  <a:lnTo>
                    <a:pt x="0" y="16"/>
                  </a:lnTo>
                  <a:lnTo>
                    <a:pt x="0" y="171"/>
                  </a:lnTo>
                  <a:lnTo>
                    <a:pt x="0" y="171"/>
                  </a:lnTo>
                  <a:lnTo>
                    <a:pt x="0" y="174"/>
                  </a:lnTo>
                  <a:lnTo>
                    <a:pt x="1" y="177"/>
                  </a:lnTo>
                  <a:lnTo>
                    <a:pt x="5" y="182"/>
                  </a:lnTo>
                  <a:lnTo>
                    <a:pt x="10" y="185"/>
                  </a:lnTo>
                  <a:lnTo>
                    <a:pt x="14" y="186"/>
                  </a:lnTo>
                  <a:lnTo>
                    <a:pt x="18" y="187"/>
                  </a:lnTo>
                  <a:lnTo>
                    <a:pt x="616" y="187"/>
                  </a:lnTo>
                  <a:lnTo>
                    <a:pt x="616" y="187"/>
                  </a:lnTo>
                  <a:lnTo>
                    <a:pt x="620" y="186"/>
                  </a:lnTo>
                  <a:lnTo>
                    <a:pt x="623" y="185"/>
                  </a:lnTo>
                  <a:lnTo>
                    <a:pt x="629" y="182"/>
                  </a:lnTo>
                  <a:lnTo>
                    <a:pt x="633" y="177"/>
                  </a:lnTo>
                  <a:lnTo>
                    <a:pt x="634" y="174"/>
                  </a:lnTo>
                  <a:lnTo>
                    <a:pt x="634" y="171"/>
                  </a:lnTo>
                  <a:lnTo>
                    <a:pt x="634" y="16"/>
                  </a:lnTo>
                  <a:lnTo>
                    <a:pt x="634" y="16"/>
                  </a:lnTo>
                  <a:lnTo>
                    <a:pt x="634" y="13"/>
                  </a:lnTo>
                  <a:lnTo>
                    <a:pt x="633" y="9"/>
                  </a:lnTo>
                  <a:lnTo>
                    <a:pt x="629" y="4"/>
                  </a:lnTo>
                  <a:lnTo>
                    <a:pt x="623" y="1"/>
                  </a:lnTo>
                  <a:lnTo>
                    <a:pt x="616" y="0"/>
                  </a:lnTo>
                  <a:lnTo>
                    <a:pt x="616" y="0"/>
                  </a:lnTo>
                  <a:close/>
                  <a:moveTo>
                    <a:pt x="187" y="74"/>
                  </a:moveTo>
                  <a:lnTo>
                    <a:pt x="187" y="74"/>
                  </a:lnTo>
                  <a:lnTo>
                    <a:pt x="188" y="73"/>
                  </a:lnTo>
                  <a:lnTo>
                    <a:pt x="188" y="72"/>
                  </a:lnTo>
                  <a:lnTo>
                    <a:pt x="192" y="71"/>
                  </a:lnTo>
                  <a:lnTo>
                    <a:pt x="259" y="71"/>
                  </a:lnTo>
                  <a:lnTo>
                    <a:pt x="259" y="71"/>
                  </a:lnTo>
                  <a:lnTo>
                    <a:pt x="262" y="72"/>
                  </a:lnTo>
                  <a:lnTo>
                    <a:pt x="263" y="73"/>
                  </a:lnTo>
                  <a:lnTo>
                    <a:pt x="264" y="74"/>
                  </a:lnTo>
                  <a:lnTo>
                    <a:pt x="284" y="111"/>
                  </a:lnTo>
                  <a:lnTo>
                    <a:pt x="284" y="111"/>
                  </a:lnTo>
                  <a:lnTo>
                    <a:pt x="284" y="113"/>
                  </a:lnTo>
                  <a:lnTo>
                    <a:pt x="283" y="115"/>
                  </a:lnTo>
                  <a:lnTo>
                    <a:pt x="279" y="116"/>
                  </a:lnTo>
                  <a:lnTo>
                    <a:pt x="192" y="116"/>
                  </a:lnTo>
                  <a:lnTo>
                    <a:pt x="192" y="116"/>
                  </a:lnTo>
                  <a:lnTo>
                    <a:pt x="188" y="115"/>
                  </a:lnTo>
                  <a:lnTo>
                    <a:pt x="188" y="113"/>
                  </a:lnTo>
                  <a:lnTo>
                    <a:pt x="187" y="111"/>
                  </a:lnTo>
                  <a:lnTo>
                    <a:pt x="187" y="74"/>
                  </a:lnTo>
                  <a:close/>
                  <a:moveTo>
                    <a:pt x="40" y="19"/>
                  </a:moveTo>
                  <a:lnTo>
                    <a:pt x="40" y="19"/>
                  </a:lnTo>
                  <a:lnTo>
                    <a:pt x="40" y="18"/>
                  </a:lnTo>
                  <a:lnTo>
                    <a:pt x="41" y="17"/>
                  </a:lnTo>
                  <a:lnTo>
                    <a:pt x="44" y="16"/>
                  </a:lnTo>
                  <a:lnTo>
                    <a:pt x="110" y="16"/>
                  </a:lnTo>
                  <a:lnTo>
                    <a:pt x="110" y="16"/>
                  </a:lnTo>
                  <a:lnTo>
                    <a:pt x="114" y="17"/>
                  </a:lnTo>
                  <a:lnTo>
                    <a:pt x="116" y="18"/>
                  </a:lnTo>
                  <a:lnTo>
                    <a:pt x="116" y="19"/>
                  </a:lnTo>
                  <a:lnTo>
                    <a:pt x="136" y="56"/>
                  </a:lnTo>
                  <a:lnTo>
                    <a:pt x="136" y="56"/>
                  </a:lnTo>
                  <a:lnTo>
                    <a:pt x="135" y="58"/>
                  </a:lnTo>
                  <a:lnTo>
                    <a:pt x="134" y="59"/>
                  </a:lnTo>
                  <a:lnTo>
                    <a:pt x="132" y="60"/>
                  </a:lnTo>
                  <a:lnTo>
                    <a:pt x="44" y="60"/>
                  </a:lnTo>
                  <a:lnTo>
                    <a:pt x="44" y="60"/>
                  </a:lnTo>
                  <a:lnTo>
                    <a:pt x="41" y="59"/>
                  </a:lnTo>
                  <a:lnTo>
                    <a:pt x="40" y="58"/>
                  </a:lnTo>
                  <a:lnTo>
                    <a:pt x="40" y="56"/>
                  </a:lnTo>
                  <a:lnTo>
                    <a:pt x="40" y="19"/>
                  </a:lnTo>
                  <a:close/>
                  <a:moveTo>
                    <a:pt x="40" y="74"/>
                  </a:moveTo>
                  <a:lnTo>
                    <a:pt x="40" y="74"/>
                  </a:lnTo>
                  <a:lnTo>
                    <a:pt x="40" y="73"/>
                  </a:lnTo>
                  <a:lnTo>
                    <a:pt x="41" y="72"/>
                  </a:lnTo>
                  <a:lnTo>
                    <a:pt x="44" y="71"/>
                  </a:lnTo>
                  <a:lnTo>
                    <a:pt x="110" y="71"/>
                  </a:lnTo>
                  <a:lnTo>
                    <a:pt x="110" y="71"/>
                  </a:lnTo>
                  <a:lnTo>
                    <a:pt x="114" y="72"/>
                  </a:lnTo>
                  <a:lnTo>
                    <a:pt x="116" y="73"/>
                  </a:lnTo>
                  <a:lnTo>
                    <a:pt x="116" y="74"/>
                  </a:lnTo>
                  <a:lnTo>
                    <a:pt x="136" y="111"/>
                  </a:lnTo>
                  <a:lnTo>
                    <a:pt x="136" y="111"/>
                  </a:lnTo>
                  <a:lnTo>
                    <a:pt x="135" y="113"/>
                  </a:lnTo>
                  <a:lnTo>
                    <a:pt x="134" y="115"/>
                  </a:lnTo>
                  <a:lnTo>
                    <a:pt x="132" y="116"/>
                  </a:lnTo>
                  <a:lnTo>
                    <a:pt x="44" y="116"/>
                  </a:lnTo>
                  <a:lnTo>
                    <a:pt x="44" y="116"/>
                  </a:lnTo>
                  <a:lnTo>
                    <a:pt x="41" y="115"/>
                  </a:lnTo>
                  <a:lnTo>
                    <a:pt x="40" y="113"/>
                  </a:lnTo>
                  <a:lnTo>
                    <a:pt x="40" y="111"/>
                  </a:lnTo>
                  <a:lnTo>
                    <a:pt x="40" y="74"/>
                  </a:lnTo>
                  <a:close/>
                  <a:moveTo>
                    <a:pt x="132" y="171"/>
                  </a:moveTo>
                  <a:lnTo>
                    <a:pt x="44" y="171"/>
                  </a:lnTo>
                  <a:lnTo>
                    <a:pt x="44" y="171"/>
                  </a:lnTo>
                  <a:lnTo>
                    <a:pt x="41" y="170"/>
                  </a:lnTo>
                  <a:lnTo>
                    <a:pt x="40" y="169"/>
                  </a:lnTo>
                  <a:lnTo>
                    <a:pt x="40" y="167"/>
                  </a:lnTo>
                  <a:lnTo>
                    <a:pt x="40" y="130"/>
                  </a:lnTo>
                  <a:lnTo>
                    <a:pt x="40" y="130"/>
                  </a:lnTo>
                  <a:lnTo>
                    <a:pt x="40" y="129"/>
                  </a:lnTo>
                  <a:lnTo>
                    <a:pt x="41" y="128"/>
                  </a:lnTo>
                  <a:lnTo>
                    <a:pt x="44" y="127"/>
                  </a:lnTo>
                  <a:lnTo>
                    <a:pt x="110" y="127"/>
                  </a:lnTo>
                  <a:lnTo>
                    <a:pt x="110" y="127"/>
                  </a:lnTo>
                  <a:lnTo>
                    <a:pt x="114" y="128"/>
                  </a:lnTo>
                  <a:lnTo>
                    <a:pt x="116" y="129"/>
                  </a:lnTo>
                  <a:lnTo>
                    <a:pt x="116" y="130"/>
                  </a:lnTo>
                  <a:lnTo>
                    <a:pt x="136" y="167"/>
                  </a:lnTo>
                  <a:lnTo>
                    <a:pt x="136" y="167"/>
                  </a:lnTo>
                  <a:lnTo>
                    <a:pt x="135" y="169"/>
                  </a:lnTo>
                  <a:lnTo>
                    <a:pt x="134" y="170"/>
                  </a:lnTo>
                  <a:lnTo>
                    <a:pt x="132" y="171"/>
                  </a:lnTo>
                  <a:lnTo>
                    <a:pt x="132" y="171"/>
                  </a:lnTo>
                  <a:close/>
                  <a:moveTo>
                    <a:pt x="157" y="164"/>
                  </a:moveTo>
                  <a:lnTo>
                    <a:pt x="157" y="164"/>
                  </a:lnTo>
                  <a:lnTo>
                    <a:pt x="157" y="166"/>
                  </a:lnTo>
                  <a:lnTo>
                    <a:pt x="156" y="166"/>
                  </a:lnTo>
                  <a:lnTo>
                    <a:pt x="147" y="166"/>
                  </a:lnTo>
                  <a:lnTo>
                    <a:pt x="147" y="166"/>
                  </a:lnTo>
                  <a:lnTo>
                    <a:pt x="145" y="164"/>
                  </a:lnTo>
                  <a:lnTo>
                    <a:pt x="128" y="132"/>
                  </a:lnTo>
                  <a:lnTo>
                    <a:pt x="128" y="132"/>
                  </a:lnTo>
                  <a:lnTo>
                    <a:pt x="128" y="131"/>
                  </a:lnTo>
                  <a:lnTo>
                    <a:pt x="129" y="131"/>
                  </a:lnTo>
                  <a:lnTo>
                    <a:pt x="156" y="131"/>
                  </a:lnTo>
                  <a:lnTo>
                    <a:pt x="156" y="131"/>
                  </a:lnTo>
                  <a:lnTo>
                    <a:pt x="157" y="131"/>
                  </a:lnTo>
                  <a:lnTo>
                    <a:pt x="157" y="132"/>
                  </a:lnTo>
                  <a:lnTo>
                    <a:pt x="157" y="164"/>
                  </a:lnTo>
                  <a:close/>
                  <a:moveTo>
                    <a:pt x="157" y="109"/>
                  </a:moveTo>
                  <a:lnTo>
                    <a:pt x="157" y="109"/>
                  </a:lnTo>
                  <a:lnTo>
                    <a:pt x="157" y="110"/>
                  </a:lnTo>
                  <a:lnTo>
                    <a:pt x="156" y="110"/>
                  </a:lnTo>
                  <a:lnTo>
                    <a:pt x="147" y="110"/>
                  </a:lnTo>
                  <a:lnTo>
                    <a:pt x="147" y="110"/>
                  </a:lnTo>
                  <a:lnTo>
                    <a:pt x="145" y="109"/>
                  </a:lnTo>
                  <a:lnTo>
                    <a:pt x="128" y="77"/>
                  </a:lnTo>
                  <a:lnTo>
                    <a:pt x="128" y="77"/>
                  </a:lnTo>
                  <a:lnTo>
                    <a:pt x="128" y="76"/>
                  </a:lnTo>
                  <a:lnTo>
                    <a:pt x="129" y="76"/>
                  </a:lnTo>
                  <a:lnTo>
                    <a:pt x="156" y="76"/>
                  </a:lnTo>
                  <a:lnTo>
                    <a:pt x="156" y="76"/>
                  </a:lnTo>
                  <a:lnTo>
                    <a:pt x="157" y="76"/>
                  </a:lnTo>
                  <a:lnTo>
                    <a:pt x="157" y="77"/>
                  </a:lnTo>
                  <a:lnTo>
                    <a:pt x="157" y="109"/>
                  </a:lnTo>
                  <a:close/>
                  <a:moveTo>
                    <a:pt x="157" y="54"/>
                  </a:moveTo>
                  <a:lnTo>
                    <a:pt x="157" y="54"/>
                  </a:lnTo>
                  <a:lnTo>
                    <a:pt x="157" y="55"/>
                  </a:lnTo>
                  <a:lnTo>
                    <a:pt x="156" y="55"/>
                  </a:lnTo>
                  <a:lnTo>
                    <a:pt x="147" y="55"/>
                  </a:lnTo>
                  <a:lnTo>
                    <a:pt x="147" y="55"/>
                  </a:lnTo>
                  <a:lnTo>
                    <a:pt x="145" y="54"/>
                  </a:lnTo>
                  <a:lnTo>
                    <a:pt x="128" y="21"/>
                  </a:lnTo>
                  <a:lnTo>
                    <a:pt x="128" y="21"/>
                  </a:lnTo>
                  <a:lnTo>
                    <a:pt x="128" y="20"/>
                  </a:lnTo>
                  <a:lnTo>
                    <a:pt x="129" y="20"/>
                  </a:lnTo>
                  <a:lnTo>
                    <a:pt x="156" y="20"/>
                  </a:lnTo>
                  <a:lnTo>
                    <a:pt x="156" y="20"/>
                  </a:lnTo>
                  <a:lnTo>
                    <a:pt x="157" y="20"/>
                  </a:lnTo>
                  <a:lnTo>
                    <a:pt x="157" y="21"/>
                  </a:lnTo>
                  <a:lnTo>
                    <a:pt x="157" y="54"/>
                  </a:lnTo>
                  <a:close/>
                  <a:moveTo>
                    <a:pt x="279" y="171"/>
                  </a:moveTo>
                  <a:lnTo>
                    <a:pt x="192" y="171"/>
                  </a:lnTo>
                  <a:lnTo>
                    <a:pt x="192" y="171"/>
                  </a:lnTo>
                  <a:lnTo>
                    <a:pt x="188" y="170"/>
                  </a:lnTo>
                  <a:lnTo>
                    <a:pt x="188" y="169"/>
                  </a:lnTo>
                  <a:lnTo>
                    <a:pt x="187" y="167"/>
                  </a:lnTo>
                  <a:lnTo>
                    <a:pt x="187" y="130"/>
                  </a:lnTo>
                  <a:lnTo>
                    <a:pt x="187" y="130"/>
                  </a:lnTo>
                  <a:lnTo>
                    <a:pt x="188" y="129"/>
                  </a:lnTo>
                  <a:lnTo>
                    <a:pt x="188" y="128"/>
                  </a:lnTo>
                  <a:lnTo>
                    <a:pt x="192" y="127"/>
                  </a:lnTo>
                  <a:lnTo>
                    <a:pt x="259" y="127"/>
                  </a:lnTo>
                  <a:lnTo>
                    <a:pt x="259" y="127"/>
                  </a:lnTo>
                  <a:lnTo>
                    <a:pt x="262" y="128"/>
                  </a:lnTo>
                  <a:lnTo>
                    <a:pt x="263" y="129"/>
                  </a:lnTo>
                  <a:lnTo>
                    <a:pt x="264" y="130"/>
                  </a:lnTo>
                  <a:lnTo>
                    <a:pt x="284" y="167"/>
                  </a:lnTo>
                  <a:lnTo>
                    <a:pt x="284" y="167"/>
                  </a:lnTo>
                  <a:lnTo>
                    <a:pt x="284" y="169"/>
                  </a:lnTo>
                  <a:lnTo>
                    <a:pt x="283" y="170"/>
                  </a:lnTo>
                  <a:lnTo>
                    <a:pt x="279" y="171"/>
                  </a:lnTo>
                  <a:lnTo>
                    <a:pt x="279" y="171"/>
                  </a:lnTo>
                  <a:close/>
                  <a:moveTo>
                    <a:pt x="305" y="164"/>
                  </a:moveTo>
                  <a:lnTo>
                    <a:pt x="305" y="164"/>
                  </a:lnTo>
                  <a:lnTo>
                    <a:pt x="305" y="166"/>
                  </a:lnTo>
                  <a:lnTo>
                    <a:pt x="304" y="166"/>
                  </a:lnTo>
                  <a:lnTo>
                    <a:pt x="296" y="166"/>
                  </a:lnTo>
                  <a:lnTo>
                    <a:pt x="296" y="166"/>
                  </a:lnTo>
                  <a:lnTo>
                    <a:pt x="294" y="164"/>
                  </a:lnTo>
                  <a:lnTo>
                    <a:pt x="276" y="132"/>
                  </a:lnTo>
                  <a:lnTo>
                    <a:pt x="276" y="132"/>
                  </a:lnTo>
                  <a:lnTo>
                    <a:pt x="276" y="131"/>
                  </a:lnTo>
                  <a:lnTo>
                    <a:pt x="277" y="131"/>
                  </a:lnTo>
                  <a:lnTo>
                    <a:pt x="304" y="131"/>
                  </a:lnTo>
                  <a:lnTo>
                    <a:pt x="304" y="131"/>
                  </a:lnTo>
                  <a:lnTo>
                    <a:pt x="305" y="131"/>
                  </a:lnTo>
                  <a:lnTo>
                    <a:pt x="305" y="132"/>
                  </a:lnTo>
                  <a:lnTo>
                    <a:pt x="305" y="164"/>
                  </a:lnTo>
                  <a:close/>
                  <a:moveTo>
                    <a:pt x="305" y="109"/>
                  </a:moveTo>
                  <a:lnTo>
                    <a:pt x="305" y="109"/>
                  </a:lnTo>
                  <a:lnTo>
                    <a:pt x="305" y="110"/>
                  </a:lnTo>
                  <a:lnTo>
                    <a:pt x="304" y="110"/>
                  </a:lnTo>
                  <a:lnTo>
                    <a:pt x="296" y="110"/>
                  </a:lnTo>
                  <a:lnTo>
                    <a:pt x="296" y="110"/>
                  </a:lnTo>
                  <a:lnTo>
                    <a:pt x="294" y="109"/>
                  </a:lnTo>
                  <a:lnTo>
                    <a:pt x="276" y="77"/>
                  </a:lnTo>
                  <a:lnTo>
                    <a:pt x="276" y="77"/>
                  </a:lnTo>
                  <a:lnTo>
                    <a:pt x="276" y="76"/>
                  </a:lnTo>
                  <a:lnTo>
                    <a:pt x="277" y="76"/>
                  </a:lnTo>
                  <a:lnTo>
                    <a:pt x="304" y="76"/>
                  </a:lnTo>
                  <a:lnTo>
                    <a:pt x="304" y="76"/>
                  </a:lnTo>
                  <a:lnTo>
                    <a:pt x="305" y="76"/>
                  </a:lnTo>
                  <a:lnTo>
                    <a:pt x="305" y="77"/>
                  </a:lnTo>
                  <a:lnTo>
                    <a:pt x="305" y="109"/>
                  </a:lnTo>
                  <a:close/>
                  <a:moveTo>
                    <a:pt x="336" y="74"/>
                  </a:moveTo>
                  <a:lnTo>
                    <a:pt x="336" y="74"/>
                  </a:lnTo>
                  <a:lnTo>
                    <a:pt x="336" y="73"/>
                  </a:lnTo>
                  <a:lnTo>
                    <a:pt x="337" y="72"/>
                  </a:lnTo>
                  <a:lnTo>
                    <a:pt x="340" y="71"/>
                  </a:lnTo>
                  <a:lnTo>
                    <a:pt x="407" y="71"/>
                  </a:lnTo>
                  <a:lnTo>
                    <a:pt x="407" y="71"/>
                  </a:lnTo>
                  <a:lnTo>
                    <a:pt x="411" y="72"/>
                  </a:lnTo>
                  <a:lnTo>
                    <a:pt x="412" y="73"/>
                  </a:lnTo>
                  <a:lnTo>
                    <a:pt x="413" y="74"/>
                  </a:lnTo>
                  <a:lnTo>
                    <a:pt x="432" y="111"/>
                  </a:lnTo>
                  <a:lnTo>
                    <a:pt x="432" y="111"/>
                  </a:lnTo>
                  <a:lnTo>
                    <a:pt x="432" y="113"/>
                  </a:lnTo>
                  <a:lnTo>
                    <a:pt x="431" y="115"/>
                  </a:lnTo>
                  <a:lnTo>
                    <a:pt x="428" y="116"/>
                  </a:lnTo>
                  <a:lnTo>
                    <a:pt x="340" y="116"/>
                  </a:lnTo>
                  <a:lnTo>
                    <a:pt x="340" y="116"/>
                  </a:lnTo>
                  <a:lnTo>
                    <a:pt x="337" y="115"/>
                  </a:lnTo>
                  <a:lnTo>
                    <a:pt x="336" y="113"/>
                  </a:lnTo>
                  <a:lnTo>
                    <a:pt x="336" y="111"/>
                  </a:lnTo>
                  <a:lnTo>
                    <a:pt x="336" y="74"/>
                  </a:lnTo>
                  <a:close/>
                  <a:moveTo>
                    <a:pt x="428" y="171"/>
                  </a:moveTo>
                  <a:lnTo>
                    <a:pt x="340" y="171"/>
                  </a:lnTo>
                  <a:lnTo>
                    <a:pt x="340" y="171"/>
                  </a:lnTo>
                  <a:lnTo>
                    <a:pt x="337" y="170"/>
                  </a:lnTo>
                  <a:lnTo>
                    <a:pt x="336" y="169"/>
                  </a:lnTo>
                  <a:lnTo>
                    <a:pt x="336" y="167"/>
                  </a:lnTo>
                  <a:lnTo>
                    <a:pt x="336" y="130"/>
                  </a:lnTo>
                  <a:lnTo>
                    <a:pt x="336" y="130"/>
                  </a:lnTo>
                  <a:lnTo>
                    <a:pt x="336" y="129"/>
                  </a:lnTo>
                  <a:lnTo>
                    <a:pt x="337" y="128"/>
                  </a:lnTo>
                  <a:lnTo>
                    <a:pt x="340" y="127"/>
                  </a:lnTo>
                  <a:lnTo>
                    <a:pt x="407" y="127"/>
                  </a:lnTo>
                  <a:lnTo>
                    <a:pt x="407" y="127"/>
                  </a:lnTo>
                  <a:lnTo>
                    <a:pt x="411" y="128"/>
                  </a:lnTo>
                  <a:lnTo>
                    <a:pt x="412" y="129"/>
                  </a:lnTo>
                  <a:lnTo>
                    <a:pt x="413" y="130"/>
                  </a:lnTo>
                  <a:lnTo>
                    <a:pt x="432" y="167"/>
                  </a:lnTo>
                  <a:lnTo>
                    <a:pt x="432" y="167"/>
                  </a:lnTo>
                  <a:lnTo>
                    <a:pt x="432" y="169"/>
                  </a:lnTo>
                  <a:lnTo>
                    <a:pt x="431" y="170"/>
                  </a:lnTo>
                  <a:lnTo>
                    <a:pt x="428" y="171"/>
                  </a:lnTo>
                  <a:lnTo>
                    <a:pt x="428" y="171"/>
                  </a:lnTo>
                  <a:close/>
                  <a:moveTo>
                    <a:pt x="454" y="164"/>
                  </a:moveTo>
                  <a:lnTo>
                    <a:pt x="454" y="164"/>
                  </a:lnTo>
                  <a:lnTo>
                    <a:pt x="453" y="166"/>
                  </a:lnTo>
                  <a:lnTo>
                    <a:pt x="453" y="166"/>
                  </a:lnTo>
                  <a:lnTo>
                    <a:pt x="443" y="166"/>
                  </a:lnTo>
                  <a:lnTo>
                    <a:pt x="443" y="166"/>
                  </a:lnTo>
                  <a:lnTo>
                    <a:pt x="442" y="164"/>
                  </a:lnTo>
                  <a:lnTo>
                    <a:pt x="425" y="132"/>
                  </a:lnTo>
                  <a:lnTo>
                    <a:pt x="425" y="132"/>
                  </a:lnTo>
                  <a:lnTo>
                    <a:pt x="425" y="131"/>
                  </a:lnTo>
                  <a:lnTo>
                    <a:pt x="425" y="131"/>
                  </a:lnTo>
                  <a:lnTo>
                    <a:pt x="453" y="131"/>
                  </a:lnTo>
                  <a:lnTo>
                    <a:pt x="453" y="131"/>
                  </a:lnTo>
                  <a:lnTo>
                    <a:pt x="453" y="131"/>
                  </a:lnTo>
                  <a:lnTo>
                    <a:pt x="454" y="132"/>
                  </a:lnTo>
                  <a:lnTo>
                    <a:pt x="454" y="164"/>
                  </a:lnTo>
                  <a:close/>
                  <a:moveTo>
                    <a:pt x="454" y="109"/>
                  </a:moveTo>
                  <a:lnTo>
                    <a:pt x="454" y="109"/>
                  </a:lnTo>
                  <a:lnTo>
                    <a:pt x="453" y="110"/>
                  </a:lnTo>
                  <a:lnTo>
                    <a:pt x="453" y="110"/>
                  </a:lnTo>
                  <a:lnTo>
                    <a:pt x="443" y="110"/>
                  </a:lnTo>
                  <a:lnTo>
                    <a:pt x="443" y="110"/>
                  </a:lnTo>
                  <a:lnTo>
                    <a:pt x="442" y="109"/>
                  </a:lnTo>
                  <a:lnTo>
                    <a:pt x="425" y="77"/>
                  </a:lnTo>
                  <a:lnTo>
                    <a:pt x="425" y="77"/>
                  </a:lnTo>
                  <a:lnTo>
                    <a:pt x="425" y="76"/>
                  </a:lnTo>
                  <a:lnTo>
                    <a:pt x="425" y="76"/>
                  </a:lnTo>
                  <a:lnTo>
                    <a:pt x="453" y="76"/>
                  </a:lnTo>
                  <a:lnTo>
                    <a:pt x="453" y="76"/>
                  </a:lnTo>
                  <a:lnTo>
                    <a:pt x="453" y="76"/>
                  </a:lnTo>
                  <a:lnTo>
                    <a:pt x="454" y="77"/>
                  </a:lnTo>
                  <a:lnTo>
                    <a:pt x="454" y="109"/>
                  </a:lnTo>
                  <a:close/>
                  <a:moveTo>
                    <a:pt x="484" y="19"/>
                  </a:moveTo>
                  <a:lnTo>
                    <a:pt x="484" y="19"/>
                  </a:lnTo>
                  <a:lnTo>
                    <a:pt x="484" y="18"/>
                  </a:lnTo>
                  <a:lnTo>
                    <a:pt x="485" y="17"/>
                  </a:lnTo>
                  <a:lnTo>
                    <a:pt x="489" y="16"/>
                  </a:lnTo>
                  <a:lnTo>
                    <a:pt x="555" y="16"/>
                  </a:lnTo>
                  <a:lnTo>
                    <a:pt x="555" y="16"/>
                  </a:lnTo>
                  <a:lnTo>
                    <a:pt x="558" y="17"/>
                  </a:lnTo>
                  <a:lnTo>
                    <a:pt x="560" y="18"/>
                  </a:lnTo>
                  <a:lnTo>
                    <a:pt x="560" y="19"/>
                  </a:lnTo>
                  <a:lnTo>
                    <a:pt x="581" y="56"/>
                  </a:lnTo>
                  <a:lnTo>
                    <a:pt x="581" y="56"/>
                  </a:lnTo>
                  <a:lnTo>
                    <a:pt x="580" y="58"/>
                  </a:lnTo>
                  <a:lnTo>
                    <a:pt x="579" y="59"/>
                  </a:lnTo>
                  <a:lnTo>
                    <a:pt x="577" y="60"/>
                  </a:lnTo>
                  <a:lnTo>
                    <a:pt x="489" y="60"/>
                  </a:lnTo>
                  <a:lnTo>
                    <a:pt x="489" y="60"/>
                  </a:lnTo>
                  <a:lnTo>
                    <a:pt x="485" y="59"/>
                  </a:lnTo>
                  <a:lnTo>
                    <a:pt x="484" y="58"/>
                  </a:lnTo>
                  <a:lnTo>
                    <a:pt x="484" y="56"/>
                  </a:lnTo>
                  <a:lnTo>
                    <a:pt x="484" y="19"/>
                  </a:lnTo>
                  <a:close/>
                  <a:moveTo>
                    <a:pt x="484" y="74"/>
                  </a:moveTo>
                  <a:lnTo>
                    <a:pt x="484" y="74"/>
                  </a:lnTo>
                  <a:lnTo>
                    <a:pt x="484" y="73"/>
                  </a:lnTo>
                  <a:lnTo>
                    <a:pt x="485" y="72"/>
                  </a:lnTo>
                  <a:lnTo>
                    <a:pt x="489" y="71"/>
                  </a:lnTo>
                  <a:lnTo>
                    <a:pt x="555" y="71"/>
                  </a:lnTo>
                  <a:lnTo>
                    <a:pt x="555" y="71"/>
                  </a:lnTo>
                  <a:lnTo>
                    <a:pt x="558" y="72"/>
                  </a:lnTo>
                  <a:lnTo>
                    <a:pt x="560" y="73"/>
                  </a:lnTo>
                  <a:lnTo>
                    <a:pt x="560" y="74"/>
                  </a:lnTo>
                  <a:lnTo>
                    <a:pt x="581" y="111"/>
                  </a:lnTo>
                  <a:lnTo>
                    <a:pt x="581" y="111"/>
                  </a:lnTo>
                  <a:lnTo>
                    <a:pt x="580" y="113"/>
                  </a:lnTo>
                  <a:lnTo>
                    <a:pt x="579" y="115"/>
                  </a:lnTo>
                  <a:lnTo>
                    <a:pt x="577" y="116"/>
                  </a:lnTo>
                  <a:lnTo>
                    <a:pt x="489" y="116"/>
                  </a:lnTo>
                  <a:lnTo>
                    <a:pt x="489" y="116"/>
                  </a:lnTo>
                  <a:lnTo>
                    <a:pt x="485" y="115"/>
                  </a:lnTo>
                  <a:lnTo>
                    <a:pt x="484" y="113"/>
                  </a:lnTo>
                  <a:lnTo>
                    <a:pt x="484" y="111"/>
                  </a:lnTo>
                  <a:lnTo>
                    <a:pt x="484" y="74"/>
                  </a:lnTo>
                  <a:close/>
                  <a:moveTo>
                    <a:pt x="577" y="171"/>
                  </a:moveTo>
                  <a:lnTo>
                    <a:pt x="489" y="171"/>
                  </a:lnTo>
                  <a:lnTo>
                    <a:pt x="489" y="171"/>
                  </a:lnTo>
                  <a:lnTo>
                    <a:pt x="485" y="170"/>
                  </a:lnTo>
                  <a:lnTo>
                    <a:pt x="484" y="169"/>
                  </a:lnTo>
                  <a:lnTo>
                    <a:pt x="484" y="167"/>
                  </a:lnTo>
                  <a:lnTo>
                    <a:pt x="484" y="130"/>
                  </a:lnTo>
                  <a:lnTo>
                    <a:pt x="484" y="130"/>
                  </a:lnTo>
                  <a:lnTo>
                    <a:pt x="484" y="129"/>
                  </a:lnTo>
                  <a:lnTo>
                    <a:pt x="485" y="128"/>
                  </a:lnTo>
                  <a:lnTo>
                    <a:pt x="489" y="127"/>
                  </a:lnTo>
                  <a:lnTo>
                    <a:pt x="555" y="127"/>
                  </a:lnTo>
                  <a:lnTo>
                    <a:pt x="555" y="127"/>
                  </a:lnTo>
                  <a:lnTo>
                    <a:pt x="558" y="128"/>
                  </a:lnTo>
                  <a:lnTo>
                    <a:pt x="560" y="129"/>
                  </a:lnTo>
                  <a:lnTo>
                    <a:pt x="560" y="130"/>
                  </a:lnTo>
                  <a:lnTo>
                    <a:pt x="581" y="167"/>
                  </a:lnTo>
                  <a:lnTo>
                    <a:pt x="581" y="167"/>
                  </a:lnTo>
                  <a:lnTo>
                    <a:pt x="580" y="169"/>
                  </a:lnTo>
                  <a:lnTo>
                    <a:pt x="579" y="170"/>
                  </a:lnTo>
                  <a:lnTo>
                    <a:pt x="577" y="171"/>
                  </a:lnTo>
                  <a:lnTo>
                    <a:pt x="577" y="171"/>
                  </a:lnTo>
                  <a:close/>
                  <a:moveTo>
                    <a:pt x="602" y="164"/>
                  </a:moveTo>
                  <a:lnTo>
                    <a:pt x="602" y="164"/>
                  </a:lnTo>
                  <a:lnTo>
                    <a:pt x="602" y="166"/>
                  </a:lnTo>
                  <a:lnTo>
                    <a:pt x="600" y="166"/>
                  </a:lnTo>
                  <a:lnTo>
                    <a:pt x="592" y="166"/>
                  </a:lnTo>
                  <a:lnTo>
                    <a:pt x="592" y="166"/>
                  </a:lnTo>
                  <a:lnTo>
                    <a:pt x="590" y="164"/>
                  </a:lnTo>
                  <a:lnTo>
                    <a:pt x="572" y="132"/>
                  </a:lnTo>
                  <a:lnTo>
                    <a:pt x="572" y="132"/>
                  </a:lnTo>
                  <a:lnTo>
                    <a:pt x="572" y="131"/>
                  </a:lnTo>
                  <a:lnTo>
                    <a:pt x="573" y="131"/>
                  </a:lnTo>
                  <a:lnTo>
                    <a:pt x="600" y="131"/>
                  </a:lnTo>
                  <a:lnTo>
                    <a:pt x="600" y="131"/>
                  </a:lnTo>
                  <a:lnTo>
                    <a:pt x="602" y="131"/>
                  </a:lnTo>
                  <a:lnTo>
                    <a:pt x="602" y="132"/>
                  </a:lnTo>
                  <a:lnTo>
                    <a:pt x="602" y="164"/>
                  </a:lnTo>
                  <a:close/>
                  <a:moveTo>
                    <a:pt x="602" y="109"/>
                  </a:moveTo>
                  <a:lnTo>
                    <a:pt x="602" y="109"/>
                  </a:lnTo>
                  <a:lnTo>
                    <a:pt x="602" y="110"/>
                  </a:lnTo>
                  <a:lnTo>
                    <a:pt x="600" y="110"/>
                  </a:lnTo>
                  <a:lnTo>
                    <a:pt x="592" y="110"/>
                  </a:lnTo>
                  <a:lnTo>
                    <a:pt x="592" y="110"/>
                  </a:lnTo>
                  <a:lnTo>
                    <a:pt x="590" y="109"/>
                  </a:lnTo>
                  <a:lnTo>
                    <a:pt x="572" y="77"/>
                  </a:lnTo>
                  <a:lnTo>
                    <a:pt x="572" y="77"/>
                  </a:lnTo>
                  <a:lnTo>
                    <a:pt x="572" y="76"/>
                  </a:lnTo>
                  <a:lnTo>
                    <a:pt x="573" y="76"/>
                  </a:lnTo>
                  <a:lnTo>
                    <a:pt x="600" y="76"/>
                  </a:lnTo>
                  <a:lnTo>
                    <a:pt x="600" y="76"/>
                  </a:lnTo>
                  <a:lnTo>
                    <a:pt x="602" y="76"/>
                  </a:lnTo>
                  <a:lnTo>
                    <a:pt x="602" y="77"/>
                  </a:lnTo>
                  <a:lnTo>
                    <a:pt x="602" y="109"/>
                  </a:lnTo>
                  <a:close/>
                  <a:moveTo>
                    <a:pt x="602" y="54"/>
                  </a:moveTo>
                  <a:lnTo>
                    <a:pt x="602" y="54"/>
                  </a:lnTo>
                  <a:lnTo>
                    <a:pt x="602" y="55"/>
                  </a:lnTo>
                  <a:lnTo>
                    <a:pt x="600" y="55"/>
                  </a:lnTo>
                  <a:lnTo>
                    <a:pt x="592" y="55"/>
                  </a:lnTo>
                  <a:lnTo>
                    <a:pt x="592" y="55"/>
                  </a:lnTo>
                  <a:lnTo>
                    <a:pt x="590" y="54"/>
                  </a:lnTo>
                  <a:lnTo>
                    <a:pt x="572" y="21"/>
                  </a:lnTo>
                  <a:lnTo>
                    <a:pt x="572" y="21"/>
                  </a:lnTo>
                  <a:lnTo>
                    <a:pt x="572" y="20"/>
                  </a:lnTo>
                  <a:lnTo>
                    <a:pt x="573" y="20"/>
                  </a:lnTo>
                  <a:lnTo>
                    <a:pt x="600" y="20"/>
                  </a:lnTo>
                  <a:lnTo>
                    <a:pt x="600" y="20"/>
                  </a:lnTo>
                  <a:lnTo>
                    <a:pt x="602" y="20"/>
                  </a:lnTo>
                  <a:lnTo>
                    <a:pt x="602" y="21"/>
                  </a:lnTo>
                  <a:lnTo>
                    <a:pt x="602" y="54"/>
                  </a:lnTo>
                  <a:close/>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0"/>
            <p:cNvSpPr>
              <a:spLocks/>
            </p:cNvSpPr>
            <p:nvPr/>
          </p:nvSpPr>
          <p:spPr bwMode="auto">
            <a:xfrm>
              <a:off x="5453652" y="2478875"/>
              <a:ext cx="487363" cy="168275"/>
            </a:xfrm>
            <a:custGeom>
              <a:avLst/>
              <a:gdLst>
                <a:gd name="T0" fmla="*/ 307 w 307"/>
                <a:gd name="T1" fmla="*/ 52 h 106"/>
                <a:gd name="T2" fmla="*/ 153 w 307"/>
                <a:gd name="T3" fmla="*/ 106 h 106"/>
                <a:gd name="T4" fmla="*/ 0 w 307"/>
                <a:gd name="T5" fmla="*/ 55 h 106"/>
                <a:gd name="T6" fmla="*/ 153 w 307"/>
                <a:gd name="T7" fmla="*/ 0 h 106"/>
                <a:gd name="T8" fmla="*/ 307 w 307"/>
                <a:gd name="T9" fmla="*/ 52 h 106"/>
                <a:gd name="T10" fmla="*/ 307 w 307"/>
                <a:gd name="T11" fmla="*/ 52 h 106"/>
              </a:gdLst>
              <a:ahLst/>
              <a:cxnLst>
                <a:cxn ang="0">
                  <a:pos x="T0" y="T1"/>
                </a:cxn>
                <a:cxn ang="0">
                  <a:pos x="T2" y="T3"/>
                </a:cxn>
                <a:cxn ang="0">
                  <a:pos x="T4" y="T5"/>
                </a:cxn>
                <a:cxn ang="0">
                  <a:pos x="T6" y="T7"/>
                </a:cxn>
                <a:cxn ang="0">
                  <a:pos x="T8" y="T9"/>
                </a:cxn>
                <a:cxn ang="0">
                  <a:pos x="T10" y="T11"/>
                </a:cxn>
              </a:cxnLst>
              <a:rect l="0" t="0" r="r" b="b"/>
              <a:pathLst>
                <a:path w="307" h="106">
                  <a:moveTo>
                    <a:pt x="307" y="52"/>
                  </a:moveTo>
                  <a:lnTo>
                    <a:pt x="153" y="106"/>
                  </a:lnTo>
                  <a:lnTo>
                    <a:pt x="0" y="55"/>
                  </a:lnTo>
                  <a:lnTo>
                    <a:pt x="153" y="0"/>
                  </a:lnTo>
                  <a:lnTo>
                    <a:pt x="307" y="52"/>
                  </a:lnTo>
                  <a:lnTo>
                    <a:pt x="307" y="52"/>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1"/>
            <p:cNvSpPr>
              <a:spLocks/>
            </p:cNvSpPr>
            <p:nvPr/>
          </p:nvSpPr>
          <p:spPr bwMode="auto">
            <a:xfrm>
              <a:off x="5448890" y="2580475"/>
              <a:ext cx="239713" cy="284163"/>
            </a:xfrm>
            <a:custGeom>
              <a:avLst/>
              <a:gdLst>
                <a:gd name="T0" fmla="*/ 0 w 151"/>
                <a:gd name="T1" fmla="*/ 0 h 179"/>
                <a:gd name="T2" fmla="*/ 151 w 151"/>
                <a:gd name="T3" fmla="*/ 50 h 179"/>
                <a:gd name="T4" fmla="*/ 151 w 151"/>
                <a:gd name="T5" fmla="*/ 179 h 179"/>
                <a:gd name="T6" fmla="*/ 0 w 151"/>
                <a:gd name="T7" fmla="*/ 123 h 179"/>
                <a:gd name="T8" fmla="*/ 0 w 151"/>
                <a:gd name="T9" fmla="*/ 0 h 179"/>
                <a:gd name="T10" fmla="*/ 0 w 151"/>
                <a:gd name="T11" fmla="*/ 0 h 179"/>
              </a:gdLst>
              <a:ahLst/>
              <a:cxnLst>
                <a:cxn ang="0">
                  <a:pos x="T0" y="T1"/>
                </a:cxn>
                <a:cxn ang="0">
                  <a:pos x="T2" y="T3"/>
                </a:cxn>
                <a:cxn ang="0">
                  <a:pos x="T4" y="T5"/>
                </a:cxn>
                <a:cxn ang="0">
                  <a:pos x="T6" y="T7"/>
                </a:cxn>
                <a:cxn ang="0">
                  <a:pos x="T8" y="T9"/>
                </a:cxn>
                <a:cxn ang="0">
                  <a:pos x="T10" y="T11"/>
                </a:cxn>
              </a:cxnLst>
              <a:rect l="0" t="0" r="r" b="b"/>
              <a:pathLst>
                <a:path w="151" h="179">
                  <a:moveTo>
                    <a:pt x="0" y="0"/>
                  </a:moveTo>
                  <a:lnTo>
                    <a:pt x="151" y="50"/>
                  </a:lnTo>
                  <a:lnTo>
                    <a:pt x="151" y="179"/>
                  </a:lnTo>
                  <a:lnTo>
                    <a:pt x="0" y="123"/>
                  </a:lnTo>
                  <a:lnTo>
                    <a:pt x="0" y="0"/>
                  </a:lnTo>
                  <a:lnTo>
                    <a:pt x="0" y="0"/>
                  </a:lnTo>
                  <a:close/>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2"/>
            <p:cNvSpPr>
              <a:spLocks/>
            </p:cNvSpPr>
            <p:nvPr/>
          </p:nvSpPr>
          <p:spPr bwMode="auto">
            <a:xfrm>
              <a:off x="5706065" y="2575712"/>
              <a:ext cx="238125" cy="288925"/>
            </a:xfrm>
            <a:custGeom>
              <a:avLst/>
              <a:gdLst>
                <a:gd name="T0" fmla="*/ 150 w 150"/>
                <a:gd name="T1" fmla="*/ 0 h 182"/>
                <a:gd name="T2" fmla="*/ 150 w 150"/>
                <a:gd name="T3" fmla="*/ 126 h 182"/>
                <a:gd name="T4" fmla="*/ 0 w 150"/>
                <a:gd name="T5" fmla="*/ 182 h 182"/>
                <a:gd name="T6" fmla="*/ 0 w 150"/>
                <a:gd name="T7" fmla="*/ 53 h 182"/>
                <a:gd name="T8" fmla="*/ 150 w 150"/>
                <a:gd name="T9" fmla="*/ 0 h 182"/>
              </a:gdLst>
              <a:ahLst/>
              <a:cxnLst>
                <a:cxn ang="0">
                  <a:pos x="T0" y="T1"/>
                </a:cxn>
                <a:cxn ang="0">
                  <a:pos x="T2" y="T3"/>
                </a:cxn>
                <a:cxn ang="0">
                  <a:pos x="T4" y="T5"/>
                </a:cxn>
                <a:cxn ang="0">
                  <a:pos x="T6" y="T7"/>
                </a:cxn>
                <a:cxn ang="0">
                  <a:pos x="T8" y="T9"/>
                </a:cxn>
              </a:cxnLst>
              <a:rect l="0" t="0" r="r" b="b"/>
              <a:pathLst>
                <a:path w="150" h="182">
                  <a:moveTo>
                    <a:pt x="150" y="0"/>
                  </a:moveTo>
                  <a:lnTo>
                    <a:pt x="150" y="126"/>
                  </a:lnTo>
                  <a:lnTo>
                    <a:pt x="0" y="182"/>
                  </a:lnTo>
                  <a:lnTo>
                    <a:pt x="0" y="53"/>
                  </a:lnTo>
                  <a:lnTo>
                    <a:pt x="150" y="0"/>
                  </a:lnTo>
                  <a:close/>
                </a:path>
              </a:pathLst>
            </a:custGeom>
            <a:solidFill>
              <a:srgbClr val="9F9F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0" name="上下箭头 279"/>
          <p:cNvSpPr/>
          <p:nvPr/>
        </p:nvSpPr>
        <p:spPr>
          <a:xfrm>
            <a:off x="5562600" y="2261878"/>
            <a:ext cx="218860" cy="319612"/>
          </a:xfrm>
          <a:custGeom>
            <a:avLst>
              <a:gd name="f9" fmla="val 50000"/>
              <a:gd name="f10" fmla="val 49853"/>
            </a:avLst>
            <a:gdLst>
              <a:gd name="f2" fmla="val 10800000"/>
              <a:gd name="f3" fmla="val 5400000"/>
              <a:gd name="f4" fmla="val 180"/>
              <a:gd name="f5" fmla="val w"/>
              <a:gd name="f6" fmla="val h"/>
              <a:gd name="f7" fmla="val ss"/>
              <a:gd name="f8" fmla="val 0"/>
              <a:gd name="f9" fmla="val 50000"/>
              <a:gd name="f10" fmla="val 49853"/>
              <a:gd name="f11" fmla="+- 0 0 -270"/>
              <a:gd name="f12" fmla="+- 0 0 -90"/>
              <a:gd name="f13" fmla="abs f5"/>
              <a:gd name="f14" fmla="abs f6"/>
              <a:gd name="f15" fmla="abs f7"/>
              <a:gd name="f16" fmla="val f8"/>
              <a:gd name="f17" fmla="val f9"/>
              <a:gd name="f18" fmla="val f10"/>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 f38 1 2"/>
              <a:gd name="f43" fmla="*/ f39 1 2"/>
              <a:gd name="f44" fmla="min f39 f38"/>
              <a:gd name="f45" fmla="*/ f39 f17 1"/>
              <a:gd name="f46" fmla="+- f16 f42 0"/>
              <a:gd name="f47" fmla="+- f16 f43 0"/>
              <a:gd name="f48" fmla="*/ f44 f18 1"/>
              <a:gd name="f49" fmla="*/ f45 1 200000"/>
              <a:gd name="f50" fmla="*/ f48 1 100000"/>
              <a:gd name="f51" fmla="+- f47 0 f49"/>
              <a:gd name="f52" fmla="+- f47 f49 0"/>
              <a:gd name="f53" fmla="*/ f47 f32 1"/>
              <a:gd name="f54" fmla="*/ f46 f32 1"/>
              <a:gd name="f55" fmla="+- f36 0 f50"/>
              <a:gd name="f56" fmla="*/ f51 f50 1"/>
              <a:gd name="f57" fmla="*/ f51 f32 1"/>
              <a:gd name="f58" fmla="*/ f52 f32 1"/>
              <a:gd name="f59" fmla="*/ f50 f32 1"/>
              <a:gd name="f60" fmla="*/ f56 1 f43"/>
              <a:gd name="f61" fmla="*/ f55 f32 1"/>
              <a:gd name="f62" fmla="+- f50 0 f60"/>
              <a:gd name="f63" fmla="+- f55 f60 0"/>
              <a:gd name="f64" fmla="*/ f62 f32 1"/>
              <a:gd name="f65" fmla="*/ f63 f32 1"/>
            </a:gdLst>
            <a:ahLst/>
            <a:cxnLst>
              <a:cxn ang="3cd4">
                <a:pos x="hc" y="t"/>
              </a:cxn>
              <a:cxn ang="0">
                <a:pos x="r" y="vc"/>
              </a:cxn>
              <a:cxn ang="cd4">
                <a:pos x="hc" y="b"/>
              </a:cxn>
              <a:cxn ang="cd2">
                <a:pos x="l" y="vc"/>
              </a:cxn>
              <a:cxn ang="f30">
                <a:pos x="f37" y="f59"/>
              </a:cxn>
              <a:cxn ang="f30">
                <a:pos x="f57" y="f54"/>
              </a:cxn>
              <a:cxn ang="f30">
                <a:pos x="f37" y="f61"/>
              </a:cxn>
              <a:cxn ang="f31">
                <a:pos x="f40" y="f61"/>
              </a:cxn>
              <a:cxn ang="f31">
                <a:pos x="f58" y="f54"/>
              </a:cxn>
              <a:cxn ang="f31">
                <a:pos x="f40" y="f59"/>
              </a:cxn>
            </a:cxnLst>
            <a:rect l="f57" t="f64" r="f58" b="f65"/>
            <a:pathLst>
              <a:path>
                <a:moveTo>
                  <a:pt x="f37" y="f59"/>
                </a:moveTo>
                <a:lnTo>
                  <a:pt x="f53" y="f37"/>
                </a:lnTo>
                <a:lnTo>
                  <a:pt x="f40" y="f59"/>
                </a:lnTo>
                <a:lnTo>
                  <a:pt x="f58" y="f59"/>
                </a:lnTo>
                <a:lnTo>
                  <a:pt x="f58" y="f61"/>
                </a:lnTo>
                <a:lnTo>
                  <a:pt x="f40" y="f61"/>
                </a:lnTo>
                <a:lnTo>
                  <a:pt x="f53" y="f41"/>
                </a:lnTo>
                <a:lnTo>
                  <a:pt x="f37" y="f61"/>
                </a:lnTo>
                <a:lnTo>
                  <a:pt x="f57" y="f61"/>
                </a:lnTo>
                <a:lnTo>
                  <a:pt x="f57" y="f59"/>
                </a:lnTo>
                <a:close/>
              </a:path>
            </a:pathLst>
          </a:custGeom>
          <a:solidFill>
            <a:schemeClr val="accent4">
              <a:lumMod val="60000"/>
              <a:lumOff val="40000"/>
            </a:schemeClr>
          </a:solidFill>
          <a:ln w="9528">
            <a:solidFill>
              <a:schemeClr val="tx2">
                <a:lumMod val="75000"/>
              </a:schemeClr>
            </a:solidFill>
            <a:prstDash val="solid"/>
            <a:round/>
          </a:ln>
        </p:spPr>
        <p:txBody>
          <a:bodyPr vert="horz" wrap="square" lIns="79196" tIns="39602" rIns="79196" bIns="39602" anchor="t" anchorCtr="0" compatLnSpc="1">
            <a:spAutoFit/>
          </a:bodyPr>
          <a:lstStyle/>
          <a:p>
            <a:pPr defTabSz="801691" fontAlgn="auto">
              <a:spcBef>
                <a:spcPts val="0"/>
              </a:spcBef>
              <a:spcAft>
                <a:spcPts val="0"/>
              </a:spcAft>
              <a:defRPr sz="1800" b="0" i="0" u="none" strike="noStrike" kern="0" cap="none" spc="0" baseline="0">
                <a:solidFill>
                  <a:srgbClr val="000000"/>
                </a:solidFill>
                <a:uFillTx/>
              </a:defRPr>
            </a:pPr>
            <a:endParaRPr lang="en-US">
              <a:solidFill>
                <a:srgbClr val="000000"/>
              </a:solidFill>
              <a:latin typeface="微软雅黑" pitchFamily="34" charset="-122"/>
              <a:ea typeface="微软雅黑" pitchFamily="34" charset="-122"/>
            </a:endParaRPr>
          </a:p>
        </p:txBody>
      </p:sp>
      <p:sp>
        <p:nvSpPr>
          <p:cNvPr id="71" name="上下箭头 279"/>
          <p:cNvSpPr/>
          <p:nvPr/>
        </p:nvSpPr>
        <p:spPr>
          <a:xfrm>
            <a:off x="6950372" y="1560000"/>
            <a:ext cx="218860" cy="319612"/>
          </a:xfrm>
          <a:custGeom>
            <a:avLst>
              <a:gd name="f9" fmla="val 50000"/>
              <a:gd name="f10" fmla="val 49853"/>
            </a:avLst>
            <a:gdLst>
              <a:gd name="f2" fmla="val 10800000"/>
              <a:gd name="f3" fmla="val 5400000"/>
              <a:gd name="f4" fmla="val 180"/>
              <a:gd name="f5" fmla="val w"/>
              <a:gd name="f6" fmla="val h"/>
              <a:gd name="f7" fmla="val ss"/>
              <a:gd name="f8" fmla="val 0"/>
              <a:gd name="f9" fmla="val 50000"/>
              <a:gd name="f10" fmla="val 49853"/>
              <a:gd name="f11" fmla="+- 0 0 -270"/>
              <a:gd name="f12" fmla="+- 0 0 -90"/>
              <a:gd name="f13" fmla="abs f5"/>
              <a:gd name="f14" fmla="abs f6"/>
              <a:gd name="f15" fmla="abs f7"/>
              <a:gd name="f16" fmla="val f8"/>
              <a:gd name="f17" fmla="val f9"/>
              <a:gd name="f18" fmla="val f10"/>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 f38 1 2"/>
              <a:gd name="f43" fmla="*/ f39 1 2"/>
              <a:gd name="f44" fmla="min f39 f38"/>
              <a:gd name="f45" fmla="*/ f39 f17 1"/>
              <a:gd name="f46" fmla="+- f16 f42 0"/>
              <a:gd name="f47" fmla="+- f16 f43 0"/>
              <a:gd name="f48" fmla="*/ f44 f18 1"/>
              <a:gd name="f49" fmla="*/ f45 1 200000"/>
              <a:gd name="f50" fmla="*/ f48 1 100000"/>
              <a:gd name="f51" fmla="+- f47 0 f49"/>
              <a:gd name="f52" fmla="+- f47 f49 0"/>
              <a:gd name="f53" fmla="*/ f47 f32 1"/>
              <a:gd name="f54" fmla="*/ f46 f32 1"/>
              <a:gd name="f55" fmla="+- f36 0 f50"/>
              <a:gd name="f56" fmla="*/ f51 f50 1"/>
              <a:gd name="f57" fmla="*/ f51 f32 1"/>
              <a:gd name="f58" fmla="*/ f52 f32 1"/>
              <a:gd name="f59" fmla="*/ f50 f32 1"/>
              <a:gd name="f60" fmla="*/ f56 1 f43"/>
              <a:gd name="f61" fmla="*/ f55 f32 1"/>
              <a:gd name="f62" fmla="+- f50 0 f60"/>
              <a:gd name="f63" fmla="+- f55 f60 0"/>
              <a:gd name="f64" fmla="*/ f62 f32 1"/>
              <a:gd name="f65" fmla="*/ f63 f32 1"/>
            </a:gdLst>
            <a:ahLst/>
            <a:cxnLst>
              <a:cxn ang="3cd4">
                <a:pos x="hc" y="t"/>
              </a:cxn>
              <a:cxn ang="0">
                <a:pos x="r" y="vc"/>
              </a:cxn>
              <a:cxn ang="cd4">
                <a:pos x="hc" y="b"/>
              </a:cxn>
              <a:cxn ang="cd2">
                <a:pos x="l" y="vc"/>
              </a:cxn>
              <a:cxn ang="f30">
                <a:pos x="f37" y="f59"/>
              </a:cxn>
              <a:cxn ang="f30">
                <a:pos x="f57" y="f54"/>
              </a:cxn>
              <a:cxn ang="f30">
                <a:pos x="f37" y="f61"/>
              </a:cxn>
              <a:cxn ang="f31">
                <a:pos x="f40" y="f61"/>
              </a:cxn>
              <a:cxn ang="f31">
                <a:pos x="f58" y="f54"/>
              </a:cxn>
              <a:cxn ang="f31">
                <a:pos x="f40" y="f59"/>
              </a:cxn>
            </a:cxnLst>
            <a:rect l="f57" t="f64" r="f58" b="f65"/>
            <a:pathLst>
              <a:path>
                <a:moveTo>
                  <a:pt x="f37" y="f59"/>
                </a:moveTo>
                <a:lnTo>
                  <a:pt x="f53" y="f37"/>
                </a:lnTo>
                <a:lnTo>
                  <a:pt x="f40" y="f59"/>
                </a:lnTo>
                <a:lnTo>
                  <a:pt x="f58" y="f59"/>
                </a:lnTo>
                <a:lnTo>
                  <a:pt x="f58" y="f61"/>
                </a:lnTo>
                <a:lnTo>
                  <a:pt x="f40" y="f61"/>
                </a:lnTo>
                <a:lnTo>
                  <a:pt x="f53" y="f41"/>
                </a:lnTo>
                <a:lnTo>
                  <a:pt x="f37" y="f61"/>
                </a:lnTo>
                <a:lnTo>
                  <a:pt x="f57" y="f61"/>
                </a:lnTo>
                <a:lnTo>
                  <a:pt x="f57" y="f59"/>
                </a:lnTo>
                <a:close/>
              </a:path>
            </a:pathLst>
          </a:custGeom>
          <a:solidFill>
            <a:schemeClr val="accent4">
              <a:lumMod val="60000"/>
              <a:lumOff val="40000"/>
            </a:schemeClr>
          </a:solidFill>
          <a:ln w="9528">
            <a:solidFill>
              <a:schemeClr val="tx2">
                <a:lumMod val="75000"/>
              </a:schemeClr>
            </a:solidFill>
            <a:prstDash val="solid"/>
            <a:round/>
          </a:ln>
        </p:spPr>
        <p:txBody>
          <a:bodyPr vert="horz" wrap="square" lIns="79196" tIns="39602" rIns="79196" bIns="39602" anchor="t" anchorCtr="0" compatLnSpc="1">
            <a:spAutoFit/>
          </a:bodyPr>
          <a:lstStyle/>
          <a:p>
            <a:pPr defTabSz="801691" fontAlgn="auto">
              <a:spcBef>
                <a:spcPts val="0"/>
              </a:spcBef>
              <a:spcAft>
                <a:spcPts val="0"/>
              </a:spcAft>
              <a:defRPr sz="1800" b="0" i="0" u="none" strike="noStrike" kern="0" cap="none" spc="0" baseline="0">
                <a:solidFill>
                  <a:srgbClr val="000000"/>
                </a:solidFill>
                <a:uFillTx/>
              </a:defRPr>
            </a:pPr>
            <a:endParaRPr lang="en-US">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6105065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5158346" y="3390113"/>
            <a:ext cx="2182151" cy="1219200"/>
          </a:xfrm>
          <a:prstGeom prst="roundRect">
            <a:avLst/>
          </a:prstGeom>
          <a:solidFill>
            <a:srgbClr val="4F81BD">
              <a:lumMod val="20000"/>
              <a:lumOff val="80000"/>
            </a:srgbClr>
          </a:soli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0" name="圆角矩形 19"/>
          <p:cNvSpPr/>
          <p:nvPr/>
        </p:nvSpPr>
        <p:spPr>
          <a:xfrm>
            <a:off x="4638670" y="1174362"/>
            <a:ext cx="2082594" cy="1136516"/>
          </a:xfrm>
          <a:prstGeom prst="roundRect">
            <a:avLst/>
          </a:prstGeom>
          <a:solidFill>
            <a:srgbClr val="4F81BD">
              <a:lumMod val="20000"/>
              <a:lumOff val="80000"/>
            </a:srgbClr>
          </a:soli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 name="标题 1"/>
          <p:cNvSpPr>
            <a:spLocks noGrp="1"/>
          </p:cNvSpPr>
          <p:nvPr>
            <p:ph type="title"/>
          </p:nvPr>
        </p:nvSpPr>
        <p:spPr/>
        <p:txBody>
          <a:bodyPr>
            <a:normAutofit fontScale="90000"/>
          </a:bodyPr>
          <a:lstStyle/>
          <a:p>
            <a:r>
              <a:rPr kumimoji="1" lang="zh-CN" altLang="en-US" dirty="0"/>
              <a:t>存储面临的挑战</a:t>
            </a:r>
          </a:p>
        </p:txBody>
      </p:sp>
      <p:sp>
        <p:nvSpPr>
          <p:cNvPr id="5" name="文本框 4"/>
          <p:cNvSpPr txBox="1"/>
          <p:nvPr/>
        </p:nvSpPr>
        <p:spPr>
          <a:xfrm>
            <a:off x="286551" y="980425"/>
            <a:ext cx="4124018" cy="3203954"/>
          </a:xfrm>
          <a:prstGeom prst="rect">
            <a:avLst/>
          </a:prstGeom>
          <a:noFill/>
        </p:spPr>
        <p:txBody>
          <a:bodyPr wrap="square" lIns="91440" tIns="91440" rIns="91440" bIns="91440" rtlCol="0">
            <a:spAutoFit/>
          </a:bodyPr>
          <a:lstStyle/>
          <a:p>
            <a:pPr marL="285750" indent="-285750">
              <a:lnSpc>
                <a:spcPct val="150000"/>
              </a:lnSpc>
              <a:spcBef>
                <a:spcPct val="20000"/>
              </a:spcBef>
              <a:buSzPct val="90000"/>
              <a:buFont typeface="Wingdings" charset="2"/>
              <a:buChar char="Ø"/>
            </a:pPr>
            <a:r>
              <a:rPr kumimoji="1" lang="zh-CN" altLang="en-US" sz="1800" dirty="0">
                <a:solidFill>
                  <a:schemeClr val="tx1">
                    <a:alpha val="99000"/>
                  </a:schemeClr>
                </a:solidFill>
              </a:rPr>
              <a:t>日益增长的数据，丰富多样的数据类型，传统的单一业务存储设计思想无法胜任</a:t>
            </a:r>
          </a:p>
          <a:p>
            <a:pPr marL="285750" indent="-285750">
              <a:lnSpc>
                <a:spcPct val="150000"/>
              </a:lnSpc>
              <a:spcBef>
                <a:spcPct val="20000"/>
              </a:spcBef>
              <a:buSzPct val="90000"/>
              <a:buFont typeface="Wingdings" charset="2"/>
              <a:buChar char="Ø"/>
            </a:pPr>
            <a:r>
              <a:rPr kumimoji="1" lang="zh-CN" altLang="en-US" sz="1800" dirty="0">
                <a:solidFill>
                  <a:schemeClr val="tx1">
                    <a:alpha val="99000"/>
                  </a:schemeClr>
                </a:solidFill>
              </a:rPr>
              <a:t>移动互联网的快速发展，非结构化数据发展远超结构化数据发展速度</a:t>
            </a:r>
          </a:p>
          <a:p>
            <a:pPr marL="285750" indent="-285750">
              <a:lnSpc>
                <a:spcPct val="150000"/>
              </a:lnSpc>
              <a:spcBef>
                <a:spcPct val="20000"/>
              </a:spcBef>
              <a:buSzPct val="90000"/>
              <a:buFont typeface="Wingdings" charset="2"/>
              <a:buChar char="Ø"/>
            </a:pPr>
            <a:r>
              <a:rPr kumimoji="1" lang="zh-CN" altLang="en-US" sz="1800" dirty="0">
                <a:solidFill>
                  <a:schemeClr val="tx1">
                    <a:alpha val="99000"/>
                  </a:schemeClr>
                </a:solidFill>
              </a:rPr>
              <a:t>云业务的发展需要存储系统能够胜任相应的云端业务接入</a:t>
            </a:r>
          </a:p>
        </p:txBody>
      </p:sp>
      <p:sp>
        <p:nvSpPr>
          <p:cNvPr id="6" name="圆角矩形 5"/>
          <p:cNvSpPr/>
          <p:nvPr/>
        </p:nvSpPr>
        <p:spPr>
          <a:xfrm>
            <a:off x="6939673" y="1974395"/>
            <a:ext cx="2145428" cy="1270998"/>
          </a:xfrm>
          <a:prstGeom prst="roundRect">
            <a:avLst/>
          </a:prstGeom>
          <a:solidFill>
            <a:srgbClr val="4F81BD">
              <a:lumMod val="20000"/>
              <a:lumOff val="80000"/>
            </a:srgbClr>
          </a:soli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7" name="Picture 2"/>
          <p:cNvPicPr>
            <a:picLocks noChangeAspect="1" noChangeArrowheads="1"/>
          </p:cNvPicPr>
          <p:nvPr/>
        </p:nvPicPr>
        <p:blipFill>
          <a:blip r:embed="rId2" cstate="print"/>
          <a:srcRect r="37729" b="8881"/>
          <a:stretch>
            <a:fillRect/>
          </a:stretch>
        </p:blipFill>
        <p:spPr bwMode="auto">
          <a:xfrm>
            <a:off x="7024343" y="2131217"/>
            <a:ext cx="917594" cy="359322"/>
          </a:xfrm>
          <a:prstGeom prst="rect">
            <a:avLst/>
          </a:prstGeom>
          <a:noFill/>
          <a:ln w="9525">
            <a:noFill/>
            <a:miter lim="800000"/>
            <a:headEnd/>
            <a:tailEnd/>
          </a:ln>
        </p:spPr>
      </p:pic>
      <p:pic>
        <p:nvPicPr>
          <p:cNvPr id="8"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56152" y="1997859"/>
            <a:ext cx="970789" cy="490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92238" y="2582402"/>
            <a:ext cx="1047225" cy="277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6" descr="达梦数据库"/>
          <p:cNvPicPr>
            <a:picLocks noChangeAspect="1" noChangeArrowheads="1"/>
          </p:cNvPicPr>
          <p:nvPr/>
        </p:nvPicPr>
        <p:blipFill>
          <a:blip r:embed="rId5" cstate="print"/>
          <a:srcRect/>
          <a:stretch>
            <a:fillRect/>
          </a:stretch>
        </p:blipFill>
        <p:spPr bwMode="auto">
          <a:xfrm>
            <a:off x="7597907" y="2886060"/>
            <a:ext cx="1021113" cy="221923"/>
          </a:xfrm>
          <a:prstGeom prst="rect">
            <a:avLst/>
          </a:prstGeom>
          <a:noFill/>
        </p:spPr>
      </p:pic>
      <p:pic>
        <p:nvPicPr>
          <p:cNvPr id="11" name="Picture 4"/>
          <p:cNvPicPr>
            <a:picLocks noChangeAspect="1" noChangeArrowheads="1"/>
          </p:cNvPicPr>
          <p:nvPr/>
        </p:nvPicPr>
        <p:blipFill>
          <a:blip r:embed="rId6" cstate="print"/>
          <a:srcRect/>
          <a:stretch>
            <a:fillRect/>
          </a:stretch>
        </p:blipFill>
        <p:spPr bwMode="auto">
          <a:xfrm>
            <a:off x="8292662" y="2588173"/>
            <a:ext cx="689765" cy="327887"/>
          </a:xfrm>
          <a:prstGeom prst="rect">
            <a:avLst/>
          </a:prstGeom>
          <a:noFill/>
          <a:ln w="9525">
            <a:noFill/>
            <a:miter lim="800000"/>
            <a:headEnd/>
            <a:tailEnd/>
          </a:ln>
        </p:spPr>
      </p:pic>
      <p:pic>
        <p:nvPicPr>
          <p:cNvPr id="13" name="Picture 2" descr="D:\01 Utility\000 胶片素材库\PPT图形模板与图标\个人常用\IT\Linux.jpg"/>
          <p:cNvPicPr>
            <a:picLocks noChangeAspect="1" noChangeArrowheads="1"/>
          </p:cNvPicPr>
          <p:nvPr/>
        </p:nvPicPr>
        <p:blipFill>
          <a:blip r:embed="rId7" cstate="print"/>
          <a:srcRect t="23665" b="21639"/>
          <a:stretch>
            <a:fillRect/>
          </a:stretch>
        </p:blipFill>
        <p:spPr bwMode="auto">
          <a:xfrm>
            <a:off x="5947031" y="1813369"/>
            <a:ext cx="648250" cy="385437"/>
          </a:xfrm>
          <a:prstGeom prst="rect">
            <a:avLst/>
          </a:prstGeom>
          <a:noFill/>
        </p:spPr>
      </p:pic>
      <p:pic>
        <p:nvPicPr>
          <p:cNvPr id="14" name="Picture 3" descr="D:\01 Utility\000 胶片素材库\PPT图形模板与图标\个人常用\IT\应用系统\office (3).jpg"/>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675850" y="1312221"/>
            <a:ext cx="549339" cy="326872"/>
          </a:xfrm>
          <a:prstGeom prst="rect">
            <a:avLst/>
          </a:prstGeom>
          <a:noFill/>
        </p:spPr>
      </p:pic>
      <p:pic>
        <p:nvPicPr>
          <p:cNvPr id="15" name="Picture 4" descr="D:\01 Utility\000 胶片素材库\PPT图形模板与图标\个人常用\IT\应用系统\openoffice.png"/>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6104598" y="1363627"/>
            <a:ext cx="579123" cy="365933"/>
          </a:xfrm>
          <a:prstGeom prst="rect">
            <a:avLst/>
          </a:prstGeom>
          <a:noFill/>
        </p:spPr>
      </p:pic>
      <p:pic>
        <p:nvPicPr>
          <p:cNvPr id="16" name="Picture 5" descr="D:\01 Utility\000 胶片素材库\PPT图形模板与图标\个人常用\IT\应用系统\SAP ERP.gif"/>
          <p:cNvPicPr>
            <a:picLocks noChangeAspect="1" noChangeArrowheads="1"/>
          </p:cNvPicPr>
          <p:nvPr/>
        </p:nvPicPr>
        <p:blipFill>
          <a:blip r:embed="rId10" cstate="print"/>
          <a:srcRect l="9286" t="7500" r="6429" b="16429"/>
          <a:stretch>
            <a:fillRect/>
          </a:stretch>
        </p:blipFill>
        <p:spPr bwMode="auto">
          <a:xfrm>
            <a:off x="5370306" y="1880446"/>
            <a:ext cx="449448" cy="311202"/>
          </a:xfrm>
          <a:prstGeom prst="rect">
            <a:avLst/>
          </a:prstGeom>
          <a:noFill/>
        </p:spPr>
      </p:pic>
      <p:pic>
        <p:nvPicPr>
          <p:cNvPr id="17" name="Picture 6" descr="D:\01 Utility\000 胶片素材库\PPT图形模板与图标\个人常用\IT\应用系统\IE.png"/>
          <p:cNvPicPr>
            <a:picLocks noChangeAspect="1" noChangeArrowheads="1"/>
          </p:cNvPicPr>
          <p:nvPr/>
        </p:nvPicPr>
        <p:blipFill>
          <a:blip r:embed="rId11" cstate="print"/>
          <a:srcRect/>
          <a:stretch>
            <a:fillRect/>
          </a:stretch>
        </p:blipFill>
        <p:spPr bwMode="auto">
          <a:xfrm>
            <a:off x="4801753" y="1788809"/>
            <a:ext cx="441276" cy="441276"/>
          </a:xfrm>
          <a:prstGeom prst="rect">
            <a:avLst/>
          </a:prstGeom>
          <a:noFill/>
        </p:spPr>
      </p:pic>
      <p:pic>
        <p:nvPicPr>
          <p:cNvPr id="18" name="Picture 7" descr="D:\01 Utility\000 胶片素材库\PPT图形模板与图标\个人常用\IT\应用系统\chrome.jpg"/>
          <p:cNvPicPr>
            <a:picLocks noChangeAspect="1" noChangeArrowheads="1"/>
          </p:cNvPicPr>
          <p:nvPr/>
        </p:nvPicPr>
        <p:blipFill>
          <a:blip r:embed="rId12" cstate="print"/>
          <a:srcRect/>
          <a:stretch>
            <a:fillRect/>
          </a:stretch>
        </p:blipFill>
        <p:spPr bwMode="auto">
          <a:xfrm>
            <a:off x="5785691" y="1224908"/>
            <a:ext cx="365007" cy="365007"/>
          </a:xfrm>
          <a:prstGeom prst="rect">
            <a:avLst/>
          </a:prstGeom>
          <a:noFill/>
        </p:spPr>
      </p:pic>
      <p:pic>
        <p:nvPicPr>
          <p:cNvPr id="19" name="Picture 8" descr="D:\01 Utility\000 胶片素材库\PPT图形模板与图标\个人常用\IT\应用系统\WPS.jpg"/>
          <p:cNvPicPr>
            <a:picLocks noChangeAspect="1" noChangeArrowheads="1"/>
          </p:cNvPicPr>
          <p:nvPr/>
        </p:nvPicPr>
        <p:blipFill>
          <a:blip r:embed="rId13" cstate="print"/>
          <a:srcRect/>
          <a:stretch>
            <a:fillRect/>
          </a:stretch>
        </p:blipFill>
        <p:spPr bwMode="auto">
          <a:xfrm>
            <a:off x="5275049" y="1322492"/>
            <a:ext cx="449448" cy="449448"/>
          </a:xfrm>
          <a:prstGeom prst="rect">
            <a:avLst/>
          </a:prstGeom>
          <a:noFill/>
        </p:spPr>
      </p:pic>
      <p:pic>
        <p:nvPicPr>
          <p:cNvPr id="21" name="图片 20"/>
          <p:cNvPicPr>
            <a:picLocks noChangeAspect="1"/>
          </p:cNvPicPr>
          <p:nvPr/>
        </p:nvPicPr>
        <p:blipFill>
          <a:blip r:embed="rId14"/>
          <a:stretch>
            <a:fillRect/>
          </a:stretch>
        </p:blipFill>
        <p:spPr>
          <a:xfrm>
            <a:off x="5623072" y="3402215"/>
            <a:ext cx="1401271" cy="568916"/>
          </a:xfrm>
          <a:prstGeom prst="rect">
            <a:avLst/>
          </a:prstGeom>
        </p:spPr>
      </p:pic>
      <p:pic>
        <p:nvPicPr>
          <p:cNvPr id="23" name="图片 22"/>
          <p:cNvPicPr>
            <a:picLocks noChangeAspect="1"/>
          </p:cNvPicPr>
          <p:nvPr/>
        </p:nvPicPr>
        <p:blipFill>
          <a:blip r:embed="rId15"/>
          <a:stretch>
            <a:fillRect/>
          </a:stretch>
        </p:blipFill>
        <p:spPr>
          <a:xfrm>
            <a:off x="5440568" y="3983232"/>
            <a:ext cx="595119" cy="538284"/>
          </a:xfrm>
          <a:prstGeom prst="rect">
            <a:avLst/>
          </a:prstGeom>
        </p:spPr>
      </p:pic>
      <p:pic>
        <p:nvPicPr>
          <p:cNvPr id="24" name="图片 23"/>
          <p:cNvPicPr>
            <a:picLocks noChangeAspect="1"/>
          </p:cNvPicPr>
          <p:nvPr/>
        </p:nvPicPr>
        <p:blipFill>
          <a:blip r:embed="rId16"/>
          <a:stretch>
            <a:fillRect/>
          </a:stretch>
        </p:blipFill>
        <p:spPr>
          <a:xfrm>
            <a:off x="6277911" y="3999713"/>
            <a:ext cx="679682" cy="538898"/>
          </a:xfrm>
          <a:prstGeom prst="rect">
            <a:avLst/>
          </a:prstGeom>
        </p:spPr>
      </p:pic>
    </p:spTree>
    <p:extLst>
      <p:ext uri="{BB962C8B-B14F-4D97-AF65-F5344CB8AC3E}">
        <p14:creationId xmlns:p14="http://schemas.microsoft.com/office/powerpoint/2010/main" val="1648266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Infinity</a:t>
            </a:r>
            <a:r>
              <a:rPr kumimoji="1" lang="zh-CN" altLang="en-US" dirty="0"/>
              <a:t> </a:t>
            </a:r>
            <a:r>
              <a:rPr kumimoji="1" lang="en-US" altLang="zh-CN" dirty="0"/>
              <a:t>v2</a:t>
            </a:r>
            <a:r>
              <a:rPr kumimoji="1" lang="zh-CN" altLang="en-US" dirty="0"/>
              <a:t>应对存储挑战</a:t>
            </a:r>
          </a:p>
        </p:txBody>
      </p:sp>
      <p:grpSp>
        <p:nvGrpSpPr>
          <p:cNvPr id="41" name="组合 674"/>
          <p:cNvGrpSpPr/>
          <p:nvPr/>
        </p:nvGrpSpPr>
        <p:grpSpPr>
          <a:xfrm>
            <a:off x="4379955" y="2261296"/>
            <a:ext cx="4641607" cy="1682052"/>
            <a:chOff x="1285372" y="4228850"/>
            <a:chExt cx="6468086" cy="1720430"/>
          </a:xfrm>
        </p:grpSpPr>
        <p:sp>
          <p:nvSpPr>
            <p:cNvPr id="42" name="椭圆 41"/>
            <p:cNvSpPr/>
            <p:nvPr/>
          </p:nvSpPr>
          <p:spPr>
            <a:xfrm>
              <a:off x="1285372" y="4791892"/>
              <a:ext cx="6468086" cy="290224"/>
            </a:xfrm>
            <a:prstGeom prst="ellipse">
              <a:avLst/>
            </a:prstGeom>
            <a:solidFill>
              <a:schemeClr val="accent1">
                <a:lumMod val="60000"/>
                <a:lumOff val="40000"/>
              </a:schemeClr>
            </a:solidFill>
            <a:ln w="25400" cap="flat" cmpd="sng" algn="ctr">
              <a:solidFill>
                <a:schemeClr val="accent1">
                  <a:lumMod val="60000"/>
                  <a:lumOff val="4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lumMod val="95000"/>
                    </a:schemeClr>
                  </a:solidFill>
                  <a:effectLst/>
                  <a:uLnTx/>
                  <a:uFillTx/>
                  <a:latin typeface="微软雅黑" pitchFamily="34" charset="-122"/>
                  <a:ea typeface="微软雅黑" pitchFamily="34" charset="-122"/>
                </a:rPr>
                <a:t>统一的存储资源池</a:t>
              </a:r>
            </a:p>
          </p:txBody>
        </p:sp>
        <p:grpSp>
          <p:nvGrpSpPr>
            <p:cNvPr id="43" name="组合 673"/>
            <p:cNvGrpSpPr/>
            <p:nvPr/>
          </p:nvGrpSpPr>
          <p:grpSpPr>
            <a:xfrm>
              <a:off x="1331640" y="4228850"/>
              <a:ext cx="6408714" cy="1720430"/>
              <a:chOff x="1331640" y="4228850"/>
              <a:chExt cx="6408714" cy="1720430"/>
            </a:xfrm>
          </p:grpSpPr>
          <p:grpSp>
            <p:nvGrpSpPr>
              <p:cNvPr id="44" name="Group 74"/>
              <p:cNvGrpSpPr>
                <a:grpSpLocks noChangeAspect="1"/>
              </p:cNvGrpSpPr>
              <p:nvPr/>
            </p:nvGrpSpPr>
            <p:grpSpPr bwMode="auto">
              <a:xfrm>
                <a:off x="3919494" y="5454527"/>
                <a:ext cx="1080393" cy="494753"/>
                <a:chOff x="2208" y="2634"/>
                <a:chExt cx="608" cy="276"/>
              </a:xfrm>
            </p:grpSpPr>
            <p:sp>
              <p:nvSpPr>
                <p:cNvPr id="563" name="Freeform 75"/>
                <p:cNvSpPr>
                  <a:spLocks noChangeAspect="1"/>
                </p:cNvSpPr>
                <p:nvPr/>
              </p:nvSpPr>
              <p:spPr bwMode="auto">
                <a:xfrm>
                  <a:off x="2634" y="2669"/>
                  <a:ext cx="182" cy="234"/>
                </a:xfrm>
                <a:custGeom>
                  <a:avLst/>
                  <a:gdLst/>
                  <a:ahLst/>
                  <a:cxnLst>
                    <a:cxn ang="0">
                      <a:pos x="77" y="0"/>
                    </a:cxn>
                    <a:cxn ang="0">
                      <a:pos x="77" y="47"/>
                    </a:cxn>
                    <a:cxn ang="0">
                      <a:pos x="76" y="52"/>
                    </a:cxn>
                    <a:cxn ang="0">
                      <a:pos x="72" y="55"/>
                    </a:cxn>
                    <a:cxn ang="0">
                      <a:pos x="0" y="99"/>
                    </a:cxn>
                    <a:cxn ang="0">
                      <a:pos x="0" y="35"/>
                    </a:cxn>
                    <a:cxn ang="0">
                      <a:pos x="77" y="0"/>
                    </a:cxn>
                  </a:cxnLst>
                  <a:rect l="0" t="0" r="r" b="b"/>
                  <a:pathLst>
                    <a:path w="77" h="99">
                      <a:moveTo>
                        <a:pt x="77" y="0"/>
                      </a:moveTo>
                      <a:cubicBezTo>
                        <a:pt x="77" y="47"/>
                        <a:pt x="77" y="47"/>
                        <a:pt x="77" y="47"/>
                      </a:cubicBezTo>
                      <a:cubicBezTo>
                        <a:pt x="77" y="47"/>
                        <a:pt x="77" y="51"/>
                        <a:pt x="76" y="52"/>
                      </a:cubicBezTo>
                      <a:cubicBezTo>
                        <a:pt x="75" y="53"/>
                        <a:pt x="72" y="55"/>
                        <a:pt x="72" y="55"/>
                      </a:cubicBezTo>
                      <a:cubicBezTo>
                        <a:pt x="0" y="99"/>
                        <a:pt x="0" y="99"/>
                        <a:pt x="0" y="99"/>
                      </a:cubicBezTo>
                      <a:cubicBezTo>
                        <a:pt x="0" y="35"/>
                        <a:pt x="0" y="35"/>
                        <a:pt x="0" y="35"/>
                      </a:cubicBezTo>
                      <a:lnTo>
                        <a:pt x="77" y="0"/>
                      </a:lnTo>
                      <a:close/>
                    </a:path>
                  </a:pathLst>
                </a:custGeom>
                <a:solidFill>
                  <a:srgbClr val="0C3C68"/>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4" name="Freeform 76"/>
                <p:cNvSpPr>
                  <a:spLocks noChangeAspect="1"/>
                </p:cNvSpPr>
                <p:nvPr/>
              </p:nvSpPr>
              <p:spPr bwMode="auto">
                <a:xfrm>
                  <a:off x="2234" y="2634"/>
                  <a:ext cx="579" cy="118"/>
                </a:xfrm>
                <a:custGeom>
                  <a:avLst/>
                  <a:gdLst/>
                  <a:ahLst/>
                  <a:cxnLst>
                    <a:cxn ang="0">
                      <a:pos x="0" y="73"/>
                    </a:cxn>
                    <a:cxn ang="0">
                      <a:pos x="196" y="0"/>
                    </a:cxn>
                    <a:cxn ang="0">
                      <a:pos x="579" y="30"/>
                    </a:cxn>
                    <a:cxn ang="0">
                      <a:pos x="393" y="118"/>
                    </a:cxn>
                    <a:cxn ang="0">
                      <a:pos x="0" y="73"/>
                    </a:cxn>
                  </a:cxnLst>
                  <a:rect l="0" t="0" r="r" b="b"/>
                  <a:pathLst>
                    <a:path w="579" h="118">
                      <a:moveTo>
                        <a:pt x="0" y="73"/>
                      </a:moveTo>
                      <a:lnTo>
                        <a:pt x="196" y="0"/>
                      </a:lnTo>
                      <a:lnTo>
                        <a:pt x="579" y="30"/>
                      </a:lnTo>
                      <a:lnTo>
                        <a:pt x="393" y="118"/>
                      </a:lnTo>
                      <a:lnTo>
                        <a:pt x="0" y="73"/>
                      </a:lnTo>
                      <a:close/>
                    </a:path>
                  </a:pathLst>
                </a:custGeom>
                <a:solidFill>
                  <a:srgbClr val="446487"/>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5" name="Freeform 77"/>
                <p:cNvSpPr>
                  <a:spLocks noChangeAspect="1"/>
                </p:cNvSpPr>
                <p:nvPr/>
              </p:nvSpPr>
              <p:spPr bwMode="auto">
                <a:xfrm>
                  <a:off x="2622" y="2664"/>
                  <a:ext cx="194" cy="95"/>
                </a:xfrm>
                <a:custGeom>
                  <a:avLst/>
                  <a:gdLst/>
                  <a:ahLst/>
                  <a:cxnLst>
                    <a:cxn ang="0">
                      <a:pos x="82" y="2"/>
                    </a:cxn>
                    <a:cxn ang="0">
                      <a:pos x="81" y="0"/>
                    </a:cxn>
                    <a:cxn ang="0">
                      <a:pos x="0" y="37"/>
                    </a:cxn>
                    <a:cxn ang="0">
                      <a:pos x="1" y="40"/>
                    </a:cxn>
                    <a:cxn ang="0">
                      <a:pos x="82" y="2"/>
                    </a:cxn>
                  </a:cxnLst>
                  <a:rect l="0" t="0" r="r" b="b"/>
                  <a:pathLst>
                    <a:path w="82" h="40">
                      <a:moveTo>
                        <a:pt x="82" y="2"/>
                      </a:moveTo>
                      <a:cubicBezTo>
                        <a:pt x="82" y="1"/>
                        <a:pt x="81" y="1"/>
                        <a:pt x="81" y="0"/>
                      </a:cubicBezTo>
                      <a:cubicBezTo>
                        <a:pt x="77" y="0"/>
                        <a:pt x="0" y="37"/>
                        <a:pt x="0" y="37"/>
                      </a:cubicBezTo>
                      <a:cubicBezTo>
                        <a:pt x="1" y="40"/>
                        <a:pt x="1" y="40"/>
                        <a:pt x="1" y="40"/>
                      </a:cubicBezTo>
                      <a:lnTo>
                        <a:pt x="82" y="2"/>
                      </a:lnTo>
                      <a:close/>
                    </a:path>
                  </a:pathLst>
                </a:custGeom>
                <a:solidFill>
                  <a:srgbClr val="5B769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6" name="Freeform 78"/>
                <p:cNvSpPr>
                  <a:spLocks noChangeAspect="1"/>
                </p:cNvSpPr>
                <p:nvPr/>
              </p:nvSpPr>
              <p:spPr bwMode="auto">
                <a:xfrm>
                  <a:off x="2208" y="2700"/>
                  <a:ext cx="449" cy="210"/>
                </a:xfrm>
                <a:custGeom>
                  <a:avLst/>
                  <a:gdLst/>
                  <a:ahLst/>
                  <a:cxnLst>
                    <a:cxn ang="0">
                      <a:pos x="190" y="86"/>
                    </a:cxn>
                    <a:cxn ang="0">
                      <a:pos x="187" y="89"/>
                    </a:cxn>
                    <a:cxn ang="0">
                      <a:pos x="3" y="66"/>
                    </a:cxn>
                    <a:cxn ang="0">
                      <a:pos x="1" y="63"/>
                    </a:cxn>
                    <a:cxn ang="0">
                      <a:pos x="0" y="3"/>
                    </a:cxn>
                    <a:cxn ang="0">
                      <a:pos x="3" y="0"/>
                    </a:cxn>
                    <a:cxn ang="0">
                      <a:pos x="188" y="21"/>
                    </a:cxn>
                    <a:cxn ang="0">
                      <a:pos x="190" y="24"/>
                    </a:cxn>
                    <a:cxn ang="0">
                      <a:pos x="190" y="86"/>
                    </a:cxn>
                  </a:cxnLst>
                  <a:rect l="0" t="0" r="r" b="b"/>
                  <a:pathLst>
                    <a:path w="190" h="89">
                      <a:moveTo>
                        <a:pt x="190" y="86"/>
                      </a:moveTo>
                      <a:cubicBezTo>
                        <a:pt x="190" y="88"/>
                        <a:pt x="188" y="89"/>
                        <a:pt x="187" y="89"/>
                      </a:cubicBezTo>
                      <a:cubicBezTo>
                        <a:pt x="3" y="66"/>
                        <a:pt x="3" y="66"/>
                        <a:pt x="3" y="66"/>
                      </a:cubicBezTo>
                      <a:cubicBezTo>
                        <a:pt x="2" y="66"/>
                        <a:pt x="1" y="65"/>
                        <a:pt x="1" y="63"/>
                      </a:cubicBezTo>
                      <a:cubicBezTo>
                        <a:pt x="0" y="3"/>
                        <a:pt x="0" y="3"/>
                        <a:pt x="0" y="3"/>
                      </a:cubicBezTo>
                      <a:cubicBezTo>
                        <a:pt x="0" y="2"/>
                        <a:pt x="2" y="0"/>
                        <a:pt x="3" y="0"/>
                      </a:cubicBezTo>
                      <a:cubicBezTo>
                        <a:pt x="188" y="21"/>
                        <a:pt x="188" y="21"/>
                        <a:pt x="188" y="21"/>
                      </a:cubicBezTo>
                      <a:cubicBezTo>
                        <a:pt x="189" y="21"/>
                        <a:pt x="190" y="22"/>
                        <a:pt x="190" y="24"/>
                      </a:cubicBezTo>
                      <a:lnTo>
                        <a:pt x="190" y="86"/>
                      </a:lnTo>
                      <a:close/>
                    </a:path>
                  </a:pathLst>
                </a:custGeom>
                <a:solidFill>
                  <a:srgbClr val="6A84A1"/>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7" name="Freeform 79"/>
                <p:cNvSpPr>
                  <a:spLocks noChangeAspect="1"/>
                </p:cNvSpPr>
                <p:nvPr/>
              </p:nvSpPr>
              <p:spPr bwMode="auto">
                <a:xfrm>
                  <a:off x="2208" y="2702"/>
                  <a:ext cx="447" cy="208"/>
                </a:xfrm>
                <a:custGeom>
                  <a:avLst/>
                  <a:gdLst/>
                  <a:ahLst/>
                  <a:cxnLst>
                    <a:cxn ang="0">
                      <a:pos x="189" y="86"/>
                    </a:cxn>
                    <a:cxn ang="0">
                      <a:pos x="186" y="88"/>
                    </a:cxn>
                    <a:cxn ang="0">
                      <a:pos x="2" y="66"/>
                    </a:cxn>
                    <a:cxn ang="0">
                      <a:pos x="0" y="64"/>
                    </a:cxn>
                    <a:cxn ang="0">
                      <a:pos x="0" y="2"/>
                    </a:cxn>
                    <a:cxn ang="0">
                      <a:pos x="2" y="0"/>
                    </a:cxn>
                    <a:cxn ang="0">
                      <a:pos x="186" y="21"/>
                    </a:cxn>
                    <a:cxn ang="0">
                      <a:pos x="189" y="24"/>
                    </a:cxn>
                    <a:cxn ang="0">
                      <a:pos x="189" y="86"/>
                    </a:cxn>
                  </a:cxnLst>
                  <a:rect l="0" t="0" r="r" b="b"/>
                  <a:pathLst>
                    <a:path w="189" h="88">
                      <a:moveTo>
                        <a:pt x="189" y="86"/>
                      </a:moveTo>
                      <a:cubicBezTo>
                        <a:pt x="189" y="87"/>
                        <a:pt x="188" y="88"/>
                        <a:pt x="186" y="88"/>
                      </a:cubicBezTo>
                      <a:cubicBezTo>
                        <a:pt x="2" y="66"/>
                        <a:pt x="2" y="66"/>
                        <a:pt x="2" y="66"/>
                      </a:cubicBezTo>
                      <a:cubicBezTo>
                        <a:pt x="1" y="66"/>
                        <a:pt x="0" y="65"/>
                        <a:pt x="0" y="64"/>
                      </a:cubicBezTo>
                      <a:cubicBezTo>
                        <a:pt x="0" y="2"/>
                        <a:pt x="0" y="2"/>
                        <a:pt x="0" y="2"/>
                      </a:cubicBezTo>
                      <a:cubicBezTo>
                        <a:pt x="0" y="1"/>
                        <a:pt x="1" y="0"/>
                        <a:pt x="2" y="0"/>
                      </a:cubicBezTo>
                      <a:cubicBezTo>
                        <a:pt x="186" y="21"/>
                        <a:pt x="186" y="21"/>
                        <a:pt x="186" y="21"/>
                      </a:cubicBezTo>
                      <a:cubicBezTo>
                        <a:pt x="188" y="22"/>
                        <a:pt x="189" y="23"/>
                        <a:pt x="189" y="24"/>
                      </a:cubicBezTo>
                      <a:lnTo>
                        <a:pt x="189" y="86"/>
                      </a:lnTo>
                      <a:close/>
                    </a:path>
                  </a:pathLst>
                </a:custGeom>
                <a:solidFill>
                  <a:srgbClr val="8AA2B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8" name="Freeform 80"/>
                <p:cNvSpPr>
                  <a:spLocks noChangeAspect="1"/>
                </p:cNvSpPr>
                <p:nvPr/>
              </p:nvSpPr>
              <p:spPr bwMode="auto">
                <a:xfrm>
                  <a:off x="2232" y="2705"/>
                  <a:ext cx="387" cy="200"/>
                </a:xfrm>
                <a:custGeom>
                  <a:avLst/>
                  <a:gdLst/>
                  <a:ahLst/>
                  <a:cxnLst>
                    <a:cxn ang="0">
                      <a:pos x="0" y="156"/>
                    </a:cxn>
                    <a:cxn ang="0">
                      <a:pos x="0" y="0"/>
                    </a:cxn>
                    <a:cxn ang="0">
                      <a:pos x="387" y="45"/>
                    </a:cxn>
                    <a:cxn ang="0">
                      <a:pos x="387" y="200"/>
                    </a:cxn>
                    <a:cxn ang="0">
                      <a:pos x="0" y="156"/>
                    </a:cxn>
                  </a:cxnLst>
                  <a:rect l="0" t="0" r="r" b="b"/>
                  <a:pathLst>
                    <a:path w="387" h="200">
                      <a:moveTo>
                        <a:pt x="0" y="156"/>
                      </a:moveTo>
                      <a:lnTo>
                        <a:pt x="0" y="0"/>
                      </a:lnTo>
                      <a:lnTo>
                        <a:pt x="387" y="45"/>
                      </a:lnTo>
                      <a:lnTo>
                        <a:pt x="387" y="200"/>
                      </a:lnTo>
                      <a:lnTo>
                        <a:pt x="0" y="156"/>
                      </a:lnTo>
                      <a:close/>
                    </a:path>
                  </a:pathLst>
                </a:custGeom>
                <a:solidFill>
                  <a:srgbClr val="0C3C68"/>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9" name="Freeform 81"/>
                <p:cNvSpPr>
                  <a:spLocks noChangeAspect="1"/>
                </p:cNvSpPr>
                <p:nvPr/>
              </p:nvSpPr>
              <p:spPr bwMode="auto">
                <a:xfrm>
                  <a:off x="2523" y="2863"/>
                  <a:ext cx="92" cy="40"/>
                </a:xfrm>
                <a:custGeom>
                  <a:avLst/>
                  <a:gdLst/>
                  <a:ahLst/>
                  <a:cxnLst>
                    <a:cxn ang="0">
                      <a:pos x="0" y="0"/>
                    </a:cxn>
                    <a:cxn ang="0">
                      <a:pos x="92" y="12"/>
                    </a:cxn>
                    <a:cxn ang="0">
                      <a:pos x="92" y="40"/>
                    </a:cxn>
                    <a:cxn ang="0">
                      <a:pos x="0" y="28"/>
                    </a:cxn>
                    <a:cxn ang="0">
                      <a:pos x="0" y="0"/>
                    </a:cxn>
                  </a:cxnLst>
                  <a:rect l="0" t="0" r="r" b="b"/>
                  <a:pathLst>
                    <a:path w="92" h="40">
                      <a:moveTo>
                        <a:pt x="0" y="0"/>
                      </a:moveTo>
                      <a:lnTo>
                        <a:pt x="92" y="12"/>
                      </a:lnTo>
                      <a:lnTo>
                        <a:pt x="92"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0" name="Freeform 82"/>
                <p:cNvSpPr>
                  <a:spLocks noChangeAspect="1"/>
                </p:cNvSpPr>
                <p:nvPr/>
              </p:nvSpPr>
              <p:spPr bwMode="auto">
                <a:xfrm>
                  <a:off x="2523" y="2868"/>
                  <a:ext cx="16" cy="21"/>
                </a:xfrm>
                <a:custGeom>
                  <a:avLst/>
                  <a:gdLst/>
                  <a:ahLst/>
                  <a:cxnLst>
                    <a:cxn ang="0">
                      <a:pos x="0" y="21"/>
                    </a:cxn>
                    <a:cxn ang="0">
                      <a:pos x="16" y="21"/>
                    </a:cxn>
                    <a:cxn ang="0">
                      <a:pos x="16" y="2"/>
                    </a:cxn>
                    <a:cxn ang="0">
                      <a:pos x="0" y="0"/>
                    </a:cxn>
                    <a:cxn ang="0">
                      <a:pos x="0" y="21"/>
                    </a:cxn>
                  </a:cxnLst>
                  <a:rect l="0" t="0" r="r" b="b"/>
                  <a:pathLst>
                    <a:path w="16" h="21">
                      <a:moveTo>
                        <a:pt x="0" y="21"/>
                      </a:moveTo>
                      <a:lnTo>
                        <a:pt x="16" y="21"/>
                      </a:lnTo>
                      <a:lnTo>
                        <a:pt x="16"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1" name="Freeform 83"/>
                <p:cNvSpPr>
                  <a:spLocks noChangeAspect="1"/>
                </p:cNvSpPr>
                <p:nvPr/>
              </p:nvSpPr>
              <p:spPr bwMode="auto">
                <a:xfrm>
                  <a:off x="2539" y="2870"/>
                  <a:ext cx="57" cy="31"/>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2" name="Freeform 84"/>
                <p:cNvSpPr>
                  <a:spLocks noChangeAspect="1"/>
                </p:cNvSpPr>
                <p:nvPr/>
              </p:nvSpPr>
              <p:spPr bwMode="auto">
                <a:xfrm>
                  <a:off x="2523" y="2865"/>
                  <a:ext cx="16" cy="5"/>
                </a:xfrm>
                <a:custGeom>
                  <a:avLst/>
                  <a:gdLst/>
                  <a:ahLst/>
                  <a:cxnLst>
                    <a:cxn ang="0">
                      <a:pos x="0" y="3"/>
                    </a:cxn>
                    <a:cxn ang="0">
                      <a:pos x="0" y="0"/>
                    </a:cxn>
                    <a:cxn ang="0">
                      <a:pos x="16" y="3"/>
                    </a:cxn>
                    <a:cxn ang="0">
                      <a:pos x="16" y="5"/>
                    </a:cxn>
                    <a:cxn ang="0">
                      <a:pos x="0" y="3"/>
                    </a:cxn>
                  </a:cxnLst>
                  <a:rect l="0" t="0" r="r" b="b"/>
                  <a:pathLst>
                    <a:path w="16" h="5">
                      <a:moveTo>
                        <a:pt x="0" y="3"/>
                      </a:moveTo>
                      <a:lnTo>
                        <a:pt x="0" y="0"/>
                      </a:lnTo>
                      <a:lnTo>
                        <a:pt x="16" y="3"/>
                      </a:lnTo>
                      <a:lnTo>
                        <a:pt x="16" y="5"/>
                      </a:lnTo>
                      <a:lnTo>
                        <a:pt x="0" y="3"/>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3" name="Freeform 85"/>
                <p:cNvSpPr>
                  <a:spLocks noChangeAspect="1"/>
                </p:cNvSpPr>
                <p:nvPr/>
              </p:nvSpPr>
              <p:spPr bwMode="auto">
                <a:xfrm>
                  <a:off x="2539" y="2868"/>
                  <a:ext cx="57" cy="11"/>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7" y="5"/>
                        <a:pt x="23" y="4"/>
                      </a:cubicBezTo>
                      <a:cubicBezTo>
                        <a:pt x="24" y="5"/>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4" name="Freeform 86"/>
                <p:cNvSpPr>
                  <a:spLocks noChangeAspect="1"/>
                </p:cNvSpPr>
                <p:nvPr/>
              </p:nvSpPr>
              <p:spPr bwMode="auto">
                <a:xfrm>
                  <a:off x="2596" y="2877"/>
                  <a:ext cx="2" cy="7"/>
                </a:xfrm>
                <a:custGeom>
                  <a:avLst/>
                  <a:gdLst/>
                  <a:ahLst/>
                  <a:cxnLst>
                    <a:cxn ang="0">
                      <a:pos x="2" y="7"/>
                    </a:cxn>
                    <a:cxn ang="0">
                      <a:pos x="0" y="7"/>
                    </a:cxn>
                    <a:cxn ang="0">
                      <a:pos x="0" y="0"/>
                    </a:cxn>
                    <a:cxn ang="0">
                      <a:pos x="2" y="2"/>
                    </a:cxn>
                    <a:cxn ang="0">
                      <a:pos x="2" y="7"/>
                    </a:cxn>
                  </a:cxnLst>
                  <a:rect l="0" t="0" r="r" b="b"/>
                  <a:pathLst>
                    <a:path w="2" h="7">
                      <a:moveTo>
                        <a:pt x="2" y="7"/>
                      </a:moveTo>
                      <a:lnTo>
                        <a:pt x="0" y="7"/>
                      </a:lnTo>
                      <a:lnTo>
                        <a:pt x="0" y="0"/>
                      </a:lnTo>
                      <a:lnTo>
                        <a:pt x="2" y="2"/>
                      </a:lnTo>
                      <a:lnTo>
                        <a:pt x="2" y="7"/>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5" name="Freeform 87"/>
                <p:cNvSpPr>
                  <a:spLocks noChangeAspect="1"/>
                </p:cNvSpPr>
                <p:nvPr/>
              </p:nvSpPr>
              <p:spPr bwMode="auto">
                <a:xfrm>
                  <a:off x="2523" y="2832"/>
                  <a:ext cx="92" cy="40"/>
                </a:xfrm>
                <a:custGeom>
                  <a:avLst/>
                  <a:gdLst/>
                  <a:ahLst/>
                  <a:cxnLst>
                    <a:cxn ang="0">
                      <a:pos x="0" y="0"/>
                    </a:cxn>
                    <a:cxn ang="0">
                      <a:pos x="92" y="12"/>
                    </a:cxn>
                    <a:cxn ang="0">
                      <a:pos x="92" y="40"/>
                    </a:cxn>
                    <a:cxn ang="0">
                      <a:pos x="0" y="29"/>
                    </a:cxn>
                    <a:cxn ang="0">
                      <a:pos x="0" y="0"/>
                    </a:cxn>
                  </a:cxnLst>
                  <a:rect l="0" t="0" r="r" b="b"/>
                  <a:pathLst>
                    <a:path w="92" h="40">
                      <a:moveTo>
                        <a:pt x="0" y="0"/>
                      </a:moveTo>
                      <a:lnTo>
                        <a:pt x="92" y="12"/>
                      </a:lnTo>
                      <a:lnTo>
                        <a:pt x="92" y="40"/>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6" name="Freeform 88"/>
                <p:cNvSpPr>
                  <a:spLocks noChangeAspect="1"/>
                </p:cNvSpPr>
                <p:nvPr/>
              </p:nvSpPr>
              <p:spPr bwMode="auto">
                <a:xfrm>
                  <a:off x="2523" y="2837"/>
                  <a:ext cx="16" cy="24"/>
                </a:xfrm>
                <a:custGeom>
                  <a:avLst/>
                  <a:gdLst/>
                  <a:ahLst/>
                  <a:cxnLst>
                    <a:cxn ang="0">
                      <a:pos x="0" y="21"/>
                    </a:cxn>
                    <a:cxn ang="0">
                      <a:pos x="16" y="24"/>
                    </a:cxn>
                    <a:cxn ang="0">
                      <a:pos x="16" y="2"/>
                    </a:cxn>
                    <a:cxn ang="0">
                      <a:pos x="0" y="0"/>
                    </a:cxn>
                    <a:cxn ang="0">
                      <a:pos x="0" y="21"/>
                    </a:cxn>
                  </a:cxnLst>
                  <a:rect l="0" t="0" r="r" b="b"/>
                  <a:pathLst>
                    <a:path w="16" h="24">
                      <a:moveTo>
                        <a:pt x="0" y="21"/>
                      </a:moveTo>
                      <a:lnTo>
                        <a:pt x="16" y="24"/>
                      </a:lnTo>
                      <a:lnTo>
                        <a:pt x="16"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7" name="Freeform 89"/>
                <p:cNvSpPr>
                  <a:spLocks noChangeAspect="1"/>
                </p:cNvSpPr>
                <p:nvPr/>
              </p:nvSpPr>
              <p:spPr bwMode="auto">
                <a:xfrm>
                  <a:off x="2539" y="2839"/>
                  <a:ext cx="57" cy="31"/>
                </a:xfrm>
                <a:custGeom>
                  <a:avLst/>
                  <a:gdLst/>
                  <a:ahLst/>
                  <a:cxnLst>
                    <a:cxn ang="0">
                      <a:pos x="0" y="9"/>
                    </a:cxn>
                    <a:cxn ang="0">
                      <a:pos x="24" y="7"/>
                    </a:cxn>
                    <a:cxn ang="0">
                      <a:pos x="24" y="3"/>
                    </a:cxn>
                    <a:cxn ang="0">
                      <a:pos x="0" y="0"/>
                    </a:cxn>
                    <a:cxn ang="0">
                      <a:pos x="0" y="9"/>
                    </a:cxn>
                  </a:cxnLst>
                  <a:rect l="0" t="0" r="r" b="b"/>
                  <a:pathLst>
                    <a:path w="24" h="13">
                      <a:moveTo>
                        <a:pt x="0" y="9"/>
                      </a:moveTo>
                      <a:cubicBezTo>
                        <a:pt x="0" y="9"/>
                        <a:pt x="11" y="13"/>
                        <a:pt x="24" y="7"/>
                      </a:cubicBezTo>
                      <a:cubicBezTo>
                        <a:pt x="24" y="3"/>
                        <a:pt x="24" y="3"/>
                        <a:pt x="24" y="3"/>
                      </a:cubicBezTo>
                      <a:cubicBezTo>
                        <a:pt x="24" y="3"/>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8" name="Freeform 90"/>
                <p:cNvSpPr>
                  <a:spLocks noChangeAspect="1"/>
                </p:cNvSpPr>
                <p:nvPr/>
              </p:nvSpPr>
              <p:spPr bwMode="auto">
                <a:xfrm>
                  <a:off x="2523" y="2835"/>
                  <a:ext cx="16" cy="4"/>
                </a:xfrm>
                <a:custGeom>
                  <a:avLst/>
                  <a:gdLst/>
                  <a:ahLst/>
                  <a:cxnLst>
                    <a:cxn ang="0">
                      <a:pos x="0" y="2"/>
                    </a:cxn>
                    <a:cxn ang="0">
                      <a:pos x="0" y="0"/>
                    </a:cxn>
                    <a:cxn ang="0">
                      <a:pos x="16" y="2"/>
                    </a:cxn>
                    <a:cxn ang="0">
                      <a:pos x="16" y="4"/>
                    </a:cxn>
                    <a:cxn ang="0">
                      <a:pos x="0" y="2"/>
                    </a:cxn>
                  </a:cxnLst>
                  <a:rect l="0" t="0" r="r" b="b"/>
                  <a:pathLst>
                    <a:path w="16" h="4">
                      <a:moveTo>
                        <a:pt x="0" y="2"/>
                      </a:moveTo>
                      <a:lnTo>
                        <a:pt x="0" y="0"/>
                      </a:lnTo>
                      <a:lnTo>
                        <a:pt x="16" y="2"/>
                      </a:lnTo>
                      <a:lnTo>
                        <a:pt x="16"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9" name="Freeform 91"/>
                <p:cNvSpPr>
                  <a:spLocks noChangeAspect="1"/>
                </p:cNvSpPr>
                <p:nvPr/>
              </p:nvSpPr>
              <p:spPr bwMode="auto">
                <a:xfrm>
                  <a:off x="2539" y="2837"/>
                  <a:ext cx="57" cy="12"/>
                </a:xfrm>
                <a:custGeom>
                  <a:avLst/>
                  <a:gdLst/>
                  <a:ahLst/>
                  <a:cxnLst>
                    <a:cxn ang="0">
                      <a:pos x="0" y="0"/>
                    </a:cxn>
                    <a:cxn ang="0">
                      <a:pos x="23" y="4"/>
                    </a:cxn>
                    <a:cxn ang="0">
                      <a:pos x="24" y="5"/>
                    </a:cxn>
                    <a:cxn ang="0">
                      <a:pos x="7" y="4"/>
                    </a:cxn>
                    <a:cxn ang="0">
                      <a:pos x="0" y="1"/>
                    </a:cxn>
                    <a:cxn ang="0">
                      <a:pos x="0" y="0"/>
                    </a:cxn>
                  </a:cxnLst>
                  <a:rect l="0" t="0" r="r" b="b"/>
                  <a:pathLst>
                    <a:path w="24" h="5">
                      <a:moveTo>
                        <a:pt x="0" y="0"/>
                      </a:moveTo>
                      <a:cubicBezTo>
                        <a:pt x="0" y="0"/>
                        <a:pt x="7" y="5"/>
                        <a:pt x="23" y="4"/>
                      </a:cubicBezTo>
                      <a:cubicBezTo>
                        <a:pt x="24" y="5"/>
                        <a:pt x="24" y="5"/>
                        <a:pt x="24" y="5"/>
                      </a:cubicBezTo>
                      <a:cubicBezTo>
                        <a:pt x="24" y="5"/>
                        <a:pt x="14" y="5"/>
                        <a:pt x="7"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0" name="Freeform 92"/>
                <p:cNvSpPr>
                  <a:spLocks noChangeAspect="1"/>
                </p:cNvSpPr>
                <p:nvPr/>
              </p:nvSpPr>
              <p:spPr bwMode="auto">
                <a:xfrm>
                  <a:off x="2596" y="2849"/>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1" name="Freeform 93"/>
                <p:cNvSpPr>
                  <a:spLocks noChangeAspect="1"/>
                </p:cNvSpPr>
                <p:nvPr/>
              </p:nvSpPr>
              <p:spPr bwMode="auto">
                <a:xfrm>
                  <a:off x="2523" y="2804"/>
                  <a:ext cx="92" cy="38"/>
                </a:xfrm>
                <a:custGeom>
                  <a:avLst/>
                  <a:gdLst/>
                  <a:ahLst/>
                  <a:cxnLst>
                    <a:cxn ang="0">
                      <a:pos x="0" y="0"/>
                    </a:cxn>
                    <a:cxn ang="0">
                      <a:pos x="92" y="9"/>
                    </a:cxn>
                    <a:cxn ang="0">
                      <a:pos x="92" y="38"/>
                    </a:cxn>
                    <a:cxn ang="0">
                      <a:pos x="0" y="26"/>
                    </a:cxn>
                    <a:cxn ang="0">
                      <a:pos x="0" y="0"/>
                    </a:cxn>
                  </a:cxnLst>
                  <a:rect l="0" t="0" r="r" b="b"/>
                  <a:pathLst>
                    <a:path w="92" h="38">
                      <a:moveTo>
                        <a:pt x="0" y="0"/>
                      </a:moveTo>
                      <a:lnTo>
                        <a:pt x="92" y="9"/>
                      </a:lnTo>
                      <a:lnTo>
                        <a:pt x="92"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2" name="Freeform 94"/>
                <p:cNvSpPr>
                  <a:spLocks noChangeAspect="1"/>
                </p:cNvSpPr>
                <p:nvPr/>
              </p:nvSpPr>
              <p:spPr bwMode="auto">
                <a:xfrm>
                  <a:off x="2523" y="2806"/>
                  <a:ext cx="16" cy="24"/>
                </a:xfrm>
                <a:custGeom>
                  <a:avLst/>
                  <a:gdLst/>
                  <a:ahLst/>
                  <a:cxnLst>
                    <a:cxn ang="0">
                      <a:pos x="0" y="22"/>
                    </a:cxn>
                    <a:cxn ang="0">
                      <a:pos x="16" y="24"/>
                    </a:cxn>
                    <a:cxn ang="0">
                      <a:pos x="16" y="3"/>
                    </a:cxn>
                    <a:cxn ang="0">
                      <a:pos x="0" y="0"/>
                    </a:cxn>
                    <a:cxn ang="0">
                      <a:pos x="0" y="22"/>
                    </a:cxn>
                  </a:cxnLst>
                  <a:rect l="0" t="0" r="r" b="b"/>
                  <a:pathLst>
                    <a:path w="16" h="24">
                      <a:moveTo>
                        <a:pt x="0" y="22"/>
                      </a:moveTo>
                      <a:lnTo>
                        <a:pt x="16" y="24"/>
                      </a:lnTo>
                      <a:lnTo>
                        <a:pt x="16"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3" name="Freeform 95"/>
                <p:cNvSpPr>
                  <a:spLocks noChangeAspect="1"/>
                </p:cNvSpPr>
                <p:nvPr/>
              </p:nvSpPr>
              <p:spPr bwMode="auto">
                <a:xfrm>
                  <a:off x="2539" y="2809"/>
                  <a:ext cx="57" cy="30"/>
                </a:xfrm>
                <a:custGeom>
                  <a:avLst/>
                  <a:gdLst/>
                  <a:ahLst/>
                  <a:cxnLst>
                    <a:cxn ang="0">
                      <a:pos x="0" y="9"/>
                    </a:cxn>
                    <a:cxn ang="0">
                      <a:pos x="24" y="7"/>
                    </a:cxn>
                    <a:cxn ang="0">
                      <a:pos x="24" y="4"/>
                    </a:cxn>
                    <a:cxn ang="0">
                      <a:pos x="0" y="0"/>
                    </a:cxn>
                    <a:cxn ang="0">
                      <a:pos x="0" y="9"/>
                    </a:cxn>
                  </a:cxnLst>
                  <a:rect l="0" t="0" r="r" b="b"/>
                  <a:pathLst>
                    <a:path w="24" h="13">
                      <a:moveTo>
                        <a:pt x="0" y="9"/>
                      </a:moveTo>
                      <a:cubicBezTo>
                        <a:pt x="0" y="9"/>
                        <a:pt x="11" y="13"/>
                        <a:pt x="24" y="7"/>
                      </a:cubicBezTo>
                      <a:cubicBezTo>
                        <a:pt x="24" y="4"/>
                        <a:pt x="24" y="4"/>
                        <a:pt x="24" y="4"/>
                      </a:cubicBezTo>
                      <a:cubicBezTo>
                        <a:pt x="24"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4" name="Freeform 96"/>
                <p:cNvSpPr>
                  <a:spLocks noChangeAspect="1"/>
                </p:cNvSpPr>
                <p:nvPr/>
              </p:nvSpPr>
              <p:spPr bwMode="auto">
                <a:xfrm>
                  <a:off x="2523" y="2804"/>
                  <a:ext cx="16" cy="5"/>
                </a:xfrm>
                <a:custGeom>
                  <a:avLst/>
                  <a:gdLst/>
                  <a:ahLst/>
                  <a:cxnLst>
                    <a:cxn ang="0">
                      <a:pos x="0" y="2"/>
                    </a:cxn>
                    <a:cxn ang="0">
                      <a:pos x="0" y="0"/>
                    </a:cxn>
                    <a:cxn ang="0">
                      <a:pos x="16" y="5"/>
                    </a:cxn>
                    <a:cxn ang="0">
                      <a:pos x="16" y="5"/>
                    </a:cxn>
                    <a:cxn ang="0">
                      <a:pos x="0" y="2"/>
                    </a:cxn>
                  </a:cxnLst>
                  <a:rect l="0" t="0" r="r" b="b"/>
                  <a:pathLst>
                    <a:path w="16" h="5">
                      <a:moveTo>
                        <a:pt x="0" y="2"/>
                      </a:moveTo>
                      <a:lnTo>
                        <a:pt x="0" y="0"/>
                      </a:lnTo>
                      <a:lnTo>
                        <a:pt x="16" y="5"/>
                      </a:lnTo>
                      <a:lnTo>
                        <a:pt x="16"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5" name="Freeform 97"/>
                <p:cNvSpPr>
                  <a:spLocks noChangeAspect="1"/>
                </p:cNvSpPr>
                <p:nvPr/>
              </p:nvSpPr>
              <p:spPr bwMode="auto">
                <a:xfrm>
                  <a:off x="2539" y="2809"/>
                  <a:ext cx="57" cy="9"/>
                </a:xfrm>
                <a:custGeom>
                  <a:avLst/>
                  <a:gdLst/>
                  <a:ahLst/>
                  <a:cxnLst>
                    <a:cxn ang="0">
                      <a:pos x="0" y="0"/>
                    </a:cxn>
                    <a:cxn ang="0">
                      <a:pos x="23" y="3"/>
                    </a:cxn>
                    <a:cxn ang="0">
                      <a:pos x="24" y="4"/>
                    </a:cxn>
                    <a:cxn ang="0">
                      <a:pos x="7" y="3"/>
                    </a:cxn>
                    <a:cxn ang="0">
                      <a:pos x="0" y="0"/>
                    </a:cxn>
                  </a:cxnLst>
                  <a:rect l="0" t="0" r="r" b="b"/>
                  <a:pathLst>
                    <a:path w="24" h="4">
                      <a:moveTo>
                        <a:pt x="0" y="0"/>
                      </a:moveTo>
                      <a:cubicBezTo>
                        <a:pt x="0" y="0"/>
                        <a:pt x="7" y="4"/>
                        <a:pt x="23" y="3"/>
                      </a:cubicBezTo>
                      <a:cubicBezTo>
                        <a:pt x="24" y="4"/>
                        <a:pt x="24" y="4"/>
                        <a:pt x="24" y="4"/>
                      </a:cubicBezTo>
                      <a:cubicBezTo>
                        <a:pt x="24" y="4"/>
                        <a:pt x="14"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6" name="Rectangle 98"/>
                <p:cNvSpPr>
                  <a:spLocks noChangeAspect="1" noChangeArrowheads="1"/>
                </p:cNvSpPr>
                <p:nvPr/>
              </p:nvSpPr>
              <p:spPr bwMode="auto">
                <a:xfrm>
                  <a:off x="2596" y="2818"/>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7" name="Freeform 99"/>
                <p:cNvSpPr>
                  <a:spLocks noChangeAspect="1"/>
                </p:cNvSpPr>
                <p:nvPr/>
              </p:nvSpPr>
              <p:spPr bwMode="auto">
                <a:xfrm>
                  <a:off x="2523" y="2773"/>
                  <a:ext cx="92" cy="38"/>
                </a:xfrm>
                <a:custGeom>
                  <a:avLst/>
                  <a:gdLst/>
                  <a:ahLst/>
                  <a:cxnLst>
                    <a:cxn ang="0">
                      <a:pos x="0" y="0"/>
                    </a:cxn>
                    <a:cxn ang="0">
                      <a:pos x="92" y="10"/>
                    </a:cxn>
                    <a:cxn ang="0">
                      <a:pos x="92" y="38"/>
                    </a:cxn>
                    <a:cxn ang="0">
                      <a:pos x="0" y="29"/>
                    </a:cxn>
                    <a:cxn ang="0">
                      <a:pos x="0" y="0"/>
                    </a:cxn>
                  </a:cxnLst>
                  <a:rect l="0" t="0" r="r" b="b"/>
                  <a:pathLst>
                    <a:path w="92" h="38">
                      <a:moveTo>
                        <a:pt x="0" y="0"/>
                      </a:moveTo>
                      <a:lnTo>
                        <a:pt x="92" y="10"/>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8" name="Freeform 100"/>
                <p:cNvSpPr>
                  <a:spLocks noChangeAspect="1"/>
                </p:cNvSpPr>
                <p:nvPr/>
              </p:nvSpPr>
              <p:spPr bwMode="auto">
                <a:xfrm>
                  <a:off x="2523" y="2776"/>
                  <a:ext cx="16" cy="23"/>
                </a:xfrm>
                <a:custGeom>
                  <a:avLst/>
                  <a:gdLst/>
                  <a:ahLst/>
                  <a:cxnLst>
                    <a:cxn ang="0">
                      <a:pos x="0" y="21"/>
                    </a:cxn>
                    <a:cxn ang="0">
                      <a:pos x="16" y="23"/>
                    </a:cxn>
                    <a:cxn ang="0">
                      <a:pos x="16" y="4"/>
                    </a:cxn>
                    <a:cxn ang="0">
                      <a:pos x="0" y="0"/>
                    </a:cxn>
                    <a:cxn ang="0">
                      <a:pos x="0" y="21"/>
                    </a:cxn>
                  </a:cxnLst>
                  <a:rect l="0" t="0" r="r" b="b"/>
                  <a:pathLst>
                    <a:path w="16" h="23">
                      <a:moveTo>
                        <a:pt x="0" y="21"/>
                      </a:moveTo>
                      <a:lnTo>
                        <a:pt x="16" y="23"/>
                      </a:lnTo>
                      <a:lnTo>
                        <a:pt x="16"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9" name="Freeform 101"/>
                <p:cNvSpPr>
                  <a:spLocks noChangeAspect="1"/>
                </p:cNvSpPr>
                <p:nvPr/>
              </p:nvSpPr>
              <p:spPr bwMode="auto">
                <a:xfrm>
                  <a:off x="2539" y="2780"/>
                  <a:ext cx="57" cy="31"/>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0" name="Freeform 102"/>
                <p:cNvSpPr>
                  <a:spLocks noChangeAspect="1"/>
                </p:cNvSpPr>
                <p:nvPr/>
              </p:nvSpPr>
              <p:spPr bwMode="auto">
                <a:xfrm>
                  <a:off x="2523" y="2776"/>
                  <a:ext cx="16" cy="4"/>
                </a:xfrm>
                <a:custGeom>
                  <a:avLst/>
                  <a:gdLst/>
                  <a:ahLst/>
                  <a:cxnLst>
                    <a:cxn ang="0">
                      <a:pos x="0" y="0"/>
                    </a:cxn>
                    <a:cxn ang="0">
                      <a:pos x="0" y="0"/>
                    </a:cxn>
                    <a:cxn ang="0">
                      <a:pos x="16" y="2"/>
                    </a:cxn>
                    <a:cxn ang="0">
                      <a:pos x="16" y="4"/>
                    </a:cxn>
                    <a:cxn ang="0">
                      <a:pos x="0" y="0"/>
                    </a:cxn>
                  </a:cxnLst>
                  <a:rect l="0" t="0" r="r" b="b"/>
                  <a:pathLst>
                    <a:path w="16" h="4">
                      <a:moveTo>
                        <a:pt x="0" y="0"/>
                      </a:moveTo>
                      <a:lnTo>
                        <a:pt x="0" y="0"/>
                      </a:lnTo>
                      <a:lnTo>
                        <a:pt x="16" y="2"/>
                      </a:lnTo>
                      <a:lnTo>
                        <a:pt x="16"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1" name="Freeform 103"/>
                <p:cNvSpPr>
                  <a:spLocks noChangeAspect="1"/>
                </p:cNvSpPr>
                <p:nvPr/>
              </p:nvSpPr>
              <p:spPr bwMode="auto">
                <a:xfrm>
                  <a:off x="2539" y="2778"/>
                  <a:ext cx="57" cy="12"/>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6" y="5"/>
                        <a:pt x="23" y="4"/>
                      </a:cubicBezTo>
                      <a:cubicBezTo>
                        <a:pt x="24" y="4"/>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2" name="Rectangle 104"/>
                <p:cNvSpPr>
                  <a:spLocks noChangeAspect="1" noChangeArrowheads="1"/>
                </p:cNvSpPr>
                <p:nvPr/>
              </p:nvSpPr>
              <p:spPr bwMode="auto">
                <a:xfrm>
                  <a:off x="2596" y="2787"/>
                  <a:ext cx="1"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3" name="Freeform 105"/>
                <p:cNvSpPr>
                  <a:spLocks noChangeAspect="1"/>
                </p:cNvSpPr>
                <p:nvPr/>
              </p:nvSpPr>
              <p:spPr bwMode="auto">
                <a:xfrm>
                  <a:off x="2523" y="2742"/>
                  <a:ext cx="92" cy="41"/>
                </a:xfrm>
                <a:custGeom>
                  <a:avLst/>
                  <a:gdLst/>
                  <a:ahLst/>
                  <a:cxnLst>
                    <a:cxn ang="0">
                      <a:pos x="0" y="0"/>
                    </a:cxn>
                    <a:cxn ang="0">
                      <a:pos x="92" y="12"/>
                    </a:cxn>
                    <a:cxn ang="0">
                      <a:pos x="92" y="41"/>
                    </a:cxn>
                    <a:cxn ang="0">
                      <a:pos x="0" y="29"/>
                    </a:cxn>
                    <a:cxn ang="0">
                      <a:pos x="0" y="0"/>
                    </a:cxn>
                  </a:cxnLst>
                  <a:rect l="0" t="0" r="r" b="b"/>
                  <a:pathLst>
                    <a:path w="92" h="41">
                      <a:moveTo>
                        <a:pt x="0" y="0"/>
                      </a:moveTo>
                      <a:lnTo>
                        <a:pt x="92" y="12"/>
                      </a:lnTo>
                      <a:lnTo>
                        <a:pt x="92"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4" name="Freeform 106"/>
                <p:cNvSpPr>
                  <a:spLocks noChangeAspect="1"/>
                </p:cNvSpPr>
                <p:nvPr/>
              </p:nvSpPr>
              <p:spPr bwMode="auto">
                <a:xfrm>
                  <a:off x="2523" y="2745"/>
                  <a:ext cx="16" cy="23"/>
                </a:xfrm>
                <a:custGeom>
                  <a:avLst/>
                  <a:gdLst/>
                  <a:ahLst/>
                  <a:cxnLst>
                    <a:cxn ang="0">
                      <a:pos x="0" y="23"/>
                    </a:cxn>
                    <a:cxn ang="0">
                      <a:pos x="16" y="23"/>
                    </a:cxn>
                    <a:cxn ang="0">
                      <a:pos x="16" y="5"/>
                    </a:cxn>
                    <a:cxn ang="0">
                      <a:pos x="0" y="0"/>
                    </a:cxn>
                    <a:cxn ang="0">
                      <a:pos x="0" y="23"/>
                    </a:cxn>
                  </a:cxnLst>
                  <a:rect l="0" t="0" r="r" b="b"/>
                  <a:pathLst>
                    <a:path w="16" h="23">
                      <a:moveTo>
                        <a:pt x="0" y="23"/>
                      </a:moveTo>
                      <a:lnTo>
                        <a:pt x="16" y="23"/>
                      </a:lnTo>
                      <a:lnTo>
                        <a:pt x="16" y="5"/>
                      </a:lnTo>
                      <a:lnTo>
                        <a:pt x="0" y="0"/>
                      </a:lnTo>
                      <a:lnTo>
                        <a:pt x="0" y="23"/>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5" name="Freeform 107"/>
                <p:cNvSpPr>
                  <a:spLocks noChangeAspect="1"/>
                </p:cNvSpPr>
                <p:nvPr/>
              </p:nvSpPr>
              <p:spPr bwMode="auto">
                <a:xfrm>
                  <a:off x="2539" y="2750"/>
                  <a:ext cx="57" cy="30"/>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6" name="Freeform 108"/>
                <p:cNvSpPr>
                  <a:spLocks noChangeAspect="1"/>
                </p:cNvSpPr>
                <p:nvPr/>
              </p:nvSpPr>
              <p:spPr bwMode="auto">
                <a:xfrm>
                  <a:off x="2523" y="2745"/>
                  <a:ext cx="16" cy="5"/>
                </a:xfrm>
                <a:custGeom>
                  <a:avLst/>
                  <a:gdLst/>
                  <a:ahLst/>
                  <a:cxnLst>
                    <a:cxn ang="0">
                      <a:pos x="0" y="0"/>
                    </a:cxn>
                    <a:cxn ang="0">
                      <a:pos x="0" y="0"/>
                    </a:cxn>
                    <a:cxn ang="0">
                      <a:pos x="16" y="2"/>
                    </a:cxn>
                    <a:cxn ang="0">
                      <a:pos x="16" y="5"/>
                    </a:cxn>
                    <a:cxn ang="0">
                      <a:pos x="0" y="0"/>
                    </a:cxn>
                  </a:cxnLst>
                  <a:rect l="0" t="0" r="r" b="b"/>
                  <a:pathLst>
                    <a:path w="16" h="5">
                      <a:moveTo>
                        <a:pt x="0" y="0"/>
                      </a:moveTo>
                      <a:lnTo>
                        <a:pt x="0" y="0"/>
                      </a:lnTo>
                      <a:lnTo>
                        <a:pt x="16" y="2"/>
                      </a:lnTo>
                      <a:lnTo>
                        <a:pt x="16" y="5"/>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7" name="Freeform 109"/>
                <p:cNvSpPr>
                  <a:spLocks noChangeAspect="1"/>
                </p:cNvSpPr>
                <p:nvPr/>
              </p:nvSpPr>
              <p:spPr bwMode="auto">
                <a:xfrm>
                  <a:off x="2539" y="2747"/>
                  <a:ext cx="57" cy="12"/>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6" y="5"/>
                        <a:pt x="23" y="4"/>
                      </a:cubicBezTo>
                      <a:cubicBezTo>
                        <a:pt x="24" y="5"/>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8" name="Rectangle 110"/>
                <p:cNvSpPr>
                  <a:spLocks noChangeAspect="1" noChangeArrowheads="1"/>
                </p:cNvSpPr>
                <p:nvPr/>
              </p:nvSpPr>
              <p:spPr bwMode="auto">
                <a:xfrm>
                  <a:off x="2596" y="2757"/>
                  <a:ext cx="1"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9" name="Freeform 111"/>
                <p:cNvSpPr>
                  <a:spLocks noChangeAspect="1"/>
                </p:cNvSpPr>
                <p:nvPr/>
              </p:nvSpPr>
              <p:spPr bwMode="auto">
                <a:xfrm>
                  <a:off x="2234" y="2830"/>
                  <a:ext cx="95" cy="38"/>
                </a:xfrm>
                <a:custGeom>
                  <a:avLst/>
                  <a:gdLst/>
                  <a:ahLst/>
                  <a:cxnLst>
                    <a:cxn ang="0">
                      <a:pos x="0" y="0"/>
                    </a:cxn>
                    <a:cxn ang="0">
                      <a:pos x="95" y="9"/>
                    </a:cxn>
                    <a:cxn ang="0">
                      <a:pos x="95" y="38"/>
                    </a:cxn>
                    <a:cxn ang="0">
                      <a:pos x="0" y="28"/>
                    </a:cxn>
                    <a:cxn ang="0">
                      <a:pos x="0" y="0"/>
                    </a:cxn>
                  </a:cxnLst>
                  <a:rect l="0" t="0" r="r" b="b"/>
                  <a:pathLst>
                    <a:path w="95" h="38">
                      <a:moveTo>
                        <a:pt x="0" y="0"/>
                      </a:moveTo>
                      <a:lnTo>
                        <a:pt x="95" y="9"/>
                      </a:lnTo>
                      <a:lnTo>
                        <a:pt x="95"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0" name="Freeform 112"/>
                <p:cNvSpPr>
                  <a:spLocks noChangeAspect="1"/>
                </p:cNvSpPr>
                <p:nvPr/>
              </p:nvSpPr>
              <p:spPr bwMode="auto">
                <a:xfrm>
                  <a:off x="2234" y="2832"/>
                  <a:ext cx="19" cy="24"/>
                </a:xfrm>
                <a:custGeom>
                  <a:avLst/>
                  <a:gdLst/>
                  <a:ahLst/>
                  <a:cxnLst>
                    <a:cxn ang="0">
                      <a:pos x="0" y="22"/>
                    </a:cxn>
                    <a:cxn ang="0">
                      <a:pos x="19" y="24"/>
                    </a:cxn>
                    <a:cxn ang="0">
                      <a:pos x="19" y="3"/>
                    </a:cxn>
                    <a:cxn ang="0">
                      <a:pos x="0" y="0"/>
                    </a:cxn>
                    <a:cxn ang="0">
                      <a:pos x="0" y="22"/>
                    </a:cxn>
                  </a:cxnLst>
                  <a:rect l="0" t="0" r="r" b="b"/>
                  <a:pathLst>
                    <a:path w="19" h="24">
                      <a:moveTo>
                        <a:pt x="0" y="22"/>
                      </a:moveTo>
                      <a:lnTo>
                        <a:pt x="19" y="24"/>
                      </a:lnTo>
                      <a:lnTo>
                        <a:pt x="19"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1" name="Freeform 113"/>
                <p:cNvSpPr>
                  <a:spLocks noChangeAspect="1"/>
                </p:cNvSpPr>
                <p:nvPr/>
              </p:nvSpPr>
              <p:spPr bwMode="auto">
                <a:xfrm>
                  <a:off x="2253" y="2835"/>
                  <a:ext cx="55" cy="33"/>
                </a:xfrm>
                <a:custGeom>
                  <a:avLst/>
                  <a:gdLst/>
                  <a:ahLst/>
                  <a:cxnLst>
                    <a:cxn ang="0">
                      <a:pos x="0" y="9"/>
                    </a:cxn>
                    <a:cxn ang="0">
                      <a:pos x="23" y="7"/>
                    </a:cxn>
                    <a:cxn ang="0">
                      <a:pos x="23" y="4"/>
                    </a:cxn>
                    <a:cxn ang="0">
                      <a:pos x="0" y="0"/>
                    </a:cxn>
                    <a:cxn ang="0">
                      <a:pos x="0" y="9"/>
                    </a:cxn>
                  </a:cxnLst>
                  <a:rect l="0" t="0" r="r" b="b"/>
                  <a:pathLst>
                    <a:path w="23" h="14">
                      <a:moveTo>
                        <a:pt x="0" y="9"/>
                      </a:moveTo>
                      <a:cubicBezTo>
                        <a:pt x="0" y="9"/>
                        <a:pt x="10" y="14"/>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2" name="Freeform 114"/>
                <p:cNvSpPr>
                  <a:spLocks noChangeAspect="1"/>
                </p:cNvSpPr>
                <p:nvPr/>
              </p:nvSpPr>
              <p:spPr bwMode="auto">
                <a:xfrm>
                  <a:off x="2234" y="2832"/>
                  <a:ext cx="19" cy="3"/>
                </a:xfrm>
                <a:custGeom>
                  <a:avLst/>
                  <a:gdLst/>
                  <a:ahLst/>
                  <a:cxnLst>
                    <a:cxn ang="0">
                      <a:pos x="0" y="0"/>
                    </a:cxn>
                    <a:cxn ang="0">
                      <a:pos x="0" y="0"/>
                    </a:cxn>
                    <a:cxn ang="0">
                      <a:pos x="19" y="3"/>
                    </a:cxn>
                    <a:cxn ang="0">
                      <a:pos x="19" y="3"/>
                    </a:cxn>
                    <a:cxn ang="0">
                      <a:pos x="0" y="0"/>
                    </a:cxn>
                  </a:cxnLst>
                  <a:rect l="0" t="0" r="r" b="b"/>
                  <a:pathLst>
                    <a:path w="19" h="3">
                      <a:moveTo>
                        <a:pt x="0" y="0"/>
                      </a:moveTo>
                      <a:lnTo>
                        <a:pt x="0" y="0"/>
                      </a:lnTo>
                      <a:lnTo>
                        <a:pt x="19" y="3"/>
                      </a:lnTo>
                      <a:lnTo>
                        <a:pt x="19" y="3"/>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3" name="Freeform 115"/>
                <p:cNvSpPr>
                  <a:spLocks noChangeAspect="1"/>
                </p:cNvSpPr>
                <p:nvPr/>
              </p:nvSpPr>
              <p:spPr bwMode="auto">
                <a:xfrm>
                  <a:off x="2253" y="2835"/>
                  <a:ext cx="55" cy="11"/>
                </a:xfrm>
                <a:custGeom>
                  <a:avLst/>
                  <a:gdLst/>
                  <a:ahLst/>
                  <a:cxnLst>
                    <a:cxn ang="0">
                      <a:pos x="0" y="0"/>
                    </a:cxn>
                    <a:cxn ang="0">
                      <a:pos x="23" y="4"/>
                    </a:cxn>
                    <a:cxn ang="0">
                      <a:pos x="23" y="4"/>
                    </a:cxn>
                    <a:cxn ang="0">
                      <a:pos x="6" y="3"/>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4" name="Rectangle 116"/>
                <p:cNvSpPr>
                  <a:spLocks noChangeAspect="1" noChangeArrowheads="1"/>
                </p:cNvSpPr>
                <p:nvPr/>
              </p:nvSpPr>
              <p:spPr bwMode="auto">
                <a:xfrm>
                  <a:off x="2308" y="2844"/>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5" name="Freeform 117"/>
                <p:cNvSpPr>
                  <a:spLocks noChangeAspect="1"/>
                </p:cNvSpPr>
                <p:nvPr/>
              </p:nvSpPr>
              <p:spPr bwMode="auto">
                <a:xfrm>
                  <a:off x="2234" y="2799"/>
                  <a:ext cx="95" cy="38"/>
                </a:xfrm>
                <a:custGeom>
                  <a:avLst/>
                  <a:gdLst/>
                  <a:ahLst/>
                  <a:cxnLst>
                    <a:cxn ang="0">
                      <a:pos x="0" y="0"/>
                    </a:cxn>
                    <a:cxn ang="0">
                      <a:pos x="95" y="12"/>
                    </a:cxn>
                    <a:cxn ang="0">
                      <a:pos x="95" y="38"/>
                    </a:cxn>
                    <a:cxn ang="0">
                      <a:pos x="0" y="29"/>
                    </a:cxn>
                    <a:cxn ang="0">
                      <a:pos x="0" y="0"/>
                    </a:cxn>
                  </a:cxnLst>
                  <a:rect l="0" t="0" r="r" b="b"/>
                  <a:pathLst>
                    <a:path w="95" h="38">
                      <a:moveTo>
                        <a:pt x="0" y="0"/>
                      </a:moveTo>
                      <a:lnTo>
                        <a:pt x="95" y="12"/>
                      </a:lnTo>
                      <a:lnTo>
                        <a:pt x="95"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6" name="Freeform 118"/>
                <p:cNvSpPr>
                  <a:spLocks noChangeAspect="1"/>
                </p:cNvSpPr>
                <p:nvPr/>
              </p:nvSpPr>
              <p:spPr bwMode="auto">
                <a:xfrm>
                  <a:off x="2234" y="2802"/>
                  <a:ext cx="19" cy="23"/>
                </a:xfrm>
                <a:custGeom>
                  <a:avLst/>
                  <a:gdLst/>
                  <a:ahLst/>
                  <a:cxnLst>
                    <a:cxn ang="0">
                      <a:pos x="0" y="21"/>
                    </a:cxn>
                    <a:cxn ang="0">
                      <a:pos x="19" y="23"/>
                    </a:cxn>
                    <a:cxn ang="0">
                      <a:pos x="19" y="4"/>
                    </a:cxn>
                    <a:cxn ang="0">
                      <a:pos x="0" y="0"/>
                    </a:cxn>
                    <a:cxn ang="0">
                      <a:pos x="0" y="21"/>
                    </a:cxn>
                  </a:cxnLst>
                  <a:rect l="0" t="0" r="r" b="b"/>
                  <a:pathLst>
                    <a:path w="19" h="23">
                      <a:moveTo>
                        <a:pt x="0" y="21"/>
                      </a:moveTo>
                      <a:lnTo>
                        <a:pt x="19" y="23"/>
                      </a:lnTo>
                      <a:lnTo>
                        <a:pt x="19"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7" name="Freeform 119"/>
                <p:cNvSpPr>
                  <a:spLocks noChangeAspect="1"/>
                </p:cNvSpPr>
                <p:nvPr/>
              </p:nvSpPr>
              <p:spPr bwMode="auto">
                <a:xfrm>
                  <a:off x="2253" y="2806"/>
                  <a:ext cx="55"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8" name="Freeform 120"/>
                <p:cNvSpPr>
                  <a:spLocks noChangeAspect="1"/>
                </p:cNvSpPr>
                <p:nvPr/>
              </p:nvSpPr>
              <p:spPr bwMode="auto">
                <a:xfrm>
                  <a:off x="2234" y="2802"/>
                  <a:ext cx="19" cy="4"/>
                </a:xfrm>
                <a:custGeom>
                  <a:avLst/>
                  <a:gdLst/>
                  <a:ahLst/>
                  <a:cxnLst>
                    <a:cxn ang="0">
                      <a:pos x="0" y="0"/>
                    </a:cxn>
                    <a:cxn ang="0">
                      <a:pos x="0" y="0"/>
                    </a:cxn>
                    <a:cxn ang="0">
                      <a:pos x="19" y="2"/>
                    </a:cxn>
                    <a:cxn ang="0">
                      <a:pos x="19" y="4"/>
                    </a:cxn>
                    <a:cxn ang="0">
                      <a:pos x="0" y="0"/>
                    </a:cxn>
                  </a:cxnLst>
                  <a:rect l="0" t="0" r="r" b="b"/>
                  <a:pathLst>
                    <a:path w="19" h="4">
                      <a:moveTo>
                        <a:pt x="0" y="0"/>
                      </a:moveTo>
                      <a:lnTo>
                        <a:pt x="0" y="0"/>
                      </a:lnTo>
                      <a:lnTo>
                        <a:pt x="19" y="2"/>
                      </a:lnTo>
                      <a:lnTo>
                        <a:pt x="19"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9" name="Freeform 121"/>
                <p:cNvSpPr>
                  <a:spLocks noChangeAspect="1"/>
                </p:cNvSpPr>
                <p:nvPr/>
              </p:nvSpPr>
              <p:spPr bwMode="auto">
                <a:xfrm>
                  <a:off x="2253" y="2804"/>
                  <a:ext cx="55"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0" name="Rectangle 122"/>
                <p:cNvSpPr>
                  <a:spLocks noChangeAspect="1" noChangeArrowheads="1"/>
                </p:cNvSpPr>
                <p:nvPr/>
              </p:nvSpPr>
              <p:spPr bwMode="auto">
                <a:xfrm>
                  <a:off x="2308" y="2813"/>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1" name="Freeform 123"/>
                <p:cNvSpPr>
                  <a:spLocks noChangeAspect="1"/>
                </p:cNvSpPr>
                <p:nvPr/>
              </p:nvSpPr>
              <p:spPr bwMode="auto">
                <a:xfrm>
                  <a:off x="2234" y="2768"/>
                  <a:ext cx="95" cy="41"/>
                </a:xfrm>
                <a:custGeom>
                  <a:avLst/>
                  <a:gdLst/>
                  <a:ahLst/>
                  <a:cxnLst>
                    <a:cxn ang="0">
                      <a:pos x="0" y="0"/>
                    </a:cxn>
                    <a:cxn ang="0">
                      <a:pos x="95" y="12"/>
                    </a:cxn>
                    <a:cxn ang="0">
                      <a:pos x="95" y="41"/>
                    </a:cxn>
                    <a:cxn ang="0">
                      <a:pos x="0" y="29"/>
                    </a:cxn>
                    <a:cxn ang="0">
                      <a:pos x="0" y="0"/>
                    </a:cxn>
                  </a:cxnLst>
                  <a:rect l="0" t="0" r="r" b="b"/>
                  <a:pathLst>
                    <a:path w="95" h="41">
                      <a:moveTo>
                        <a:pt x="0" y="0"/>
                      </a:moveTo>
                      <a:lnTo>
                        <a:pt x="95" y="12"/>
                      </a:lnTo>
                      <a:lnTo>
                        <a:pt x="95"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2" name="Freeform 124"/>
                <p:cNvSpPr>
                  <a:spLocks noChangeAspect="1"/>
                </p:cNvSpPr>
                <p:nvPr/>
              </p:nvSpPr>
              <p:spPr bwMode="auto">
                <a:xfrm>
                  <a:off x="2234" y="2773"/>
                  <a:ext cx="19" cy="21"/>
                </a:xfrm>
                <a:custGeom>
                  <a:avLst/>
                  <a:gdLst/>
                  <a:ahLst/>
                  <a:cxnLst>
                    <a:cxn ang="0">
                      <a:pos x="0" y="21"/>
                    </a:cxn>
                    <a:cxn ang="0">
                      <a:pos x="19" y="21"/>
                    </a:cxn>
                    <a:cxn ang="0">
                      <a:pos x="19" y="3"/>
                    </a:cxn>
                    <a:cxn ang="0">
                      <a:pos x="0" y="0"/>
                    </a:cxn>
                    <a:cxn ang="0">
                      <a:pos x="0" y="21"/>
                    </a:cxn>
                  </a:cxnLst>
                  <a:rect l="0" t="0" r="r" b="b"/>
                  <a:pathLst>
                    <a:path w="19" h="21">
                      <a:moveTo>
                        <a:pt x="0" y="21"/>
                      </a:moveTo>
                      <a:lnTo>
                        <a:pt x="19" y="21"/>
                      </a:lnTo>
                      <a:lnTo>
                        <a:pt x="19" y="3"/>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3" name="Freeform 125"/>
                <p:cNvSpPr>
                  <a:spLocks noChangeAspect="1"/>
                </p:cNvSpPr>
                <p:nvPr/>
              </p:nvSpPr>
              <p:spPr bwMode="auto">
                <a:xfrm>
                  <a:off x="2253" y="2776"/>
                  <a:ext cx="55" cy="30"/>
                </a:xfrm>
                <a:custGeom>
                  <a:avLst/>
                  <a:gdLst/>
                  <a:ahLst/>
                  <a:cxnLst>
                    <a:cxn ang="0">
                      <a:pos x="0" y="8"/>
                    </a:cxn>
                    <a:cxn ang="0">
                      <a:pos x="23" y="7"/>
                    </a:cxn>
                    <a:cxn ang="0">
                      <a:pos x="23" y="3"/>
                    </a:cxn>
                    <a:cxn ang="0">
                      <a:pos x="0" y="0"/>
                    </a:cxn>
                    <a:cxn ang="0">
                      <a:pos x="0" y="8"/>
                    </a:cxn>
                  </a:cxnLst>
                  <a:rect l="0" t="0" r="r" b="b"/>
                  <a:pathLst>
                    <a:path w="23" h="13">
                      <a:moveTo>
                        <a:pt x="0" y="8"/>
                      </a:moveTo>
                      <a:cubicBezTo>
                        <a:pt x="0" y="8"/>
                        <a:pt x="10" y="13"/>
                        <a:pt x="23" y="7"/>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4" name="Freeform 126"/>
                <p:cNvSpPr>
                  <a:spLocks noChangeAspect="1"/>
                </p:cNvSpPr>
                <p:nvPr/>
              </p:nvSpPr>
              <p:spPr bwMode="auto">
                <a:xfrm>
                  <a:off x="2234" y="2771"/>
                  <a:ext cx="19" cy="5"/>
                </a:xfrm>
                <a:custGeom>
                  <a:avLst/>
                  <a:gdLst/>
                  <a:ahLst/>
                  <a:cxnLst>
                    <a:cxn ang="0">
                      <a:pos x="0" y="2"/>
                    </a:cxn>
                    <a:cxn ang="0">
                      <a:pos x="0" y="0"/>
                    </a:cxn>
                    <a:cxn ang="0">
                      <a:pos x="19" y="2"/>
                    </a:cxn>
                    <a:cxn ang="0">
                      <a:pos x="19" y="5"/>
                    </a:cxn>
                    <a:cxn ang="0">
                      <a:pos x="0" y="2"/>
                    </a:cxn>
                  </a:cxnLst>
                  <a:rect l="0" t="0" r="r" b="b"/>
                  <a:pathLst>
                    <a:path w="19" h="5">
                      <a:moveTo>
                        <a:pt x="0" y="2"/>
                      </a:moveTo>
                      <a:lnTo>
                        <a:pt x="0" y="0"/>
                      </a:lnTo>
                      <a:lnTo>
                        <a:pt x="19" y="2"/>
                      </a:lnTo>
                      <a:lnTo>
                        <a:pt x="19"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5" name="Freeform 127"/>
                <p:cNvSpPr>
                  <a:spLocks noChangeAspect="1"/>
                </p:cNvSpPr>
                <p:nvPr/>
              </p:nvSpPr>
              <p:spPr bwMode="auto">
                <a:xfrm>
                  <a:off x="2253" y="2773"/>
                  <a:ext cx="55" cy="12"/>
                </a:xfrm>
                <a:custGeom>
                  <a:avLst/>
                  <a:gdLst/>
                  <a:ahLst/>
                  <a:cxnLst>
                    <a:cxn ang="0">
                      <a:pos x="0" y="0"/>
                    </a:cxn>
                    <a:cxn ang="0">
                      <a:pos x="23" y="4"/>
                    </a:cxn>
                    <a:cxn ang="0">
                      <a:pos x="23" y="4"/>
                    </a:cxn>
                    <a:cxn ang="0">
                      <a:pos x="6" y="4"/>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6"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6" name="Freeform 128"/>
                <p:cNvSpPr>
                  <a:spLocks noChangeAspect="1"/>
                </p:cNvSpPr>
                <p:nvPr/>
              </p:nvSpPr>
              <p:spPr bwMode="auto">
                <a:xfrm>
                  <a:off x="2308" y="2785"/>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7" name="Freeform 129"/>
                <p:cNvSpPr>
                  <a:spLocks noChangeAspect="1"/>
                </p:cNvSpPr>
                <p:nvPr/>
              </p:nvSpPr>
              <p:spPr bwMode="auto">
                <a:xfrm>
                  <a:off x="2234" y="2740"/>
                  <a:ext cx="95" cy="38"/>
                </a:xfrm>
                <a:custGeom>
                  <a:avLst/>
                  <a:gdLst/>
                  <a:ahLst/>
                  <a:cxnLst>
                    <a:cxn ang="0">
                      <a:pos x="0" y="0"/>
                    </a:cxn>
                    <a:cxn ang="0">
                      <a:pos x="95" y="10"/>
                    </a:cxn>
                    <a:cxn ang="0">
                      <a:pos x="95" y="38"/>
                    </a:cxn>
                    <a:cxn ang="0">
                      <a:pos x="0" y="26"/>
                    </a:cxn>
                    <a:cxn ang="0">
                      <a:pos x="0" y="0"/>
                    </a:cxn>
                  </a:cxnLst>
                  <a:rect l="0" t="0" r="r" b="b"/>
                  <a:pathLst>
                    <a:path w="95" h="38">
                      <a:moveTo>
                        <a:pt x="0" y="0"/>
                      </a:moveTo>
                      <a:lnTo>
                        <a:pt x="95" y="10"/>
                      </a:lnTo>
                      <a:lnTo>
                        <a:pt x="95"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8" name="Freeform 130"/>
                <p:cNvSpPr>
                  <a:spLocks noChangeAspect="1"/>
                </p:cNvSpPr>
                <p:nvPr/>
              </p:nvSpPr>
              <p:spPr bwMode="auto">
                <a:xfrm>
                  <a:off x="2234" y="2742"/>
                  <a:ext cx="19" cy="24"/>
                </a:xfrm>
                <a:custGeom>
                  <a:avLst/>
                  <a:gdLst/>
                  <a:ahLst/>
                  <a:cxnLst>
                    <a:cxn ang="0">
                      <a:pos x="0" y="22"/>
                    </a:cxn>
                    <a:cxn ang="0">
                      <a:pos x="19" y="24"/>
                    </a:cxn>
                    <a:cxn ang="0">
                      <a:pos x="17" y="3"/>
                    </a:cxn>
                    <a:cxn ang="0">
                      <a:pos x="0" y="0"/>
                    </a:cxn>
                    <a:cxn ang="0">
                      <a:pos x="0" y="22"/>
                    </a:cxn>
                  </a:cxnLst>
                  <a:rect l="0" t="0" r="r" b="b"/>
                  <a:pathLst>
                    <a:path w="19" h="24">
                      <a:moveTo>
                        <a:pt x="0" y="22"/>
                      </a:moveTo>
                      <a:lnTo>
                        <a:pt x="19" y="24"/>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9" name="Freeform 131"/>
                <p:cNvSpPr>
                  <a:spLocks noChangeAspect="1"/>
                </p:cNvSpPr>
                <p:nvPr/>
              </p:nvSpPr>
              <p:spPr bwMode="auto">
                <a:xfrm>
                  <a:off x="2251" y="2745"/>
                  <a:ext cx="57" cy="31"/>
                </a:xfrm>
                <a:custGeom>
                  <a:avLst/>
                  <a:gdLst/>
                  <a:ahLst/>
                  <a:cxnLst>
                    <a:cxn ang="0">
                      <a:pos x="1" y="9"/>
                    </a:cxn>
                    <a:cxn ang="0">
                      <a:pos x="24" y="7"/>
                    </a:cxn>
                    <a:cxn ang="0">
                      <a:pos x="24" y="4"/>
                    </a:cxn>
                    <a:cxn ang="0">
                      <a:pos x="0" y="0"/>
                    </a:cxn>
                    <a:cxn ang="0">
                      <a:pos x="1" y="9"/>
                    </a:cxn>
                  </a:cxnLst>
                  <a:rect l="0" t="0" r="r" b="b"/>
                  <a:pathLst>
                    <a:path w="24" h="13">
                      <a:moveTo>
                        <a:pt x="1" y="9"/>
                      </a:moveTo>
                      <a:cubicBezTo>
                        <a:pt x="1" y="9"/>
                        <a:pt x="11" y="13"/>
                        <a:pt x="24" y="7"/>
                      </a:cubicBezTo>
                      <a:cubicBezTo>
                        <a:pt x="24" y="4"/>
                        <a:pt x="24" y="4"/>
                        <a:pt x="24" y="4"/>
                      </a:cubicBezTo>
                      <a:cubicBezTo>
                        <a:pt x="24" y="4"/>
                        <a:pt x="6" y="5"/>
                        <a:pt x="0" y="0"/>
                      </a:cubicBezTo>
                      <a:cubicBezTo>
                        <a:pt x="1" y="6"/>
                        <a:pt x="1" y="9"/>
                        <a:pt x="1"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0" name="Freeform 132"/>
                <p:cNvSpPr>
                  <a:spLocks noChangeAspect="1"/>
                </p:cNvSpPr>
                <p:nvPr/>
              </p:nvSpPr>
              <p:spPr bwMode="auto">
                <a:xfrm>
                  <a:off x="2234" y="2740"/>
                  <a:ext cx="19" cy="5"/>
                </a:xfrm>
                <a:custGeom>
                  <a:avLst/>
                  <a:gdLst/>
                  <a:ahLst/>
                  <a:cxnLst>
                    <a:cxn ang="0">
                      <a:pos x="0" y="2"/>
                    </a:cxn>
                    <a:cxn ang="0">
                      <a:pos x="0" y="0"/>
                    </a:cxn>
                    <a:cxn ang="0">
                      <a:pos x="19" y="5"/>
                    </a:cxn>
                    <a:cxn ang="0">
                      <a:pos x="17" y="5"/>
                    </a:cxn>
                    <a:cxn ang="0">
                      <a:pos x="0" y="2"/>
                    </a:cxn>
                  </a:cxnLst>
                  <a:rect l="0" t="0" r="r" b="b"/>
                  <a:pathLst>
                    <a:path w="19" h="5">
                      <a:moveTo>
                        <a:pt x="0" y="2"/>
                      </a:moveTo>
                      <a:lnTo>
                        <a:pt x="0" y="0"/>
                      </a:lnTo>
                      <a:lnTo>
                        <a:pt x="19" y="5"/>
                      </a:lnTo>
                      <a:lnTo>
                        <a:pt x="17"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1" name="Freeform 133"/>
                <p:cNvSpPr>
                  <a:spLocks noChangeAspect="1"/>
                </p:cNvSpPr>
                <p:nvPr/>
              </p:nvSpPr>
              <p:spPr bwMode="auto">
                <a:xfrm>
                  <a:off x="2251" y="2745"/>
                  <a:ext cx="57" cy="9"/>
                </a:xfrm>
                <a:custGeom>
                  <a:avLst/>
                  <a:gdLst/>
                  <a:ahLst/>
                  <a:cxnLst>
                    <a:cxn ang="0">
                      <a:pos x="1" y="0"/>
                    </a:cxn>
                    <a:cxn ang="0">
                      <a:pos x="24" y="3"/>
                    </a:cxn>
                    <a:cxn ang="0">
                      <a:pos x="24" y="4"/>
                    </a:cxn>
                    <a:cxn ang="0">
                      <a:pos x="7" y="3"/>
                    </a:cxn>
                    <a:cxn ang="0">
                      <a:pos x="0" y="0"/>
                    </a:cxn>
                    <a:cxn ang="0">
                      <a:pos x="1" y="0"/>
                    </a:cxn>
                  </a:cxnLst>
                  <a:rect l="0" t="0" r="r" b="b"/>
                  <a:pathLst>
                    <a:path w="24" h="4">
                      <a:moveTo>
                        <a:pt x="1" y="0"/>
                      </a:moveTo>
                      <a:cubicBezTo>
                        <a:pt x="1" y="0"/>
                        <a:pt x="7" y="4"/>
                        <a:pt x="24" y="3"/>
                      </a:cubicBezTo>
                      <a:cubicBezTo>
                        <a:pt x="24" y="4"/>
                        <a:pt x="24" y="4"/>
                        <a:pt x="24" y="4"/>
                      </a:cubicBezTo>
                      <a:cubicBezTo>
                        <a:pt x="24" y="4"/>
                        <a:pt x="14" y="4"/>
                        <a:pt x="7" y="3"/>
                      </a:cubicBezTo>
                      <a:cubicBezTo>
                        <a:pt x="1" y="1"/>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2" name="Freeform 134"/>
                <p:cNvSpPr>
                  <a:spLocks noChangeAspect="1"/>
                </p:cNvSpPr>
                <p:nvPr/>
              </p:nvSpPr>
              <p:spPr bwMode="auto">
                <a:xfrm>
                  <a:off x="2308" y="2754"/>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3" name="Freeform 135"/>
                <p:cNvSpPr>
                  <a:spLocks noChangeAspect="1"/>
                </p:cNvSpPr>
                <p:nvPr/>
              </p:nvSpPr>
              <p:spPr bwMode="auto">
                <a:xfrm>
                  <a:off x="2234" y="2709"/>
                  <a:ext cx="95" cy="38"/>
                </a:xfrm>
                <a:custGeom>
                  <a:avLst/>
                  <a:gdLst/>
                  <a:ahLst/>
                  <a:cxnLst>
                    <a:cxn ang="0">
                      <a:pos x="0" y="0"/>
                    </a:cxn>
                    <a:cxn ang="0">
                      <a:pos x="95" y="10"/>
                    </a:cxn>
                    <a:cxn ang="0">
                      <a:pos x="92" y="38"/>
                    </a:cxn>
                    <a:cxn ang="0">
                      <a:pos x="0" y="29"/>
                    </a:cxn>
                    <a:cxn ang="0">
                      <a:pos x="0" y="0"/>
                    </a:cxn>
                  </a:cxnLst>
                  <a:rect l="0" t="0" r="r" b="b"/>
                  <a:pathLst>
                    <a:path w="95" h="38">
                      <a:moveTo>
                        <a:pt x="0" y="0"/>
                      </a:moveTo>
                      <a:lnTo>
                        <a:pt x="95" y="10"/>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4" name="Freeform 136"/>
                <p:cNvSpPr>
                  <a:spLocks noChangeAspect="1"/>
                </p:cNvSpPr>
                <p:nvPr/>
              </p:nvSpPr>
              <p:spPr bwMode="auto">
                <a:xfrm>
                  <a:off x="2234" y="2712"/>
                  <a:ext cx="17" cy="23"/>
                </a:xfrm>
                <a:custGeom>
                  <a:avLst/>
                  <a:gdLst/>
                  <a:ahLst/>
                  <a:cxnLst>
                    <a:cxn ang="0">
                      <a:pos x="0" y="21"/>
                    </a:cxn>
                    <a:cxn ang="0">
                      <a:pos x="17" y="23"/>
                    </a:cxn>
                    <a:cxn ang="0">
                      <a:pos x="17" y="2"/>
                    </a:cxn>
                    <a:cxn ang="0">
                      <a:pos x="0" y="0"/>
                    </a:cxn>
                    <a:cxn ang="0">
                      <a:pos x="0" y="21"/>
                    </a:cxn>
                  </a:cxnLst>
                  <a:rect l="0" t="0" r="r" b="b"/>
                  <a:pathLst>
                    <a:path w="17" h="23">
                      <a:moveTo>
                        <a:pt x="0" y="21"/>
                      </a:moveTo>
                      <a:lnTo>
                        <a:pt x="17" y="23"/>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5" name="Freeform 137"/>
                <p:cNvSpPr>
                  <a:spLocks noChangeAspect="1"/>
                </p:cNvSpPr>
                <p:nvPr/>
              </p:nvSpPr>
              <p:spPr bwMode="auto">
                <a:xfrm>
                  <a:off x="2251" y="2714"/>
                  <a:ext cx="57" cy="31"/>
                </a:xfrm>
                <a:custGeom>
                  <a:avLst/>
                  <a:gdLst/>
                  <a:ahLst/>
                  <a:cxnLst>
                    <a:cxn ang="0">
                      <a:pos x="0" y="9"/>
                    </a:cxn>
                    <a:cxn ang="0">
                      <a:pos x="24" y="7"/>
                    </a:cxn>
                    <a:cxn ang="0">
                      <a:pos x="24" y="4"/>
                    </a:cxn>
                    <a:cxn ang="0">
                      <a:pos x="0" y="0"/>
                    </a:cxn>
                    <a:cxn ang="0">
                      <a:pos x="0" y="9"/>
                    </a:cxn>
                  </a:cxnLst>
                  <a:rect l="0" t="0" r="r" b="b"/>
                  <a:pathLst>
                    <a:path w="24" h="13">
                      <a:moveTo>
                        <a:pt x="0" y="9"/>
                      </a:moveTo>
                      <a:cubicBezTo>
                        <a:pt x="0" y="9"/>
                        <a:pt x="11" y="13"/>
                        <a:pt x="24" y="7"/>
                      </a:cubicBezTo>
                      <a:cubicBezTo>
                        <a:pt x="24" y="4"/>
                        <a:pt x="24" y="4"/>
                        <a:pt x="24" y="4"/>
                      </a:cubicBezTo>
                      <a:cubicBezTo>
                        <a:pt x="24"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6" name="Freeform 138"/>
                <p:cNvSpPr>
                  <a:spLocks noChangeAspect="1"/>
                </p:cNvSpPr>
                <p:nvPr/>
              </p:nvSpPr>
              <p:spPr bwMode="auto">
                <a:xfrm>
                  <a:off x="2234" y="2712"/>
                  <a:ext cx="19" cy="2"/>
                </a:xfrm>
                <a:custGeom>
                  <a:avLst/>
                  <a:gdLst/>
                  <a:ahLst/>
                  <a:cxnLst>
                    <a:cxn ang="0">
                      <a:pos x="0" y="0"/>
                    </a:cxn>
                    <a:cxn ang="0">
                      <a:pos x="0" y="0"/>
                    </a:cxn>
                    <a:cxn ang="0">
                      <a:pos x="19" y="2"/>
                    </a:cxn>
                    <a:cxn ang="0">
                      <a:pos x="17" y="2"/>
                    </a:cxn>
                    <a:cxn ang="0">
                      <a:pos x="0" y="0"/>
                    </a:cxn>
                  </a:cxnLst>
                  <a:rect l="0" t="0" r="r" b="b"/>
                  <a:pathLst>
                    <a:path w="19" h="2">
                      <a:moveTo>
                        <a:pt x="0" y="0"/>
                      </a:moveTo>
                      <a:lnTo>
                        <a:pt x="0" y="0"/>
                      </a:lnTo>
                      <a:lnTo>
                        <a:pt x="19" y="2"/>
                      </a:lnTo>
                      <a:lnTo>
                        <a:pt x="17" y="2"/>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7" name="Freeform 139"/>
                <p:cNvSpPr>
                  <a:spLocks noChangeAspect="1"/>
                </p:cNvSpPr>
                <p:nvPr/>
              </p:nvSpPr>
              <p:spPr bwMode="auto">
                <a:xfrm>
                  <a:off x="2251" y="2714"/>
                  <a:ext cx="57" cy="12"/>
                </a:xfrm>
                <a:custGeom>
                  <a:avLst/>
                  <a:gdLst/>
                  <a:ahLst/>
                  <a:cxnLst>
                    <a:cxn ang="0">
                      <a:pos x="1" y="0"/>
                    </a:cxn>
                    <a:cxn ang="0">
                      <a:pos x="24" y="4"/>
                    </a:cxn>
                    <a:cxn ang="0">
                      <a:pos x="24" y="4"/>
                    </a:cxn>
                    <a:cxn ang="0">
                      <a:pos x="7" y="3"/>
                    </a:cxn>
                    <a:cxn ang="0">
                      <a:pos x="0" y="0"/>
                    </a:cxn>
                    <a:cxn ang="0">
                      <a:pos x="1" y="0"/>
                    </a:cxn>
                  </a:cxnLst>
                  <a:rect l="0" t="0" r="r" b="b"/>
                  <a:pathLst>
                    <a:path w="24" h="5">
                      <a:moveTo>
                        <a:pt x="1" y="0"/>
                      </a:moveTo>
                      <a:cubicBezTo>
                        <a:pt x="1" y="0"/>
                        <a:pt x="7" y="5"/>
                        <a:pt x="24" y="4"/>
                      </a:cubicBezTo>
                      <a:cubicBezTo>
                        <a:pt x="24" y="4"/>
                        <a:pt x="24" y="4"/>
                        <a:pt x="24" y="4"/>
                      </a:cubicBezTo>
                      <a:cubicBezTo>
                        <a:pt x="24" y="4"/>
                        <a:pt x="14" y="5"/>
                        <a:pt x="7" y="3"/>
                      </a:cubicBezTo>
                      <a:cubicBezTo>
                        <a:pt x="1" y="2"/>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8" name="Rectangle 140"/>
                <p:cNvSpPr>
                  <a:spLocks noChangeAspect="1" noChangeArrowheads="1"/>
                </p:cNvSpPr>
                <p:nvPr/>
              </p:nvSpPr>
              <p:spPr bwMode="auto">
                <a:xfrm>
                  <a:off x="2308" y="2724"/>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9" name="Freeform 141"/>
                <p:cNvSpPr>
                  <a:spLocks noChangeAspect="1"/>
                </p:cNvSpPr>
                <p:nvPr/>
              </p:nvSpPr>
              <p:spPr bwMode="auto">
                <a:xfrm>
                  <a:off x="2331" y="2842"/>
                  <a:ext cx="92" cy="37"/>
                </a:xfrm>
                <a:custGeom>
                  <a:avLst/>
                  <a:gdLst/>
                  <a:ahLst/>
                  <a:cxnLst>
                    <a:cxn ang="0">
                      <a:pos x="0" y="0"/>
                    </a:cxn>
                    <a:cxn ang="0">
                      <a:pos x="92" y="9"/>
                    </a:cxn>
                    <a:cxn ang="0">
                      <a:pos x="92" y="37"/>
                    </a:cxn>
                    <a:cxn ang="0">
                      <a:pos x="0" y="26"/>
                    </a:cxn>
                    <a:cxn ang="0">
                      <a:pos x="0" y="0"/>
                    </a:cxn>
                  </a:cxnLst>
                  <a:rect l="0" t="0" r="r" b="b"/>
                  <a:pathLst>
                    <a:path w="92" h="37">
                      <a:moveTo>
                        <a:pt x="0" y="0"/>
                      </a:moveTo>
                      <a:lnTo>
                        <a:pt x="92" y="9"/>
                      </a:lnTo>
                      <a:lnTo>
                        <a:pt x="92" y="37"/>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0" name="Freeform 142"/>
                <p:cNvSpPr>
                  <a:spLocks noChangeAspect="1"/>
                </p:cNvSpPr>
                <p:nvPr/>
              </p:nvSpPr>
              <p:spPr bwMode="auto">
                <a:xfrm>
                  <a:off x="2331" y="2844"/>
                  <a:ext cx="17" cy="24"/>
                </a:xfrm>
                <a:custGeom>
                  <a:avLst/>
                  <a:gdLst/>
                  <a:ahLst/>
                  <a:cxnLst>
                    <a:cxn ang="0">
                      <a:pos x="0" y="21"/>
                    </a:cxn>
                    <a:cxn ang="0">
                      <a:pos x="17" y="24"/>
                    </a:cxn>
                    <a:cxn ang="0">
                      <a:pos x="17" y="2"/>
                    </a:cxn>
                    <a:cxn ang="0">
                      <a:pos x="0" y="0"/>
                    </a:cxn>
                    <a:cxn ang="0">
                      <a:pos x="0" y="21"/>
                    </a:cxn>
                  </a:cxnLst>
                  <a:rect l="0" t="0" r="r" b="b"/>
                  <a:pathLst>
                    <a:path w="17" h="24">
                      <a:moveTo>
                        <a:pt x="0" y="21"/>
                      </a:moveTo>
                      <a:lnTo>
                        <a:pt x="17" y="24"/>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1" name="Freeform 143"/>
                <p:cNvSpPr>
                  <a:spLocks noChangeAspect="1"/>
                </p:cNvSpPr>
                <p:nvPr/>
              </p:nvSpPr>
              <p:spPr bwMode="auto">
                <a:xfrm>
                  <a:off x="2348" y="2846"/>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2" name="Freeform 144"/>
                <p:cNvSpPr>
                  <a:spLocks noChangeAspect="1"/>
                </p:cNvSpPr>
                <p:nvPr/>
              </p:nvSpPr>
              <p:spPr bwMode="auto">
                <a:xfrm>
                  <a:off x="2331" y="2842"/>
                  <a:ext cx="17" cy="4"/>
                </a:xfrm>
                <a:custGeom>
                  <a:avLst/>
                  <a:gdLst/>
                  <a:ahLst/>
                  <a:cxnLst>
                    <a:cxn ang="0">
                      <a:pos x="0" y="2"/>
                    </a:cxn>
                    <a:cxn ang="0">
                      <a:pos x="0" y="0"/>
                    </a:cxn>
                    <a:cxn ang="0">
                      <a:pos x="17" y="4"/>
                    </a:cxn>
                    <a:cxn ang="0">
                      <a:pos x="17" y="4"/>
                    </a:cxn>
                    <a:cxn ang="0">
                      <a:pos x="0" y="2"/>
                    </a:cxn>
                  </a:cxnLst>
                  <a:rect l="0" t="0" r="r" b="b"/>
                  <a:pathLst>
                    <a:path w="17" h="4">
                      <a:moveTo>
                        <a:pt x="0" y="2"/>
                      </a:moveTo>
                      <a:lnTo>
                        <a:pt x="0" y="0"/>
                      </a:lnTo>
                      <a:lnTo>
                        <a:pt x="17" y="4"/>
                      </a:lnTo>
                      <a:lnTo>
                        <a:pt x="17"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3" name="Freeform 145"/>
                <p:cNvSpPr>
                  <a:spLocks noChangeAspect="1"/>
                </p:cNvSpPr>
                <p:nvPr/>
              </p:nvSpPr>
              <p:spPr bwMode="auto">
                <a:xfrm>
                  <a:off x="2348" y="2846"/>
                  <a:ext cx="54" cy="10"/>
                </a:xfrm>
                <a:custGeom>
                  <a:avLst/>
                  <a:gdLst/>
                  <a:ahLst/>
                  <a:cxnLst>
                    <a:cxn ang="0">
                      <a:pos x="0" y="0"/>
                    </a:cxn>
                    <a:cxn ang="0">
                      <a:pos x="23" y="3"/>
                    </a:cxn>
                    <a:cxn ang="0">
                      <a:pos x="23" y="4"/>
                    </a:cxn>
                    <a:cxn ang="0">
                      <a:pos x="7" y="3"/>
                    </a:cxn>
                    <a:cxn ang="0">
                      <a:pos x="0" y="0"/>
                    </a:cxn>
                  </a:cxnLst>
                  <a:rect l="0" t="0" r="r" b="b"/>
                  <a:pathLst>
                    <a:path w="23" h="4">
                      <a:moveTo>
                        <a:pt x="0" y="0"/>
                      </a:moveTo>
                      <a:cubicBezTo>
                        <a:pt x="0" y="0"/>
                        <a:pt x="6" y="4"/>
                        <a:pt x="23" y="3"/>
                      </a:cubicBezTo>
                      <a:cubicBezTo>
                        <a:pt x="23" y="4"/>
                        <a:pt x="23" y="4"/>
                        <a:pt x="23" y="4"/>
                      </a:cubicBezTo>
                      <a:cubicBezTo>
                        <a:pt x="23" y="4"/>
                        <a:pt x="13"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4" name="Rectangle 146"/>
                <p:cNvSpPr>
                  <a:spLocks noChangeAspect="1" noChangeArrowheads="1"/>
                </p:cNvSpPr>
                <p:nvPr/>
              </p:nvSpPr>
              <p:spPr bwMode="auto">
                <a:xfrm>
                  <a:off x="2402" y="285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5" name="Freeform 147"/>
                <p:cNvSpPr>
                  <a:spLocks noChangeAspect="1"/>
                </p:cNvSpPr>
                <p:nvPr/>
              </p:nvSpPr>
              <p:spPr bwMode="auto">
                <a:xfrm>
                  <a:off x="2331" y="2811"/>
                  <a:ext cx="92" cy="38"/>
                </a:xfrm>
                <a:custGeom>
                  <a:avLst/>
                  <a:gdLst/>
                  <a:ahLst/>
                  <a:cxnLst>
                    <a:cxn ang="0">
                      <a:pos x="0" y="0"/>
                    </a:cxn>
                    <a:cxn ang="0">
                      <a:pos x="92" y="9"/>
                    </a:cxn>
                    <a:cxn ang="0">
                      <a:pos x="92" y="38"/>
                    </a:cxn>
                    <a:cxn ang="0">
                      <a:pos x="0" y="28"/>
                    </a:cxn>
                    <a:cxn ang="0">
                      <a:pos x="0" y="0"/>
                    </a:cxn>
                  </a:cxnLst>
                  <a:rect l="0" t="0" r="r" b="b"/>
                  <a:pathLst>
                    <a:path w="92" h="38">
                      <a:moveTo>
                        <a:pt x="0" y="0"/>
                      </a:moveTo>
                      <a:lnTo>
                        <a:pt x="92" y="9"/>
                      </a:lnTo>
                      <a:lnTo>
                        <a:pt x="92"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6" name="Freeform 148"/>
                <p:cNvSpPr>
                  <a:spLocks noChangeAspect="1"/>
                </p:cNvSpPr>
                <p:nvPr/>
              </p:nvSpPr>
              <p:spPr bwMode="auto">
                <a:xfrm>
                  <a:off x="2331" y="2813"/>
                  <a:ext cx="17" cy="24"/>
                </a:xfrm>
                <a:custGeom>
                  <a:avLst/>
                  <a:gdLst/>
                  <a:ahLst/>
                  <a:cxnLst>
                    <a:cxn ang="0">
                      <a:pos x="0" y="22"/>
                    </a:cxn>
                    <a:cxn ang="0">
                      <a:pos x="17" y="24"/>
                    </a:cxn>
                    <a:cxn ang="0">
                      <a:pos x="17" y="3"/>
                    </a:cxn>
                    <a:cxn ang="0">
                      <a:pos x="0" y="0"/>
                    </a:cxn>
                    <a:cxn ang="0">
                      <a:pos x="0" y="22"/>
                    </a:cxn>
                  </a:cxnLst>
                  <a:rect l="0" t="0" r="r" b="b"/>
                  <a:pathLst>
                    <a:path w="17" h="24">
                      <a:moveTo>
                        <a:pt x="0" y="22"/>
                      </a:moveTo>
                      <a:lnTo>
                        <a:pt x="17" y="24"/>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7" name="Freeform 149"/>
                <p:cNvSpPr>
                  <a:spLocks noChangeAspect="1"/>
                </p:cNvSpPr>
                <p:nvPr/>
              </p:nvSpPr>
              <p:spPr bwMode="auto">
                <a:xfrm>
                  <a:off x="2348" y="2816"/>
                  <a:ext cx="54" cy="33"/>
                </a:xfrm>
                <a:custGeom>
                  <a:avLst/>
                  <a:gdLst/>
                  <a:ahLst/>
                  <a:cxnLst>
                    <a:cxn ang="0">
                      <a:pos x="0" y="9"/>
                    </a:cxn>
                    <a:cxn ang="0">
                      <a:pos x="23" y="7"/>
                    </a:cxn>
                    <a:cxn ang="0">
                      <a:pos x="23" y="4"/>
                    </a:cxn>
                    <a:cxn ang="0">
                      <a:pos x="0" y="0"/>
                    </a:cxn>
                    <a:cxn ang="0">
                      <a:pos x="0" y="9"/>
                    </a:cxn>
                  </a:cxnLst>
                  <a:rect l="0" t="0" r="r" b="b"/>
                  <a:pathLst>
                    <a:path w="23" h="14">
                      <a:moveTo>
                        <a:pt x="0" y="9"/>
                      </a:moveTo>
                      <a:cubicBezTo>
                        <a:pt x="0" y="9"/>
                        <a:pt x="10" y="14"/>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8" name="Freeform 150"/>
                <p:cNvSpPr>
                  <a:spLocks noChangeAspect="1"/>
                </p:cNvSpPr>
                <p:nvPr/>
              </p:nvSpPr>
              <p:spPr bwMode="auto">
                <a:xfrm>
                  <a:off x="2331" y="2813"/>
                  <a:ext cx="17" cy="3"/>
                </a:xfrm>
                <a:custGeom>
                  <a:avLst/>
                  <a:gdLst/>
                  <a:ahLst/>
                  <a:cxnLst>
                    <a:cxn ang="0">
                      <a:pos x="0" y="0"/>
                    </a:cxn>
                    <a:cxn ang="0">
                      <a:pos x="0" y="0"/>
                    </a:cxn>
                    <a:cxn ang="0">
                      <a:pos x="17" y="3"/>
                    </a:cxn>
                    <a:cxn ang="0">
                      <a:pos x="17" y="3"/>
                    </a:cxn>
                    <a:cxn ang="0">
                      <a:pos x="0" y="0"/>
                    </a:cxn>
                  </a:cxnLst>
                  <a:rect l="0" t="0" r="r" b="b"/>
                  <a:pathLst>
                    <a:path w="17" h="3">
                      <a:moveTo>
                        <a:pt x="0" y="0"/>
                      </a:moveTo>
                      <a:lnTo>
                        <a:pt x="0" y="0"/>
                      </a:lnTo>
                      <a:lnTo>
                        <a:pt x="17" y="3"/>
                      </a:lnTo>
                      <a:lnTo>
                        <a:pt x="17" y="3"/>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9" name="Freeform 151"/>
                <p:cNvSpPr>
                  <a:spLocks noChangeAspect="1"/>
                </p:cNvSpPr>
                <p:nvPr/>
              </p:nvSpPr>
              <p:spPr bwMode="auto">
                <a:xfrm>
                  <a:off x="2348" y="2816"/>
                  <a:ext cx="54" cy="12"/>
                </a:xfrm>
                <a:custGeom>
                  <a:avLst/>
                  <a:gdLst/>
                  <a:ahLst/>
                  <a:cxnLst>
                    <a:cxn ang="0">
                      <a:pos x="0" y="0"/>
                    </a:cxn>
                    <a:cxn ang="0">
                      <a:pos x="23" y="4"/>
                    </a:cxn>
                    <a:cxn ang="0">
                      <a:pos x="23" y="4"/>
                    </a:cxn>
                    <a:cxn ang="0">
                      <a:pos x="7" y="3"/>
                    </a:cxn>
                    <a:cxn ang="0">
                      <a:pos x="0" y="0"/>
                    </a:cxn>
                  </a:cxnLst>
                  <a:rect l="0" t="0" r="r" b="b"/>
                  <a:pathLst>
                    <a:path w="23" h="5">
                      <a:moveTo>
                        <a:pt x="0" y="0"/>
                      </a:moveTo>
                      <a:cubicBezTo>
                        <a:pt x="0" y="0"/>
                        <a:pt x="6" y="5"/>
                        <a:pt x="23" y="4"/>
                      </a:cubicBezTo>
                      <a:cubicBezTo>
                        <a:pt x="23" y="4"/>
                        <a:pt x="23" y="4"/>
                        <a:pt x="23" y="4"/>
                      </a:cubicBezTo>
                      <a:cubicBezTo>
                        <a:pt x="23" y="4"/>
                        <a:pt x="13" y="5"/>
                        <a:pt x="7" y="3"/>
                      </a:cubicBezTo>
                      <a:cubicBezTo>
                        <a:pt x="0" y="2"/>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0" name="Rectangle 152"/>
                <p:cNvSpPr>
                  <a:spLocks noChangeAspect="1" noChangeArrowheads="1"/>
                </p:cNvSpPr>
                <p:nvPr/>
              </p:nvSpPr>
              <p:spPr bwMode="auto">
                <a:xfrm>
                  <a:off x="2402" y="2825"/>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1" name="Freeform 153"/>
                <p:cNvSpPr>
                  <a:spLocks noChangeAspect="1"/>
                </p:cNvSpPr>
                <p:nvPr/>
              </p:nvSpPr>
              <p:spPr bwMode="auto">
                <a:xfrm>
                  <a:off x="2331" y="2780"/>
                  <a:ext cx="92" cy="38"/>
                </a:xfrm>
                <a:custGeom>
                  <a:avLst/>
                  <a:gdLst/>
                  <a:ahLst/>
                  <a:cxnLst>
                    <a:cxn ang="0">
                      <a:pos x="0" y="0"/>
                    </a:cxn>
                    <a:cxn ang="0">
                      <a:pos x="92" y="12"/>
                    </a:cxn>
                    <a:cxn ang="0">
                      <a:pos x="92" y="38"/>
                    </a:cxn>
                    <a:cxn ang="0">
                      <a:pos x="0" y="29"/>
                    </a:cxn>
                    <a:cxn ang="0">
                      <a:pos x="0" y="0"/>
                    </a:cxn>
                  </a:cxnLst>
                  <a:rect l="0" t="0" r="r" b="b"/>
                  <a:pathLst>
                    <a:path w="92" h="38">
                      <a:moveTo>
                        <a:pt x="0" y="0"/>
                      </a:moveTo>
                      <a:lnTo>
                        <a:pt x="92" y="12"/>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2" name="Freeform 154"/>
                <p:cNvSpPr>
                  <a:spLocks noChangeAspect="1"/>
                </p:cNvSpPr>
                <p:nvPr/>
              </p:nvSpPr>
              <p:spPr bwMode="auto">
                <a:xfrm>
                  <a:off x="2331" y="2783"/>
                  <a:ext cx="17" cy="23"/>
                </a:xfrm>
                <a:custGeom>
                  <a:avLst/>
                  <a:gdLst/>
                  <a:ahLst/>
                  <a:cxnLst>
                    <a:cxn ang="0">
                      <a:pos x="0" y="21"/>
                    </a:cxn>
                    <a:cxn ang="0">
                      <a:pos x="17" y="23"/>
                    </a:cxn>
                    <a:cxn ang="0">
                      <a:pos x="17" y="4"/>
                    </a:cxn>
                    <a:cxn ang="0">
                      <a:pos x="0" y="0"/>
                    </a:cxn>
                    <a:cxn ang="0">
                      <a:pos x="0" y="21"/>
                    </a:cxn>
                  </a:cxnLst>
                  <a:rect l="0" t="0" r="r" b="b"/>
                  <a:pathLst>
                    <a:path w="17" h="23">
                      <a:moveTo>
                        <a:pt x="0" y="21"/>
                      </a:moveTo>
                      <a:lnTo>
                        <a:pt x="17" y="23"/>
                      </a:lnTo>
                      <a:lnTo>
                        <a:pt x="17"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3" name="Freeform 155"/>
                <p:cNvSpPr>
                  <a:spLocks noChangeAspect="1"/>
                </p:cNvSpPr>
                <p:nvPr/>
              </p:nvSpPr>
              <p:spPr bwMode="auto">
                <a:xfrm>
                  <a:off x="2348" y="2787"/>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4" name="Freeform 156"/>
                <p:cNvSpPr>
                  <a:spLocks noChangeAspect="1"/>
                </p:cNvSpPr>
                <p:nvPr/>
              </p:nvSpPr>
              <p:spPr bwMode="auto">
                <a:xfrm>
                  <a:off x="2331" y="2783"/>
                  <a:ext cx="17" cy="4"/>
                </a:xfrm>
                <a:custGeom>
                  <a:avLst/>
                  <a:gdLst/>
                  <a:ahLst/>
                  <a:cxnLst>
                    <a:cxn ang="0">
                      <a:pos x="0" y="0"/>
                    </a:cxn>
                    <a:cxn ang="0">
                      <a:pos x="0" y="0"/>
                    </a:cxn>
                    <a:cxn ang="0">
                      <a:pos x="17" y="2"/>
                    </a:cxn>
                    <a:cxn ang="0">
                      <a:pos x="17" y="4"/>
                    </a:cxn>
                    <a:cxn ang="0">
                      <a:pos x="0" y="0"/>
                    </a:cxn>
                  </a:cxnLst>
                  <a:rect l="0" t="0" r="r" b="b"/>
                  <a:pathLst>
                    <a:path w="17" h="4">
                      <a:moveTo>
                        <a:pt x="0" y="0"/>
                      </a:moveTo>
                      <a:lnTo>
                        <a:pt x="0" y="0"/>
                      </a:lnTo>
                      <a:lnTo>
                        <a:pt x="17" y="2"/>
                      </a:lnTo>
                      <a:lnTo>
                        <a:pt x="17"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5" name="Freeform 157"/>
                <p:cNvSpPr>
                  <a:spLocks noChangeAspect="1"/>
                </p:cNvSpPr>
                <p:nvPr/>
              </p:nvSpPr>
              <p:spPr bwMode="auto">
                <a:xfrm>
                  <a:off x="2348" y="2785"/>
                  <a:ext cx="54" cy="12"/>
                </a:xfrm>
                <a:custGeom>
                  <a:avLst/>
                  <a:gdLst/>
                  <a:ahLst/>
                  <a:cxnLst>
                    <a:cxn ang="0">
                      <a:pos x="0" y="0"/>
                    </a:cxn>
                    <a:cxn ang="0">
                      <a:pos x="23" y="4"/>
                    </a:cxn>
                    <a:cxn ang="0">
                      <a:pos x="23" y="4"/>
                    </a:cxn>
                    <a:cxn ang="0">
                      <a:pos x="7" y="3"/>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6" name="Rectangle 158"/>
                <p:cNvSpPr>
                  <a:spLocks noChangeAspect="1" noChangeArrowheads="1"/>
                </p:cNvSpPr>
                <p:nvPr/>
              </p:nvSpPr>
              <p:spPr bwMode="auto">
                <a:xfrm>
                  <a:off x="2402" y="2794"/>
                  <a:ext cx="2" cy="8"/>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7" name="Freeform 159"/>
                <p:cNvSpPr>
                  <a:spLocks noChangeAspect="1"/>
                </p:cNvSpPr>
                <p:nvPr/>
              </p:nvSpPr>
              <p:spPr bwMode="auto">
                <a:xfrm>
                  <a:off x="2331" y="2750"/>
                  <a:ext cx="92" cy="40"/>
                </a:xfrm>
                <a:custGeom>
                  <a:avLst/>
                  <a:gdLst/>
                  <a:ahLst/>
                  <a:cxnLst>
                    <a:cxn ang="0">
                      <a:pos x="0" y="0"/>
                    </a:cxn>
                    <a:cxn ang="0">
                      <a:pos x="92" y="11"/>
                    </a:cxn>
                    <a:cxn ang="0">
                      <a:pos x="92" y="40"/>
                    </a:cxn>
                    <a:cxn ang="0">
                      <a:pos x="0" y="28"/>
                    </a:cxn>
                    <a:cxn ang="0">
                      <a:pos x="0" y="0"/>
                    </a:cxn>
                  </a:cxnLst>
                  <a:rect l="0" t="0" r="r" b="b"/>
                  <a:pathLst>
                    <a:path w="92" h="40">
                      <a:moveTo>
                        <a:pt x="0" y="0"/>
                      </a:moveTo>
                      <a:lnTo>
                        <a:pt x="92" y="11"/>
                      </a:lnTo>
                      <a:lnTo>
                        <a:pt x="92"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8" name="Freeform 160"/>
                <p:cNvSpPr>
                  <a:spLocks noChangeAspect="1"/>
                </p:cNvSpPr>
                <p:nvPr/>
              </p:nvSpPr>
              <p:spPr bwMode="auto">
                <a:xfrm>
                  <a:off x="2331" y="2754"/>
                  <a:ext cx="17" cy="22"/>
                </a:xfrm>
                <a:custGeom>
                  <a:avLst/>
                  <a:gdLst/>
                  <a:ahLst/>
                  <a:cxnLst>
                    <a:cxn ang="0">
                      <a:pos x="0" y="22"/>
                    </a:cxn>
                    <a:cxn ang="0">
                      <a:pos x="17" y="22"/>
                    </a:cxn>
                    <a:cxn ang="0">
                      <a:pos x="17" y="3"/>
                    </a:cxn>
                    <a:cxn ang="0">
                      <a:pos x="0" y="0"/>
                    </a:cxn>
                    <a:cxn ang="0">
                      <a:pos x="0" y="22"/>
                    </a:cxn>
                  </a:cxnLst>
                  <a:rect l="0" t="0" r="r" b="b"/>
                  <a:pathLst>
                    <a:path w="17" h="22">
                      <a:moveTo>
                        <a:pt x="0" y="22"/>
                      </a:moveTo>
                      <a:lnTo>
                        <a:pt x="17" y="22"/>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9" name="Freeform 161"/>
                <p:cNvSpPr>
                  <a:spLocks noChangeAspect="1"/>
                </p:cNvSpPr>
                <p:nvPr/>
              </p:nvSpPr>
              <p:spPr bwMode="auto">
                <a:xfrm>
                  <a:off x="2348" y="2757"/>
                  <a:ext cx="54" cy="30"/>
                </a:xfrm>
                <a:custGeom>
                  <a:avLst/>
                  <a:gdLst/>
                  <a:ahLst/>
                  <a:cxnLst>
                    <a:cxn ang="0">
                      <a:pos x="0" y="8"/>
                    </a:cxn>
                    <a:cxn ang="0">
                      <a:pos x="23" y="7"/>
                    </a:cxn>
                    <a:cxn ang="0">
                      <a:pos x="23" y="3"/>
                    </a:cxn>
                    <a:cxn ang="0">
                      <a:pos x="0" y="0"/>
                    </a:cxn>
                    <a:cxn ang="0">
                      <a:pos x="0" y="8"/>
                    </a:cxn>
                  </a:cxnLst>
                  <a:rect l="0" t="0" r="r" b="b"/>
                  <a:pathLst>
                    <a:path w="23" h="13">
                      <a:moveTo>
                        <a:pt x="0" y="8"/>
                      </a:moveTo>
                      <a:cubicBezTo>
                        <a:pt x="0" y="8"/>
                        <a:pt x="10" y="13"/>
                        <a:pt x="23" y="7"/>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50" name="Freeform 162"/>
                <p:cNvSpPr>
                  <a:spLocks noChangeAspect="1"/>
                </p:cNvSpPr>
                <p:nvPr/>
              </p:nvSpPr>
              <p:spPr bwMode="auto">
                <a:xfrm>
                  <a:off x="2331" y="2752"/>
                  <a:ext cx="17" cy="5"/>
                </a:xfrm>
                <a:custGeom>
                  <a:avLst/>
                  <a:gdLst/>
                  <a:ahLst/>
                  <a:cxnLst>
                    <a:cxn ang="0">
                      <a:pos x="0" y="2"/>
                    </a:cxn>
                    <a:cxn ang="0">
                      <a:pos x="0" y="0"/>
                    </a:cxn>
                    <a:cxn ang="0">
                      <a:pos x="17" y="2"/>
                    </a:cxn>
                    <a:cxn ang="0">
                      <a:pos x="17" y="5"/>
                    </a:cxn>
                    <a:cxn ang="0">
                      <a:pos x="0" y="2"/>
                    </a:cxn>
                  </a:cxnLst>
                  <a:rect l="0" t="0" r="r" b="b"/>
                  <a:pathLst>
                    <a:path w="17" h="5">
                      <a:moveTo>
                        <a:pt x="0" y="2"/>
                      </a:moveTo>
                      <a:lnTo>
                        <a:pt x="0" y="0"/>
                      </a:lnTo>
                      <a:lnTo>
                        <a:pt x="17" y="2"/>
                      </a:lnTo>
                      <a:lnTo>
                        <a:pt x="17"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51" name="Freeform 163"/>
                <p:cNvSpPr>
                  <a:spLocks noChangeAspect="1"/>
                </p:cNvSpPr>
                <p:nvPr/>
              </p:nvSpPr>
              <p:spPr bwMode="auto">
                <a:xfrm>
                  <a:off x="2348" y="2754"/>
                  <a:ext cx="54" cy="12"/>
                </a:xfrm>
                <a:custGeom>
                  <a:avLst/>
                  <a:gdLst/>
                  <a:ahLst/>
                  <a:cxnLst>
                    <a:cxn ang="0">
                      <a:pos x="0" y="0"/>
                    </a:cxn>
                    <a:cxn ang="0">
                      <a:pos x="23" y="4"/>
                    </a:cxn>
                    <a:cxn ang="0">
                      <a:pos x="23" y="4"/>
                    </a:cxn>
                    <a:cxn ang="0">
                      <a:pos x="7" y="4"/>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7"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52" name="Freeform 164"/>
                <p:cNvSpPr>
                  <a:spLocks noChangeAspect="1"/>
                </p:cNvSpPr>
                <p:nvPr/>
              </p:nvSpPr>
              <p:spPr bwMode="auto">
                <a:xfrm>
                  <a:off x="2402" y="2764"/>
                  <a:ext cx="2" cy="9"/>
                </a:xfrm>
                <a:custGeom>
                  <a:avLst/>
                  <a:gdLst/>
                  <a:ahLst/>
                  <a:cxnLst>
                    <a:cxn ang="0">
                      <a:pos x="2" y="7"/>
                    </a:cxn>
                    <a:cxn ang="0">
                      <a:pos x="0" y="9"/>
                    </a:cxn>
                    <a:cxn ang="0">
                      <a:pos x="0" y="0"/>
                    </a:cxn>
                    <a:cxn ang="0">
                      <a:pos x="2" y="2"/>
                    </a:cxn>
                    <a:cxn ang="0">
                      <a:pos x="2" y="7"/>
                    </a:cxn>
                  </a:cxnLst>
                  <a:rect l="0" t="0" r="r" b="b"/>
                  <a:pathLst>
                    <a:path w="2" h="9">
                      <a:moveTo>
                        <a:pt x="2" y="7"/>
                      </a:moveTo>
                      <a:lnTo>
                        <a:pt x="0" y="9"/>
                      </a:lnTo>
                      <a:lnTo>
                        <a:pt x="0" y="0"/>
                      </a:lnTo>
                      <a:lnTo>
                        <a:pt x="2" y="2"/>
                      </a:lnTo>
                      <a:lnTo>
                        <a:pt x="2" y="7"/>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53" name="Freeform 165"/>
                <p:cNvSpPr>
                  <a:spLocks noChangeAspect="1"/>
                </p:cNvSpPr>
                <p:nvPr/>
              </p:nvSpPr>
              <p:spPr bwMode="auto">
                <a:xfrm>
                  <a:off x="2331" y="2721"/>
                  <a:ext cx="92" cy="38"/>
                </a:xfrm>
                <a:custGeom>
                  <a:avLst/>
                  <a:gdLst/>
                  <a:ahLst/>
                  <a:cxnLst>
                    <a:cxn ang="0">
                      <a:pos x="0" y="0"/>
                    </a:cxn>
                    <a:cxn ang="0">
                      <a:pos x="92" y="10"/>
                    </a:cxn>
                    <a:cxn ang="0">
                      <a:pos x="92" y="38"/>
                    </a:cxn>
                    <a:cxn ang="0">
                      <a:pos x="0" y="26"/>
                    </a:cxn>
                    <a:cxn ang="0">
                      <a:pos x="0" y="0"/>
                    </a:cxn>
                  </a:cxnLst>
                  <a:rect l="0" t="0" r="r" b="b"/>
                  <a:pathLst>
                    <a:path w="92" h="38">
                      <a:moveTo>
                        <a:pt x="0" y="0"/>
                      </a:moveTo>
                      <a:lnTo>
                        <a:pt x="92" y="10"/>
                      </a:lnTo>
                      <a:lnTo>
                        <a:pt x="92"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54" name="Freeform 166"/>
                <p:cNvSpPr>
                  <a:spLocks noChangeAspect="1"/>
                </p:cNvSpPr>
                <p:nvPr/>
              </p:nvSpPr>
              <p:spPr bwMode="auto">
                <a:xfrm>
                  <a:off x="2331" y="2724"/>
                  <a:ext cx="17" cy="23"/>
                </a:xfrm>
                <a:custGeom>
                  <a:avLst/>
                  <a:gdLst/>
                  <a:ahLst/>
                  <a:cxnLst>
                    <a:cxn ang="0">
                      <a:pos x="0" y="21"/>
                    </a:cxn>
                    <a:cxn ang="0">
                      <a:pos x="17" y="23"/>
                    </a:cxn>
                    <a:cxn ang="0">
                      <a:pos x="17" y="2"/>
                    </a:cxn>
                    <a:cxn ang="0">
                      <a:pos x="0" y="0"/>
                    </a:cxn>
                    <a:cxn ang="0">
                      <a:pos x="0" y="21"/>
                    </a:cxn>
                  </a:cxnLst>
                  <a:rect l="0" t="0" r="r" b="b"/>
                  <a:pathLst>
                    <a:path w="17" h="23">
                      <a:moveTo>
                        <a:pt x="0" y="21"/>
                      </a:moveTo>
                      <a:lnTo>
                        <a:pt x="17" y="23"/>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55" name="Freeform 167"/>
                <p:cNvSpPr>
                  <a:spLocks noChangeAspect="1"/>
                </p:cNvSpPr>
                <p:nvPr/>
              </p:nvSpPr>
              <p:spPr bwMode="auto">
                <a:xfrm>
                  <a:off x="2348" y="2726"/>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56" name="Freeform 168"/>
                <p:cNvSpPr>
                  <a:spLocks noChangeAspect="1"/>
                </p:cNvSpPr>
                <p:nvPr/>
              </p:nvSpPr>
              <p:spPr bwMode="auto">
                <a:xfrm>
                  <a:off x="2331" y="2721"/>
                  <a:ext cx="17" cy="5"/>
                </a:xfrm>
                <a:custGeom>
                  <a:avLst/>
                  <a:gdLst/>
                  <a:ahLst/>
                  <a:cxnLst>
                    <a:cxn ang="0">
                      <a:pos x="0" y="3"/>
                    </a:cxn>
                    <a:cxn ang="0">
                      <a:pos x="0" y="0"/>
                    </a:cxn>
                    <a:cxn ang="0">
                      <a:pos x="17" y="5"/>
                    </a:cxn>
                    <a:cxn ang="0">
                      <a:pos x="17" y="5"/>
                    </a:cxn>
                    <a:cxn ang="0">
                      <a:pos x="0" y="3"/>
                    </a:cxn>
                  </a:cxnLst>
                  <a:rect l="0" t="0" r="r" b="b"/>
                  <a:pathLst>
                    <a:path w="17" h="5">
                      <a:moveTo>
                        <a:pt x="0" y="3"/>
                      </a:moveTo>
                      <a:lnTo>
                        <a:pt x="0" y="0"/>
                      </a:lnTo>
                      <a:lnTo>
                        <a:pt x="17" y="5"/>
                      </a:lnTo>
                      <a:lnTo>
                        <a:pt x="17" y="5"/>
                      </a:lnTo>
                      <a:lnTo>
                        <a:pt x="0" y="3"/>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57" name="Freeform 169"/>
                <p:cNvSpPr>
                  <a:spLocks noChangeAspect="1"/>
                </p:cNvSpPr>
                <p:nvPr/>
              </p:nvSpPr>
              <p:spPr bwMode="auto">
                <a:xfrm>
                  <a:off x="2348" y="2726"/>
                  <a:ext cx="54" cy="9"/>
                </a:xfrm>
                <a:custGeom>
                  <a:avLst/>
                  <a:gdLst/>
                  <a:ahLst/>
                  <a:cxnLst>
                    <a:cxn ang="0">
                      <a:pos x="0" y="0"/>
                    </a:cxn>
                    <a:cxn ang="0">
                      <a:pos x="23" y="3"/>
                    </a:cxn>
                    <a:cxn ang="0">
                      <a:pos x="23" y="4"/>
                    </a:cxn>
                    <a:cxn ang="0">
                      <a:pos x="7" y="3"/>
                    </a:cxn>
                    <a:cxn ang="0">
                      <a:pos x="0" y="0"/>
                    </a:cxn>
                  </a:cxnLst>
                  <a:rect l="0" t="0" r="r" b="b"/>
                  <a:pathLst>
                    <a:path w="23" h="4">
                      <a:moveTo>
                        <a:pt x="0" y="0"/>
                      </a:moveTo>
                      <a:cubicBezTo>
                        <a:pt x="0" y="0"/>
                        <a:pt x="6" y="4"/>
                        <a:pt x="23" y="3"/>
                      </a:cubicBezTo>
                      <a:cubicBezTo>
                        <a:pt x="23" y="4"/>
                        <a:pt x="23" y="4"/>
                        <a:pt x="23" y="4"/>
                      </a:cubicBezTo>
                      <a:cubicBezTo>
                        <a:pt x="23" y="4"/>
                        <a:pt x="13"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58" name="Rectangle 170"/>
                <p:cNvSpPr>
                  <a:spLocks noChangeAspect="1" noChangeArrowheads="1"/>
                </p:cNvSpPr>
                <p:nvPr/>
              </p:nvSpPr>
              <p:spPr bwMode="auto">
                <a:xfrm>
                  <a:off x="2402" y="2735"/>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59" name="Freeform 171"/>
                <p:cNvSpPr>
                  <a:spLocks noChangeAspect="1"/>
                </p:cNvSpPr>
                <p:nvPr/>
              </p:nvSpPr>
              <p:spPr bwMode="auto">
                <a:xfrm>
                  <a:off x="2426" y="2854"/>
                  <a:ext cx="94" cy="37"/>
                </a:xfrm>
                <a:custGeom>
                  <a:avLst/>
                  <a:gdLst/>
                  <a:ahLst/>
                  <a:cxnLst>
                    <a:cxn ang="0">
                      <a:pos x="0" y="0"/>
                    </a:cxn>
                    <a:cxn ang="0">
                      <a:pos x="94" y="9"/>
                    </a:cxn>
                    <a:cxn ang="0">
                      <a:pos x="94" y="37"/>
                    </a:cxn>
                    <a:cxn ang="0">
                      <a:pos x="0" y="25"/>
                    </a:cxn>
                    <a:cxn ang="0">
                      <a:pos x="0" y="0"/>
                    </a:cxn>
                  </a:cxnLst>
                  <a:rect l="0" t="0" r="r" b="b"/>
                  <a:pathLst>
                    <a:path w="94" h="37">
                      <a:moveTo>
                        <a:pt x="0" y="0"/>
                      </a:moveTo>
                      <a:lnTo>
                        <a:pt x="94" y="9"/>
                      </a:lnTo>
                      <a:lnTo>
                        <a:pt x="94" y="37"/>
                      </a:lnTo>
                      <a:lnTo>
                        <a:pt x="0" y="25"/>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60" name="Freeform 172"/>
                <p:cNvSpPr>
                  <a:spLocks noChangeAspect="1"/>
                </p:cNvSpPr>
                <p:nvPr/>
              </p:nvSpPr>
              <p:spPr bwMode="auto">
                <a:xfrm>
                  <a:off x="2426" y="2856"/>
                  <a:ext cx="19" cy="23"/>
                </a:xfrm>
                <a:custGeom>
                  <a:avLst/>
                  <a:gdLst/>
                  <a:ahLst/>
                  <a:cxnLst>
                    <a:cxn ang="0">
                      <a:pos x="0" y="21"/>
                    </a:cxn>
                    <a:cxn ang="0">
                      <a:pos x="19" y="23"/>
                    </a:cxn>
                    <a:cxn ang="0">
                      <a:pos x="19" y="2"/>
                    </a:cxn>
                    <a:cxn ang="0">
                      <a:pos x="0" y="0"/>
                    </a:cxn>
                    <a:cxn ang="0">
                      <a:pos x="0" y="21"/>
                    </a:cxn>
                  </a:cxnLst>
                  <a:rect l="0" t="0" r="r" b="b"/>
                  <a:pathLst>
                    <a:path w="19" h="23">
                      <a:moveTo>
                        <a:pt x="0" y="21"/>
                      </a:moveTo>
                      <a:lnTo>
                        <a:pt x="19" y="23"/>
                      </a:lnTo>
                      <a:lnTo>
                        <a:pt x="19"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61" name="Freeform 173"/>
                <p:cNvSpPr>
                  <a:spLocks noChangeAspect="1"/>
                </p:cNvSpPr>
                <p:nvPr/>
              </p:nvSpPr>
              <p:spPr bwMode="auto">
                <a:xfrm>
                  <a:off x="2445" y="2858"/>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62" name="Freeform 174"/>
                <p:cNvSpPr>
                  <a:spLocks noChangeAspect="1"/>
                </p:cNvSpPr>
                <p:nvPr/>
              </p:nvSpPr>
              <p:spPr bwMode="auto">
                <a:xfrm>
                  <a:off x="2426" y="2854"/>
                  <a:ext cx="19" cy="4"/>
                </a:xfrm>
                <a:custGeom>
                  <a:avLst/>
                  <a:gdLst/>
                  <a:ahLst/>
                  <a:cxnLst>
                    <a:cxn ang="0">
                      <a:pos x="0" y="2"/>
                    </a:cxn>
                    <a:cxn ang="0">
                      <a:pos x="0" y="0"/>
                    </a:cxn>
                    <a:cxn ang="0">
                      <a:pos x="19" y="4"/>
                    </a:cxn>
                    <a:cxn ang="0">
                      <a:pos x="19" y="4"/>
                    </a:cxn>
                    <a:cxn ang="0">
                      <a:pos x="0" y="2"/>
                    </a:cxn>
                  </a:cxnLst>
                  <a:rect l="0" t="0" r="r" b="b"/>
                  <a:pathLst>
                    <a:path w="19" h="4">
                      <a:moveTo>
                        <a:pt x="0" y="2"/>
                      </a:moveTo>
                      <a:lnTo>
                        <a:pt x="0" y="0"/>
                      </a:lnTo>
                      <a:lnTo>
                        <a:pt x="19" y="4"/>
                      </a:lnTo>
                      <a:lnTo>
                        <a:pt x="19"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63" name="Freeform 175"/>
                <p:cNvSpPr>
                  <a:spLocks noChangeAspect="1"/>
                </p:cNvSpPr>
                <p:nvPr/>
              </p:nvSpPr>
              <p:spPr bwMode="auto">
                <a:xfrm>
                  <a:off x="2445" y="2858"/>
                  <a:ext cx="54" cy="10"/>
                </a:xfrm>
                <a:custGeom>
                  <a:avLst/>
                  <a:gdLst/>
                  <a:ahLst/>
                  <a:cxnLst>
                    <a:cxn ang="0">
                      <a:pos x="0" y="0"/>
                    </a:cxn>
                    <a:cxn ang="0">
                      <a:pos x="23" y="3"/>
                    </a:cxn>
                    <a:cxn ang="0">
                      <a:pos x="23" y="4"/>
                    </a:cxn>
                    <a:cxn ang="0">
                      <a:pos x="6" y="3"/>
                    </a:cxn>
                    <a:cxn ang="0">
                      <a:pos x="0" y="0"/>
                    </a:cxn>
                  </a:cxnLst>
                  <a:rect l="0" t="0" r="r" b="b"/>
                  <a:pathLst>
                    <a:path w="23" h="4">
                      <a:moveTo>
                        <a:pt x="0" y="0"/>
                      </a:moveTo>
                      <a:cubicBezTo>
                        <a:pt x="0" y="0"/>
                        <a:pt x="6" y="4"/>
                        <a:pt x="23" y="3"/>
                      </a:cubicBezTo>
                      <a:cubicBezTo>
                        <a:pt x="23" y="4"/>
                        <a:pt x="23" y="4"/>
                        <a:pt x="23" y="4"/>
                      </a:cubicBezTo>
                      <a:cubicBezTo>
                        <a:pt x="23" y="4"/>
                        <a:pt x="13" y="4"/>
                        <a:pt x="6"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64" name="Freeform 176"/>
                <p:cNvSpPr>
                  <a:spLocks noChangeAspect="1"/>
                </p:cNvSpPr>
                <p:nvPr/>
              </p:nvSpPr>
              <p:spPr bwMode="auto">
                <a:xfrm>
                  <a:off x="2499" y="2868"/>
                  <a:ext cx="2" cy="7"/>
                </a:xfrm>
                <a:custGeom>
                  <a:avLst/>
                  <a:gdLst/>
                  <a:ahLst/>
                  <a:cxnLst>
                    <a:cxn ang="0">
                      <a:pos x="2" y="4"/>
                    </a:cxn>
                    <a:cxn ang="0">
                      <a:pos x="0" y="7"/>
                    </a:cxn>
                    <a:cxn ang="0">
                      <a:pos x="0" y="0"/>
                    </a:cxn>
                    <a:cxn ang="0">
                      <a:pos x="2" y="0"/>
                    </a:cxn>
                    <a:cxn ang="0">
                      <a:pos x="2" y="4"/>
                    </a:cxn>
                  </a:cxnLst>
                  <a:rect l="0" t="0" r="r" b="b"/>
                  <a:pathLst>
                    <a:path w="2" h="7">
                      <a:moveTo>
                        <a:pt x="2" y="4"/>
                      </a:moveTo>
                      <a:lnTo>
                        <a:pt x="0" y="7"/>
                      </a:lnTo>
                      <a:lnTo>
                        <a:pt x="0" y="0"/>
                      </a:lnTo>
                      <a:lnTo>
                        <a:pt x="2" y="0"/>
                      </a:lnTo>
                      <a:lnTo>
                        <a:pt x="2" y="4"/>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65" name="Freeform 177"/>
                <p:cNvSpPr>
                  <a:spLocks noChangeAspect="1"/>
                </p:cNvSpPr>
                <p:nvPr/>
              </p:nvSpPr>
              <p:spPr bwMode="auto">
                <a:xfrm>
                  <a:off x="2426" y="2823"/>
                  <a:ext cx="94" cy="38"/>
                </a:xfrm>
                <a:custGeom>
                  <a:avLst/>
                  <a:gdLst/>
                  <a:ahLst/>
                  <a:cxnLst>
                    <a:cxn ang="0">
                      <a:pos x="0" y="0"/>
                    </a:cxn>
                    <a:cxn ang="0">
                      <a:pos x="94" y="9"/>
                    </a:cxn>
                    <a:cxn ang="0">
                      <a:pos x="94" y="38"/>
                    </a:cxn>
                    <a:cxn ang="0">
                      <a:pos x="0" y="28"/>
                    </a:cxn>
                    <a:cxn ang="0">
                      <a:pos x="0" y="0"/>
                    </a:cxn>
                  </a:cxnLst>
                  <a:rect l="0" t="0" r="r" b="b"/>
                  <a:pathLst>
                    <a:path w="94" h="38">
                      <a:moveTo>
                        <a:pt x="0" y="0"/>
                      </a:moveTo>
                      <a:lnTo>
                        <a:pt x="94" y="9"/>
                      </a:lnTo>
                      <a:lnTo>
                        <a:pt x="94"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66" name="Freeform 178"/>
                <p:cNvSpPr>
                  <a:spLocks noChangeAspect="1"/>
                </p:cNvSpPr>
                <p:nvPr/>
              </p:nvSpPr>
              <p:spPr bwMode="auto">
                <a:xfrm>
                  <a:off x="2426" y="2825"/>
                  <a:ext cx="19" cy="24"/>
                </a:xfrm>
                <a:custGeom>
                  <a:avLst/>
                  <a:gdLst/>
                  <a:ahLst/>
                  <a:cxnLst>
                    <a:cxn ang="0">
                      <a:pos x="0" y="21"/>
                    </a:cxn>
                    <a:cxn ang="0">
                      <a:pos x="19" y="24"/>
                    </a:cxn>
                    <a:cxn ang="0">
                      <a:pos x="19" y="3"/>
                    </a:cxn>
                    <a:cxn ang="0">
                      <a:pos x="0" y="0"/>
                    </a:cxn>
                    <a:cxn ang="0">
                      <a:pos x="0" y="21"/>
                    </a:cxn>
                  </a:cxnLst>
                  <a:rect l="0" t="0" r="r" b="b"/>
                  <a:pathLst>
                    <a:path w="19" h="24">
                      <a:moveTo>
                        <a:pt x="0" y="21"/>
                      </a:moveTo>
                      <a:lnTo>
                        <a:pt x="19" y="24"/>
                      </a:lnTo>
                      <a:lnTo>
                        <a:pt x="19" y="3"/>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67" name="Freeform 179"/>
                <p:cNvSpPr>
                  <a:spLocks noChangeAspect="1"/>
                </p:cNvSpPr>
                <p:nvPr/>
              </p:nvSpPr>
              <p:spPr bwMode="auto">
                <a:xfrm>
                  <a:off x="2445" y="2828"/>
                  <a:ext cx="54" cy="30"/>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68" name="Freeform 180"/>
                <p:cNvSpPr>
                  <a:spLocks noChangeAspect="1"/>
                </p:cNvSpPr>
                <p:nvPr/>
              </p:nvSpPr>
              <p:spPr bwMode="auto">
                <a:xfrm>
                  <a:off x="2426" y="2823"/>
                  <a:ext cx="19" cy="5"/>
                </a:xfrm>
                <a:custGeom>
                  <a:avLst/>
                  <a:gdLst/>
                  <a:ahLst/>
                  <a:cxnLst>
                    <a:cxn ang="0">
                      <a:pos x="0" y="2"/>
                    </a:cxn>
                    <a:cxn ang="0">
                      <a:pos x="0" y="0"/>
                    </a:cxn>
                    <a:cxn ang="0">
                      <a:pos x="19" y="5"/>
                    </a:cxn>
                    <a:cxn ang="0">
                      <a:pos x="19" y="5"/>
                    </a:cxn>
                    <a:cxn ang="0">
                      <a:pos x="0" y="2"/>
                    </a:cxn>
                  </a:cxnLst>
                  <a:rect l="0" t="0" r="r" b="b"/>
                  <a:pathLst>
                    <a:path w="19" h="5">
                      <a:moveTo>
                        <a:pt x="0" y="2"/>
                      </a:moveTo>
                      <a:lnTo>
                        <a:pt x="0" y="0"/>
                      </a:lnTo>
                      <a:lnTo>
                        <a:pt x="19" y="5"/>
                      </a:lnTo>
                      <a:lnTo>
                        <a:pt x="19"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69" name="Freeform 181"/>
                <p:cNvSpPr>
                  <a:spLocks noChangeAspect="1"/>
                </p:cNvSpPr>
                <p:nvPr/>
              </p:nvSpPr>
              <p:spPr bwMode="auto">
                <a:xfrm>
                  <a:off x="2445" y="2828"/>
                  <a:ext cx="54" cy="9"/>
                </a:xfrm>
                <a:custGeom>
                  <a:avLst/>
                  <a:gdLst/>
                  <a:ahLst/>
                  <a:cxnLst>
                    <a:cxn ang="0">
                      <a:pos x="0" y="0"/>
                    </a:cxn>
                    <a:cxn ang="0">
                      <a:pos x="23" y="3"/>
                    </a:cxn>
                    <a:cxn ang="0">
                      <a:pos x="23" y="4"/>
                    </a:cxn>
                    <a:cxn ang="0">
                      <a:pos x="6" y="3"/>
                    </a:cxn>
                    <a:cxn ang="0">
                      <a:pos x="0" y="0"/>
                    </a:cxn>
                  </a:cxnLst>
                  <a:rect l="0" t="0" r="r" b="b"/>
                  <a:pathLst>
                    <a:path w="23" h="4">
                      <a:moveTo>
                        <a:pt x="0" y="0"/>
                      </a:moveTo>
                      <a:cubicBezTo>
                        <a:pt x="0" y="0"/>
                        <a:pt x="6" y="4"/>
                        <a:pt x="23" y="3"/>
                      </a:cubicBezTo>
                      <a:cubicBezTo>
                        <a:pt x="23" y="4"/>
                        <a:pt x="23" y="4"/>
                        <a:pt x="23" y="4"/>
                      </a:cubicBezTo>
                      <a:cubicBezTo>
                        <a:pt x="23" y="4"/>
                        <a:pt x="13" y="4"/>
                        <a:pt x="6"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70" name="Rectangle 182"/>
                <p:cNvSpPr>
                  <a:spLocks noChangeAspect="1" noChangeArrowheads="1"/>
                </p:cNvSpPr>
                <p:nvPr/>
              </p:nvSpPr>
              <p:spPr bwMode="auto">
                <a:xfrm>
                  <a:off x="2499" y="2837"/>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71" name="Freeform 183"/>
                <p:cNvSpPr>
                  <a:spLocks noChangeAspect="1"/>
                </p:cNvSpPr>
                <p:nvPr/>
              </p:nvSpPr>
              <p:spPr bwMode="auto">
                <a:xfrm>
                  <a:off x="2426" y="2792"/>
                  <a:ext cx="94" cy="38"/>
                </a:xfrm>
                <a:custGeom>
                  <a:avLst/>
                  <a:gdLst/>
                  <a:ahLst/>
                  <a:cxnLst>
                    <a:cxn ang="0">
                      <a:pos x="0" y="0"/>
                    </a:cxn>
                    <a:cxn ang="0">
                      <a:pos x="94" y="10"/>
                    </a:cxn>
                    <a:cxn ang="0">
                      <a:pos x="94" y="38"/>
                    </a:cxn>
                    <a:cxn ang="0">
                      <a:pos x="0" y="28"/>
                    </a:cxn>
                    <a:cxn ang="0">
                      <a:pos x="0" y="0"/>
                    </a:cxn>
                  </a:cxnLst>
                  <a:rect l="0" t="0" r="r" b="b"/>
                  <a:pathLst>
                    <a:path w="94" h="38">
                      <a:moveTo>
                        <a:pt x="0" y="0"/>
                      </a:moveTo>
                      <a:lnTo>
                        <a:pt x="94" y="10"/>
                      </a:lnTo>
                      <a:lnTo>
                        <a:pt x="94"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72" name="Freeform 184"/>
                <p:cNvSpPr>
                  <a:spLocks noChangeAspect="1"/>
                </p:cNvSpPr>
                <p:nvPr/>
              </p:nvSpPr>
              <p:spPr bwMode="auto">
                <a:xfrm>
                  <a:off x="2426" y="2794"/>
                  <a:ext cx="19" cy="24"/>
                </a:xfrm>
                <a:custGeom>
                  <a:avLst/>
                  <a:gdLst/>
                  <a:ahLst/>
                  <a:cxnLst>
                    <a:cxn ang="0">
                      <a:pos x="0" y="22"/>
                    </a:cxn>
                    <a:cxn ang="0">
                      <a:pos x="19" y="24"/>
                    </a:cxn>
                    <a:cxn ang="0">
                      <a:pos x="19" y="5"/>
                    </a:cxn>
                    <a:cxn ang="0">
                      <a:pos x="0" y="0"/>
                    </a:cxn>
                    <a:cxn ang="0">
                      <a:pos x="0" y="22"/>
                    </a:cxn>
                  </a:cxnLst>
                  <a:rect l="0" t="0" r="r" b="b"/>
                  <a:pathLst>
                    <a:path w="19" h="24">
                      <a:moveTo>
                        <a:pt x="0" y="22"/>
                      </a:moveTo>
                      <a:lnTo>
                        <a:pt x="19" y="24"/>
                      </a:lnTo>
                      <a:lnTo>
                        <a:pt x="19" y="5"/>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73" name="Freeform 185"/>
                <p:cNvSpPr>
                  <a:spLocks noChangeAspect="1"/>
                </p:cNvSpPr>
                <p:nvPr/>
              </p:nvSpPr>
              <p:spPr bwMode="auto">
                <a:xfrm>
                  <a:off x="2445" y="2799"/>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74" name="Freeform 186"/>
                <p:cNvSpPr>
                  <a:spLocks noChangeAspect="1"/>
                </p:cNvSpPr>
                <p:nvPr/>
              </p:nvSpPr>
              <p:spPr bwMode="auto">
                <a:xfrm>
                  <a:off x="2426" y="2794"/>
                  <a:ext cx="19" cy="5"/>
                </a:xfrm>
                <a:custGeom>
                  <a:avLst/>
                  <a:gdLst/>
                  <a:ahLst/>
                  <a:cxnLst>
                    <a:cxn ang="0">
                      <a:pos x="0" y="0"/>
                    </a:cxn>
                    <a:cxn ang="0">
                      <a:pos x="0" y="0"/>
                    </a:cxn>
                    <a:cxn ang="0">
                      <a:pos x="19" y="3"/>
                    </a:cxn>
                    <a:cxn ang="0">
                      <a:pos x="19" y="5"/>
                    </a:cxn>
                    <a:cxn ang="0">
                      <a:pos x="0" y="0"/>
                    </a:cxn>
                  </a:cxnLst>
                  <a:rect l="0" t="0" r="r" b="b"/>
                  <a:pathLst>
                    <a:path w="19" h="5">
                      <a:moveTo>
                        <a:pt x="0" y="0"/>
                      </a:moveTo>
                      <a:lnTo>
                        <a:pt x="0" y="0"/>
                      </a:lnTo>
                      <a:lnTo>
                        <a:pt x="19" y="3"/>
                      </a:lnTo>
                      <a:lnTo>
                        <a:pt x="19" y="5"/>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75" name="Freeform 187"/>
                <p:cNvSpPr>
                  <a:spLocks noChangeAspect="1"/>
                </p:cNvSpPr>
                <p:nvPr/>
              </p:nvSpPr>
              <p:spPr bwMode="auto">
                <a:xfrm>
                  <a:off x="2445" y="2797"/>
                  <a:ext cx="54"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76" name="Rectangle 188"/>
                <p:cNvSpPr>
                  <a:spLocks noChangeAspect="1" noChangeArrowheads="1"/>
                </p:cNvSpPr>
                <p:nvPr/>
              </p:nvSpPr>
              <p:spPr bwMode="auto">
                <a:xfrm>
                  <a:off x="2499" y="280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77" name="Freeform 189"/>
                <p:cNvSpPr>
                  <a:spLocks noChangeAspect="1"/>
                </p:cNvSpPr>
                <p:nvPr/>
              </p:nvSpPr>
              <p:spPr bwMode="auto">
                <a:xfrm>
                  <a:off x="2426" y="2761"/>
                  <a:ext cx="94" cy="41"/>
                </a:xfrm>
                <a:custGeom>
                  <a:avLst/>
                  <a:gdLst/>
                  <a:ahLst/>
                  <a:cxnLst>
                    <a:cxn ang="0">
                      <a:pos x="0" y="0"/>
                    </a:cxn>
                    <a:cxn ang="0">
                      <a:pos x="94" y="12"/>
                    </a:cxn>
                    <a:cxn ang="0">
                      <a:pos x="94" y="41"/>
                    </a:cxn>
                    <a:cxn ang="0">
                      <a:pos x="0" y="29"/>
                    </a:cxn>
                    <a:cxn ang="0">
                      <a:pos x="0" y="0"/>
                    </a:cxn>
                  </a:cxnLst>
                  <a:rect l="0" t="0" r="r" b="b"/>
                  <a:pathLst>
                    <a:path w="94" h="41">
                      <a:moveTo>
                        <a:pt x="0" y="0"/>
                      </a:moveTo>
                      <a:lnTo>
                        <a:pt x="94" y="12"/>
                      </a:lnTo>
                      <a:lnTo>
                        <a:pt x="94"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78" name="Freeform 190"/>
                <p:cNvSpPr>
                  <a:spLocks noChangeAspect="1"/>
                </p:cNvSpPr>
                <p:nvPr/>
              </p:nvSpPr>
              <p:spPr bwMode="auto">
                <a:xfrm>
                  <a:off x="2426" y="2766"/>
                  <a:ext cx="19" cy="21"/>
                </a:xfrm>
                <a:custGeom>
                  <a:avLst/>
                  <a:gdLst/>
                  <a:ahLst/>
                  <a:cxnLst>
                    <a:cxn ang="0">
                      <a:pos x="0" y="21"/>
                    </a:cxn>
                    <a:cxn ang="0">
                      <a:pos x="19" y="21"/>
                    </a:cxn>
                    <a:cxn ang="0">
                      <a:pos x="19" y="2"/>
                    </a:cxn>
                    <a:cxn ang="0">
                      <a:pos x="0" y="0"/>
                    </a:cxn>
                    <a:cxn ang="0">
                      <a:pos x="0" y="21"/>
                    </a:cxn>
                  </a:cxnLst>
                  <a:rect l="0" t="0" r="r" b="b"/>
                  <a:pathLst>
                    <a:path w="19" h="21">
                      <a:moveTo>
                        <a:pt x="0" y="21"/>
                      </a:moveTo>
                      <a:lnTo>
                        <a:pt x="19" y="21"/>
                      </a:lnTo>
                      <a:lnTo>
                        <a:pt x="19"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79" name="Freeform 191"/>
                <p:cNvSpPr>
                  <a:spLocks noChangeAspect="1"/>
                </p:cNvSpPr>
                <p:nvPr/>
              </p:nvSpPr>
              <p:spPr bwMode="auto">
                <a:xfrm>
                  <a:off x="2445" y="2768"/>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80" name="Freeform 192"/>
                <p:cNvSpPr>
                  <a:spLocks noChangeAspect="1"/>
                </p:cNvSpPr>
                <p:nvPr/>
              </p:nvSpPr>
              <p:spPr bwMode="auto">
                <a:xfrm>
                  <a:off x="2426" y="2764"/>
                  <a:ext cx="19" cy="4"/>
                </a:xfrm>
                <a:custGeom>
                  <a:avLst/>
                  <a:gdLst/>
                  <a:ahLst/>
                  <a:cxnLst>
                    <a:cxn ang="0">
                      <a:pos x="0" y="2"/>
                    </a:cxn>
                    <a:cxn ang="0">
                      <a:pos x="0" y="0"/>
                    </a:cxn>
                    <a:cxn ang="0">
                      <a:pos x="19" y="2"/>
                    </a:cxn>
                    <a:cxn ang="0">
                      <a:pos x="19" y="4"/>
                    </a:cxn>
                    <a:cxn ang="0">
                      <a:pos x="0" y="2"/>
                    </a:cxn>
                  </a:cxnLst>
                  <a:rect l="0" t="0" r="r" b="b"/>
                  <a:pathLst>
                    <a:path w="19" h="4">
                      <a:moveTo>
                        <a:pt x="0" y="2"/>
                      </a:moveTo>
                      <a:lnTo>
                        <a:pt x="0" y="0"/>
                      </a:lnTo>
                      <a:lnTo>
                        <a:pt x="19" y="2"/>
                      </a:lnTo>
                      <a:lnTo>
                        <a:pt x="19"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81" name="Freeform 193"/>
                <p:cNvSpPr>
                  <a:spLocks noChangeAspect="1"/>
                </p:cNvSpPr>
                <p:nvPr/>
              </p:nvSpPr>
              <p:spPr bwMode="auto">
                <a:xfrm>
                  <a:off x="2445" y="2766"/>
                  <a:ext cx="54"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82" name="Rectangle 194"/>
                <p:cNvSpPr>
                  <a:spLocks noChangeAspect="1" noChangeArrowheads="1"/>
                </p:cNvSpPr>
                <p:nvPr/>
              </p:nvSpPr>
              <p:spPr bwMode="auto">
                <a:xfrm>
                  <a:off x="2499" y="277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83" name="Freeform 195"/>
                <p:cNvSpPr>
                  <a:spLocks noChangeAspect="1"/>
                </p:cNvSpPr>
                <p:nvPr/>
              </p:nvSpPr>
              <p:spPr bwMode="auto">
                <a:xfrm>
                  <a:off x="2426" y="2731"/>
                  <a:ext cx="94" cy="40"/>
                </a:xfrm>
                <a:custGeom>
                  <a:avLst/>
                  <a:gdLst/>
                  <a:ahLst/>
                  <a:cxnLst>
                    <a:cxn ang="0">
                      <a:pos x="0" y="0"/>
                    </a:cxn>
                    <a:cxn ang="0">
                      <a:pos x="94" y="11"/>
                    </a:cxn>
                    <a:cxn ang="0">
                      <a:pos x="94" y="40"/>
                    </a:cxn>
                    <a:cxn ang="0">
                      <a:pos x="0" y="28"/>
                    </a:cxn>
                    <a:cxn ang="0">
                      <a:pos x="0" y="0"/>
                    </a:cxn>
                  </a:cxnLst>
                  <a:rect l="0" t="0" r="r" b="b"/>
                  <a:pathLst>
                    <a:path w="94" h="40">
                      <a:moveTo>
                        <a:pt x="0" y="0"/>
                      </a:moveTo>
                      <a:lnTo>
                        <a:pt x="94" y="11"/>
                      </a:lnTo>
                      <a:lnTo>
                        <a:pt x="94"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84" name="Freeform 196"/>
                <p:cNvSpPr>
                  <a:spLocks noChangeAspect="1"/>
                </p:cNvSpPr>
                <p:nvPr/>
              </p:nvSpPr>
              <p:spPr bwMode="auto">
                <a:xfrm>
                  <a:off x="2426" y="2735"/>
                  <a:ext cx="19" cy="24"/>
                </a:xfrm>
                <a:custGeom>
                  <a:avLst/>
                  <a:gdLst/>
                  <a:ahLst/>
                  <a:cxnLst>
                    <a:cxn ang="0">
                      <a:pos x="0" y="22"/>
                    </a:cxn>
                    <a:cxn ang="0">
                      <a:pos x="19" y="24"/>
                    </a:cxn>
                    <a:cxn ang="0">
                      <a:pos x="16" y="3"/>
                    </a:cxn>
                    <a:cxn ang="0">
                      <a:pos x="0" y="0"/>
                    </a:cxn>
                    <a:cxn ang="0">
                      <a:pos x="0" y="22"/>
                    </a:cxn>
                  </a:cxnLst>
                  <a:rect l="0" t="0" r="r" b="b"/>
                  <a:pathLst>
                    <a:path w="19" h="24">
                      <a:moveTo>
                        <a:pt x="0" y="22"/>
                      </a:moveTo>
                      <a:lnTo>
                        <a:pt x="19" y="24"/>
                      </a:lnTo>
                      <a:lnTo>
                        <a:pt x="16"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85" name="Freeform 197"/>
                <p:cNvSpPr>
                  <a:spLocks noChangeAspect="1"/>
                </p:cNvSpPr>
                <p:nvPr/>
              </p:nvSpPr>
              <p:spPr bwMode="auto">
                <a:xfrm>
                  <a:off x="2442" y="2738"/>
                  <a:ext cx="57" cy="30"/>
                </a:xfrm>
                <a:custGeom>
                  <a:avLst/>
                  <a:gdLst/>
                  <a:ahLst/>
                  <a:cxnLst>
                    <a:cxn ang="0">
                      <a:pos x="1" y="9"/>
                    </a:cxn>
                    <a:cxn ang="0">
                      <a:pos x="24" y="7"/>
                    </a:cxn>
                    <a:cxn ang="0">
                      <a:pos x="24" y="4"/>
                    </a:cxn>
                    <a:cxn ang="0">
                      <a:pos x="0" y="0"/>
                    </a:cxn>
                    <a:cxn ang="0">
                      <a:pos x="1" y="9"/>
                    </a:cxn>
                  </a:cxnLst>
                  <a:rect l="0" t="0" r="r" b="b"/>
                  <a:pathLst>
                    <a:path w="24" h="13">
                      <a:moveTo>
                        <a:pt x="1" y="9"/>
                      </a:moveTo>
                      <a:cubicBezTo>
                        <a:pt x="1" y="9"/>
                        <a:pt x="11" y="13"/>
                        <a:pt x="24" y="7"/>
                      </a:cubicBezTo>
                      <a:cubicBezTo>
                        <a:pt x="24" y="4"/>
                        <a:pt x="24" y="4"/>
                        <a:pt x="24" y="4"/>
                      </a:cubicBezTo>
                      <a:cubicBezTo>
                        <a:pt x="24" y="4"/>
                        <a:pt x="6" y="5"/>
                        <a:pt x="0" y="0"/>
                      </a:cubicBezTo>
                      <a:cubicBezTo>
                        <a:pt x="1" y="6"/>
                        <a:pt x="1" y="9"/>
                        <a:pt x="1"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86" name="Freeform 198"/>
                <p:cNvSpPr>
                  <a:spLocks noChangeAspect="1"/>
                </p:cNvSpPr>
                <p:nvPr/>
              </p:nvSpPr>
              <p:spPr bwMode="auto">
                <a:xfrm>
                  <a:off x="2426" y="2733"/>
                  <a:ext cx="19" cy="5"/>
                </a:xfrm>
                <a:custGeom>
                  <a:avLst/>
                  <a:gdLst/>
                  <a:ahLst/>
                  <a:cxnLst>
                    <a:cxn ang="0">
                      <a:pos x="0" y="2"/>
                    </a:cxn>
                    <a:cxn ang="0">
                      <a:pos x="0" y="0"/>
                    </a:cxn>
                    <a:cxn ang="0">
                      <a:pos x="19" y="5"/>
                    </a:cxn>
                    <a:cxn ang="0">
                      <a:pos x="16" y="5"/>
                    </a:cxn>
                    <a:cxn ang="0">
                      <a:pos x="0" y="2"/>
                    </a:cxn>
                  </a:cxnLst>
                  <a:rect l="0" t="0" r="r" b="b"/>
                  <a:pathLst>
                    <a:path w="19" h="5">
                      <a:moveTo>
                        <a:pt x="0" y="2"/>
                      </a:moveTo>
                      <a:lnTo>
                        <a:pt x="0" y="0"/>
                      </a:lnTo>
                      <a:lnTo>
                        <a:pt x="19" y="5"/>
                      </a:lnTo>
                      <a:lnTo>
                        <a:pt x="16"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87" name="Freeform 199"/>
                <p:cNvSpPr>
                  <a:spLocks noChangeAspect="1"/>
                </p:cNvSpPr>
                <p:nvPr/>
              </p:nvSpPr>
              <p:spPr bwMode="auto">
                <a:xfrm>
                  <a:off x="2442" y="2738"/>
                  <a:ext cx="57" cy="9"/>
                </a:xfrm>
                <a:custGeom>
                  <a:avLst/>
                  <a:gdLst/>
                  <a:ahLst/>
                  <a:cxnLst>
                    <a:cxn ang="0">
                      <a:pos x="1" y="0"/>
                    </a:cxn>
                    <a:cxn ang="0">
                      <a:pos x="24" y="3"/>
                    </a:cxn>
                    <a:cxn ang="0">
                      <a:pos x="24" y="4"/>
                    </a:cxn>
                    <a:cxn ang="0">
                      <a:pos x="7" y="3"/>
                    </a:cxn>
                    <a:cxn ang="0">
                      <a:pos x="0" y="0"/>
                    </a:cxn>
                    <a:cxn ang="0">
                      <a:pos x="1" y="0"/>
                    </a:cxn>
                  </a:cxnLst>
                  <a:rect l="0" t="0" r="r" b="b"/>
                  <a:pathLst>
                    <a:path w="24" h="4">
                      <a:moveTo>
                        <a:pt x="1" y="0"/>
                      </a:moveTo>
                      <a:cubicBezTo>
                        <a:pt x="1" y="0"/>
                        <a:pt x="7" y="4"/>
                        <a:pt x="24" y="3"/>
                      </a:cubicBezTo>
                      <a:cubicBezTo>
                        <a:pt x="24" y="4"/>
                        <a:pt x="24" y="4"/>
                        <a:pt x="24" y="4"/>
                      </a:cubicBezTo>
                      <a:cubicBezTo>
                        <a:pt x="24" y="4"/>
                        <a:pt x="14" y="4"/>
                        <a:pt x="7" y="3"/>
                      </a:cubicBezTo>
                      <a:cubicBezTo>
                        <a:pt x="1" y="1"/>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88" name="Freeform 200"/>
                <p:cNvSpPr>
                  <a:spLocks noChangeAspect="1"/>
                </p:cNvSpPr>
                <p:nvPr/>
              </p:nvSpPr>
              <p:spPr bwMode="auto">
                <a:xfrm>
                  <a:off x="2499" y="2747"/>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45" name="Group 74"/>
              <p:cNvGrpSpPr>
                <a:grpSpLocks noChangeAspect="1"/>
              </p:cNvGrpSpPr>
              <p:nvPr/>
            </p:nvGrpSpPr>
            <p:grpSpPr bwMode="auto">
              <a:xfrm>
                <a:off x="2710466" y="5454527"/>
                <a:ext cx="1080393" cy="494753"/>
                <a:chOff x="2208" y="2634"/>
                <a:chExt cx="608" cy="276"/>
              </a:xfrm>
            </p:grpSpPr>
            <p:sp>
              <p:nvSpPr>
                <p:cNvPr id="437" name="Freeform 75"/>
                <p:cNvSpPr>
                  <a:spLocks noChangeAspect="1"/>
                </p:cNvSpPr>
                <p:nvPr/>
              </p:nvSpPr>
              <p:spPr bwMode="auto">
                <a:xfrm>
                  <a:off x="2634" y="2669"/>
                  <a:ext cx="182" cy="234"/>
                </a:xfrm>
                <a:custGeom>
                  <a:avLst/>
                  <a:gdLst/>
                  <a:ahLst/>
                  <a:cxnLst>
                    <a:cxn ang="0">
                      <a:pos x="77" y="0"/>
                    </a:cxn>
                    <a:cxn ang="0">
                      <a:pos x="77" y="47"/>
                    </a:cxn>
                    <a:cxn ang="0">
                      <a:pos x="76" y="52"/>
                    </a:cxn>
                    <a:cxn ang="0">
                      <a:pos x="72" y="55"/>
                    </a:cxn>
                    <a:cxn ang="0">
                      <a:pos x="0" y="99"/>
                    </a:cxn>
                    <a:cxn ang="0">
                      <a:pos x="0" y="35"/>
                    </a:cxn>
                    <a:cxn ang="0">
                      <a:pos x="77" y="0"/>
                    </a:cxn>
                  </a:cxnLst>
                  <a:rect l="0" t="0" r="r" b="b"/>
                  <a:pathLst>
                    <a:path w="77" h="99">
                      <a:moveTo>
                        <a:pt x="77" y="0"/>
                      </a:moveTo>
                      <a:cubicBezTo>
                        <a:pt x="77" y="47"/>
                        <a:pt x="77" y="47"/>
                        <a:pt x="77" y="47"/>
                      </a:cubicBezTo>
                      <a:cubicBezTo>
                        <a:pt x="77" y="47"/>
                        <a:pt x="77" y="51"/>
                        <a:pt x="76" y="52"/>
                      </a:cubicBezTo>
                      <a:cubicBezTo>
                        <a:pt x="75" y="53"/>
                        <a:pt x="72" y="55"/>
                        <a:pt x="72" y="55"/>
                      </a:cubicBezTo>
                      <a:cubicBezTo>
                        <a:pt x="0" y="99"/>
                        <a:pt x="0" y="99"/>
                        <a:pt x="0" y="99"/>
                      </a:cubicBezTo>
                      <a:cubicBezTo>
                        <a:pt x="0" y="35"/>
                        <a:pt x="0" y="35"/>
                        <a:pt x="0" y="35"/>
                      </a:cubicBezTo>
                      <a:lnTo>
                        <a:pt x="77" y="0"/>
                      </a:lnTo>
                      <a:close/>
                    </a:path>
                  </a:pathLst>
                </a:custGeom>
                <a:solidFill>
                  <a:srgbClr val="0C3C68"/>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8" name="Freeform 76"/>
                <p:cNvSpPr>
                  <a:spLocks noChangeAspect="1"/>
                </p:cNvSpPr>
                <p:nvPr/>
              </p:nvSpPr>
              <p:spPr bwMode="auto">
                <a:xfrm>
                  <a:off x="2234" y="2634"/>
                  <a:ext cx="579" cy="118"/>
                </a:xfrm>
                <a:custGeom>
                  <a:avLst/>
                  <a:gdLst/>
                  <a:ahLst/>
                  <a:cxnLst>
                    <a:cxn ang="0">
                      <a:pos x="0" y="73"/>
                    </a:cxn>
                    <a:cxn ang="0">
                      <a:pos x="196" y="0"/>
                    </a:cxn>
                    <a:cxn ang="0">
                      <a:pos x="579" y="30"/>
                    </a:cxn>
                    <a:cxn ang="0">
                      <a:pos x="393" y="118"/>
                    </a:cxn>
                    <a:cxn ang="0">
                      <a:pos x="0" y="73"/>
                    </a:cxn>
                  </a:cxnLst>
                  <a:rect l="0" t="0" r="r" b="b"/>
                  <a:pathLst>
                    <a:path w="579" h="118">
                      <a:moveTo>
                        <a:pt x="0" y="73"/>
                      </a:moveTo>
                      <a:lnTo>
                        <a:pt x="196" y="0"/>
                      </a:lnTo>
                      <a:lnTo>
                        <a:pt x="579" y="30"/>
                      </a:lnTo>
                      <a:lnTo>
                        <a:pt x="393" y="118"/>
                      </a:lnTo>
                      <a:lnTo>
                        <a:pt x="0" y="73"/>
                      </a:lnTo>
                      <a:close/>
                    </a:path>
                  </a:pathLst>
                </a:custGeom>
                <a:solidFill>
                  <a:srgbClr val="446487"/>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9" name="Freeform 77"/>
                <p:cNvSpPr>
                  <a:spLocks noChangeAspect="1"/>
                </p:cNvSpPr>
                <p:nvPr/>
              </p:nvSpPr>
              <p:spPr bwMode="auto">
                <a:xfrm>
                  <a:off x="2622" y="2664"/>
                  <a:ext cx="194" cy="95"/>
                </a:xfrm>
                <a:custGeom>
                  <a:avLst/>
                  <a:gdLst/>
                  <a:ahLst/>
                  <a:cxnLst>
                    <a:cxn ang="0">
                      <a:pos x="82" y="2"/>
                    </a:cxn>
                    <a:cxn ang="0">
                      <a:pos x="81" y="0"/>
                    </a:cxn>
                    <a:cxn ang="0">
                      <a:pos x="0" y="37"/>
                    </a:cxn>
                    <a:cxn ang="0">
                      <a:pos x="1" y="40"/>
                    </a:cxn>
                    <a:cxn ang="0">
                      <a:pos x="82" y="2"/>
                    </a:cxn>
                  </a:cxnLst>
                  <a:rect l="0" t="0" r="r" b="b"/>
                  <a:pathLst>
                    <a:path w="82" h="40">
                      <a:moveTo>
                        <a:pt x="82" y="2"/>
                      </a:moveTo>
                      <a:cubicBezTo>
                        <a:pt x="82" y="1"/>
                        <a:pt x="81" y="1"/>
                        <a:pt x="81" y="0"/>
                      </a:cubicBezTo>
                      <a:cubicBezTo>
                        <a:pt x="77" y="0"/>
                        <a:pt x="0" y="37"/>
                        <a:pt x="0" y="37"/>
                      </a:cubicBezTo>
                      <a:cubicBezTo>
                        <a:pt x="1" y="40"/>
                        <a:pt x="1" y="40"/>
                        <a:pt x="1" y="40"/>
                      </a:cubicBezTo>
                      <a:lnTo>
                        <a:pt x="82" y="2"/>
                      </a:lnTo>
                      <a:close/>
                    </a:path>
                  </a:pathLst>
                </a:custGeom>
                <a:solidFill>
                  <a:srgbClr val="5B769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0" name="Freeform 78"/>
                <p:cNvSpPr>
                  <a:spLocks noChangeAspect="1"/>
                </p:cNvSpPr>
                <p:nvPr/>
              </p:nvSpPr>
              <p:spPr bwMode="auto">
                <a:xfrm>
                  <a:off x="2208" y="2700"/>
                  <a:ext cx="449" cy="210"/>
                </a:xfrm>
                <a:custGeom>
                  <a:avLst/>
                  <a:gdLst/>
                  <a:ahLst/>
                  <a:cxnLst>
                    <a:cxn ang="0">
                      <a:pos x="190" y="86"/>
                    </a:cxn>
                    <a:cxn ang="0">
                      <a:pos x="187" y="89"/>
                    </a:cxn>
                    <a:cxn ang="0">
                      <a:pos x="3" y="66"/>
                    </a:cxn>
                    <a:cxn ang="0">
                      <a:pos x="1" y="63"/>
                    </a:cxn>
                    <a:cxn ang="0">
                      <a:pos x="0" y="3"/>
                    </a:cxn>
                    <a:cxn ang="0">
                      <a:pos x="3" y="0"/>
                    </a:cxn>
                    <a:cxn ang="0">
                      <a:pos x="188" y="21"/>
                    </a:cxn>
                    <a:cxn ang="0">
                      <a:pos x="190" y="24"/>
                    </a:cxn>
                    <a:cxn ang="0">
                      <a:pos x="190" y="86"/>
                    </a:cxn>
                  </a:cxnLst>
                  <a:rect l="0" t="0" r="r" b="b"/>
                  <a:pathLst>
                    <a:path w="190" h="89">
                      <a:moveTo>
                        <a:pt x="190" y="86"/>
                      </a:moveTo>
                      <a:cubicBezTo>
                        <a:pt x="190" y="88"/>
                        <a:pt x="188" y="89"/>
                        <a:pt x="187" y="89"/>
                      </a:cubicBezTo>
                      <a:cubicBezTo>
                        <a:pt x="3" y="66"/>
                        <a:pt x="3" y="66"/>
                        <a:pt x="3" y="66"/>
                      </a:cubicBezTo>
                      <a:cubicBezTo>
                        <a:pt x="2" y="66"/>
                        <a:pt x="1" y="65"/>
                        <a:pt x="1" y="63"/>
                      </a:cubicBezTo>
                      <a:cubicBezTo>
                        <a:pt x="0" y="3"/>
                        <a:pt x="0" y="3"/>
                        <a:pt x="0" y="3"/>
                      </a:cubicBezTo>
                      <a:cubicBezTo>
                        <a:pt x="0" y="2"/>
                        <a:pt x="2" y="0"/>
                        <a:pt x="3" y="0"/>
                      </a:cubicBezTo>
                      <a:cubicBezTo>
                        <a:pt x="188" y="21"/>
                        <a:pt x="188" y="21"/>
                        <a:pt x="188" y="21"/>
                      </a:cubicBezTo>
                      <a:cubicBezTo>
                        <a:pt x="189" y="21"/>
                        <a:pt x="190" y="22"/>
                        <a:pt x="190" y="24"/>
                      </a:cubicBezTo>
                      <a:lnTo>
                        <a:pt x="190" y="86"/>
                      </a:lnTo>
                      <a:close/>
                    </a:path>
                  </a:pathLst>
                </a:custGeom>
                <a:solidFill>
                  <a:srgbClr val="6A84A1"/>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1" name="Freeform 79"/>
                <p:cNvSpPr>
                  <a:spLocks noChangeAspect="1"/>
                </p:cNvSpPr>
                <p:nvPr/>
              </p:nvSpPr>
              <p:spPr bwMode="auto">
                <a:xfrm>
                  <a:off x="2208" y="2702"/>
                  <a:ext cx="447" cy="208"/>
                </a:xfrm>
                <a:custGeom>
                  <a:avLst/>
                  <a:gdLst/>
                  <a:ahLst/>
                  <a:cxnLst>
                    <a:cxn ang="0">
                      <a:pos x="189" y="86"/>
                    </a:cxn>
                    <a:cxn ang="0">
                      <a:pos x="186" y="88"/>
                    </a:cxn>
                    <a:cxn ang="0">
                      <a:pos x="2" y="66"/>
                    </a:cxn>
                    <a:cxn ang="0">
                      <a:pos x="0" y="64"/>
                    </a:cxn>
                    <a:cxn ang="0">
                      <a:pos x="0" y="2"/>
                    </a:cxn>
                    <a:cxn ang="0">
                      <a:pos x="2" y="0"/>
                    </a:cxn>
                    <a:cxn ang="0">
                      <a:pos x="186" y="21"/>
                    </a:cxn>
                    <a:cxn ang="0">
                      <a:pos x="189" y="24"/>
                    </a:cxn>
                    <a:cxn ang="0">
                      <a:pos x="189" y="86"/>
                    </a:cxn>
                  </a:cxnLst>
                  <a:rect l="0" t="0" r="r" b="b"/>
                  <a:pathLst>
                    <a:path w="189" h="88">
                      <a:moveTo>
                        <a:pt x="189" y="86"/>
                      </a:moveTo>
                      <a:cubicBezTo>
                        <a:pt x="189" y="87"/>
                        <a:pt x="188" y="88"/>
                        <a:pt x="186" y="88"/>
                      </a:cubicBezTo>
                      <a:cubicBezTo>
                        <a:pt x="2" y="66"/>
                        <a:pt x="2" y="66"/>
                        <a:pt x="2" y="66"/>
                      </a:cubicBezTo>
                      <a:cubicBezTo>
                        <a:pt x="1" y="66"/>
                        <a:pt x="0" y="65"/>
                        <a:pt x="0" y="64"/>
                      </a:cubicBezTo>
                      <a:cubicBezTo>
                        <a:pt x="0" y="2"/>
                        <a:pt x="0" y="2"/>
                        <a:pt x="0" y="2"/>
                      </a:cubicBezTo>
                      <a:cubicBezTo>
                        <a:pt x="0" y="1"/>
                        <a:pt x="1" y="0"/>
                        <a:pt x="2" y="0"/>
                      </a:cubicBezTo>
                      <a:cubicBezTo>
                        <a:pt x="186" y="21"/>
                        <a:pt x="186" y="21"/>
                        <a:pt x="186" y="21"/>
                      </a:cubicBezTo>
                      <a:cubicBezTo>
                        <a:pt x="188" y="22"/>
                        <a:pt x="189" y="23"/>
                        <a:pt x="189" y="24"/>
                      </a:cubicBezTo>
                      <a:lnTo>
                        <a:pt x="189" y="86"/>
                      </a:lnTo>
                      <a:close/>
                    </a:path>
                  </a:pathLst>
                </a:custGeom>
                <a:solidFill>
                  <a:srgbClr val="8AA2B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2" name="Freeform 80"/>
                <p:cNvSpPr>
                  <a:spLocks noChangeAspect="1"/>
                </p:cNvSpPr>
                <p:nvPr/>
              </p:nvSpPr>
              <p:spPr bwMode="auto">
                <a:xfrm>
                  <a:off x="2232" y="2705"/>
                  <a:ext cx="387" cy="200"/>
                </a:xfrm>
                <a:custGeom>
                  <a:avLst/>
                  <a:gdLst/>
                  <a:ahLst/>
                  <a:cxnLst>
                    <a:cxn ang="0">
                      <a:pos x="0" y="156"/>
                    </a:cxn>
                    <a:cxn ang="0">
                      <a:pos x="0" y="0"/>
                    </a:cxn>
                    <a:cxn ang="0">
                      <a:pos x="387" y="45"/>
                    </a:cxn>
                    <a:cxn ang="0">
                      <a:pos x="387" y="200"/>
                    </a:cxn>
                    <a:cxn ang="0">
                      <a:pos x="0" y="156"/>
                    </a:cxn>
                  </a:cxnLst>
                  <a:rect l="0" t="0" r="r" b="b"/>
                  <a:pathLst>
                    <a:path w="387" h="200">
                      <a:moveTo>
                        <a:pt x="0" y="156"/>
                      </a:moveTo>
                      <a:lnTo>
                        <a:pt x="0" y="0"/>
                      </a:lnTo>
                      <a:lnTo>
                        <a:pt x="387" y="45"/>
                      </a:lnTo>
                      <a:lnTo>
                        <a:pt x="387" y="200"/>
                      </a:lnTo>
                      <a:lnTo>
                        <a:pt x="0" y="156"/>
                      </a:lnTo>
                      <a:close/>
                    </a:path>
                  </a:pathLst>
                </a:custGeom>
                <a:solidFill>
                  <a:srgbClr val="0C3C68"/>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3" name="Freeform 81"/>
                <p:cNvSpPr>
                  <a:spLocks noChangeAspect="1"/>
                </p:cNvSpPr>
                <p:nvPr/>
              </p:nvSpPr>
              <p:spPr bwMode="auto">
                <a:xfrm>
                  <a:off x="2523" y="2863"/>
                  <a:ext cx="92" cy="40"/>
                </a:xfrm>
                <a:custGeom>
                  <a:avLst/>
                  <a:gdLst/>
                  <a:ahLst/>
                  <a:cxnLst>
                    <a:cxn ang="0">
                      <a:pos x="0" y="0"/>
                    </a:cxn>
                    <a:cxn ang="0">
                      <a:pos x="92" y="12"/>
                    </a:cxn>
                    <a:cxn ang="0">
                      <a:pos x="92" y="40"/>
                    </a:cxn>
                    <a:cxn ang="0">
                      <a:pos x="0" y="28"/>
                    </a:cxn>
                    <a:cxn ang="0">
                      <a:pos x="0" y="0"/>
                    </a:cxn>
                  </a:cxnLst>
                  <a:rect l="0" t="0" r="r" b="b"/>
                  <a:pathLst>
                    <a:path w="92" h="40">
                      <a:moveTo>
                        <a:pt x="0" y="0"/>
                      </a:moveTo>
                      <a:lnTo>
                        <a:pt x="92" y="12"/>
                      </a:lnTo>
                      <a:lnTo>
                        <a:pt x="92"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4" name="Freeform 82"/>
                <p:cNvSpPr>
                  <a:spLocks noChangeAspect="1"/>
                </p:cNvSpPr>
                <p:nvPr/>
              </p:nvSpPr>
              <p:spPr bwMode="auto">
                <a:xfrm>
                  <a:off x="2523" y="2868"/>
                  <a:ext cx="16" cy="21"/>
                </a:xfrm>
                <a:custGeom>
                  <a:avLst/>
                  <a:gdLst/>
                  <a:ahLst/>
                  <a:cxnLst>
                    <a:cxn ang="0">
                      <a:pos x="0" y="21"/>
                    </a:cxn>
                    <a:cxn ang="0">
                      <a:pos x="16" y="21"/>
                    </a:cxn>
                    <a:cxn ang="0">
                      <a:pos x="16" y="2"/>
                    </a:cxn>
                    <a:cxn ang="0">
                      <a:pos x="0" y="0"/>
                    </a:cxn>
                    <a:cxn ang="0">
                      <a:pos x="0" y="21"/>
                    </a:cxn>
                  </a:cxnLst>
                  <a:rect l="0" t="0" r="r" b="b"/>
                  <a:pathLst>
                    <a:path w="16" h="21">
                      <a:moveTo>
                        <a:pt x="0" y="21"/>
                      </a:moveTo>
                      <a:lnTo>
                        <a:pt x="16" y="21"/>
                      </a:lnTo>
                      <a:lnTo>
                        <a:pt x="16"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5" name="Freeform 83"/>
                <p:cNvSpPr>
                  <a:spLocks noChangeAspect="1"/>
                </p:cNvSpPr>
                <p:nvPr/>
              </p:nvSpPr>
              <p:spPr bwMode="auto">
                <a:xfrm>
                  <a:off x="2539" y="2870"/>
                  <a:ext cx="57" cy="31"/>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6" name="Freeform 84"/>
                <p:cNvSpPr>
                  <a:spLocks noChangeAspect="1"/>
                </p:cNvSpPr>
                <p:nvPr/>
              </p:nvSpPr>
              <p:spPr bwMode="auto">
                <a:xfrm>
                  <a:off x="2523" y="2865"/>
                  <a:ext cx="16" cy="5"/>
                </a:xfrm>
                <a:custGeom>
                  <a:avLst/>
                  <a:gdLst/>
                  <a:ahLst/>
                  <a:cxnLst>
                    <a:cxn ang="0">
                      <a:pos x="0" y="3"/>
                    </a:cxn>
                    <a:cxn ang="0">
                      <a:pos x="0" y="0"/>
                    </a:cxn>
                    <a:cxn ang="0">
                      <a:pos x="16" y="3"/>
                    </a:cxn>
                    <a:cxn ang="0">
                      <a:pos x="16" y="5"/>
                    </a:cxn>
                    <a:cxn ang="0">
                      <a:pos x="0" y="3"/>
                    </a:cxn>
                  </a:cxnLst>
                  <a:rect l="0" t="0" r="r" b="b"/>
                  <a:pathLst>
                    <a:path w="16" h="5">
                      <a:moveTo>
                        <a:pt x="0" y="3"/>
                      </a:moveTo>
                      <a:lnTo>
                        <a:pt x="0" y="0"/>
                      </a:lnTo>
                      <a:lnTo>
                        <a:pt x="16" y="3"/>
                      </a:lnTo>
                      <a:lnTo>
                        <a:pt x="16" y="5"/>
                      </a:lnTo>
                      <a:lnTo>
                        <a:pt x="0" y="3"/>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7" name="Freeform 85"/>
                <p:cNvSpPr>
                  <a:spLocks noChangeAspect="1"/>
                </p:cNvSpPr>
                <p:nvPr/>
              </p:nvSpPr>
              <p:spPr bwMode="auto">
                <a:xfrm>
                  <a:off x="2539" y="2868"/>
                  <a:ext cx="57" cy="11"/>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7" y="5"/>
                        <a:pt x="23" y="4"/>
                      </a:cubicBezTo>
                      <a:cubicBezTo>
                        <a:pt x="24" y="5"/>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8" name="Freeform 86"/>
                <p:cNvSpPr>
                  <a:spLocks noChangeAspect="1"/>
                </p:cNvSpPr>
                <p:nvPr/>
              </p:nvSpPr>
              <p:spPr bwMode="auto">
                <a:xfrm>
                  <a:off x="2596" y="2877"/>
                  <a:ext cx="2" cy="7"/>
                </a:xfrm>
                <a:custGeom>
                  <a:avLst/>
                  <a:gdLst/>
                  <a:ahLst/>
                  <a:cxnLst>
                    <a:cxn ang="0">
                      <a:pos x="2" y="7"/>
                    </a:cxn>
                    <a:cxn ang="0">
                      <a:pos x="0" y="7"/>
                    </a:cxn>
                    <a:cxn ang="0">
                      <a:pos x="0" y="0"/>
                    </a:cxn>
                    <a:cxn ang="0">
                      <a:pos x="2" y="2"/>
                    </a:cxn>
                    <a:cxn ang="0">
                      <a:pos x="2" y="7"/>
                    </a:cxn>
                  </a:cxnLst>
                  <a:rect l="0" t="0" r="r" b="b"/>
                  <a:pathLst>
                    <a:path w="2" h="7">
                      <a:moveTo>
                        <a:pt x="2" y="7"/>
                      </a:moveTo>
                      <a:lnTo>
                        <a:pt x="0" y="7"/>
                      </a:lnTo>
                      <a:lnTo>
                        <a:pt x="0" y="0"/>
                      </a:lnTo>
                      <a:lnTo>
                        <a:pt x="2" y="2"/>
                      </a:lnTo>
                      <a:lnTo>
                        <a:pt x="2" y="7"/>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9" name="Freeform 87"/>
                <p:cNvSpPr>
                  <a:spLocks noChangeAspect="1"/>
                </p:cNvSpPr>
                <p:nvPr/>
              </p:nvSpPr>
              <p:spPr bwMode="auto">
                <a:xfrm>
                  <a:off x="2523" y="2832"/>
                  <a:ext cx="92" cy="40"/>
                </a:xfrm>
                <a:custGeom>
                  <a:avLst/>
                  <a:gdLst/>
                  <a:ahLst/>
                  <a:cxnLst>
                    <a:cxn ang="0">
                      <a:pos x="0" y="0"/>
                    </a:cxn>
                    <a:cxn ang="0">
                      <a:pos x="92" y="12"/>
                    </a:cxn>
                    <a:cxn ang="0">
                      <a:pos x="92" y="40"/>
                    </a:cxn>
                    <a:cxn ang="0">
                      <a:pos x="0" y="29"/>
                    </a:cxn>
                    <a:cxn ang="0">
                      <a:pos x="0" y="0"/>
                    </a:cxn>
                  </a:cxnLst>
                  <a:rect l="0" t="0" r="r" b="b"/>
                  <a:pathLst>
                    <a:path w="92" h="40">
                      <a:moveTo>
                        <a:pt x="0" y="0"/>
                      </a:moveTo>
                      <a:lnTo>
                        <a:pt x="92" y="12"/>
                      </a:lnTo>
                      <a:lnTo>
                        <a:pt x="92" y="40"/>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0" name="Freeform 88"/>
                <p:cNvSpPr>
                  <a:spLocks noChangeAspect="1"/>
                </p:cNvSpPr>
                <p:nvPr/>
              </p:nvSpPr>
              <p:spPr bwMode="auto">
                <a:xfrm>
                  <a:off x="2523" y="2837"/>
                  <a:ext cx="16" cy="24"/>
                </a:xfrm>
                <a:custGeom>
                  <a:avLst/>
                  <a:gdLst/>
                  <a:ahLst/>
                  <a:cxnLst>
                    <a:cxn ang="0">
                      <a:pos x="0" y="21"/>
                    </a:cxn>
                    <a:cxn ang="0">
                      <a:pos x="16" y="24"/>
                    </a:cxn>
                    <a:cxn ang="0">
                      <a:pos x="16" y="2"/>
                    </a:cxn>
                    <a:cxn ang="0">
                      <a:pos x="0" y="0"/>
                    </a:cxn>
                    <a:cxn ang="0">
                      <a:pos x="0" y="21"/>
                    </a:cxn>
                  </a:cxnLst>
                  <a:rect l="0" t="0" r="r" b="b"/>
                  <a:pathLst>
                    <a:path w="16" h="24">
                      <a:moveTo>
                        <a:pt x="0" y="21"/>
                      </a:moveTo>
                      <a:lnTo>
                        <a:pt x="16" y="24"/>
                      </a:lnTo>
                      <a:lnTo>
                        <a:pt x="16"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1" name="Freeform 89"/>
                <p:cNvSpPr>
                  <a:spLocks noChangeAspect="1"/>
                </p:cNvSpPr>
                <p:nvPr/>
              </p:nvSpPr>
              <p:spPr bwMode="auto">
                <a:xfrm>
                  <a:off x="2539" y="2839"/>
                  <a:ext cx="57" cy="31"/>
                </a:xfrm>
                <a:custGeom>
                  <a:avLst/>
                  <a:gdLst/>
                  <a:ahLst/>
                  <a:cxnLst>
                    <a:cxn ang="0">
                      <a:pos x="0" y="9"/>
                    </a:cxn>
                    <a:cxn ang="0">
                      <a:pos x="24" y="7"/>
                    </a:cxn>
                    <a:cxn ang="0">
                      <a:pos x="24" y="3"/>
                    </a:cxn>
                    <a:cxn ang="0">
                      <a:pos x="0" y="0"/>
                    </a:cxn>
                    <a:cxn ang="0">
                      <a:pos x="0" y="9"/>
                    </a:cxn>
                  </a:cxnLst>
                  <a:rect l="0" t="0" r="r" b="b"/>
                  <a:pathLst>
                    <a:path w="24" h="13">
                      <a:moveTo>
                        <a:pt x="0" y="9"/>
                      </a:moveTo>
                      <a:cubicBezTo>
                        <a:pt x="0" y="9"/>
                        <a:pt x="11" y="13"/>
                        <a:pt x="24" y="7"/>
                      </a:cubicBezTo>
                      <a:cubicBezTo>
                        <a:pt x="24" y="3"/>
                        <a:pt x="24" y="3"/>
                        <a:pt x="24" y="3"/>
                      </a:cubicBezTo>
                      <a:cubicBezTo>
                        <a:pt x="24" y="3"/>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2" name="Freeform 90"/>
                <p:cNvSpPr>
                  <a:spLocks noChangeAspect="1"/>
                </p:cNvSpPr>
                <p:nvPr/>
              </p:nvSpPr>
              <p:spPr bwMode="auto">
                <a:xfrm>
                  <a:off x="2523" y="2835"/>
                  <a:ext cx="16" cy="4"/>
                </a:xfrm>
                <a:custGeom>
                  <a:avLst/>
                  <a:gdLst/>
                  <a:ahLst/>
                  <a:cxnLst>
                    <a:cxn ang="0">
                      <a:pos x="0" y="2"/>
                    </a:cxn>
                    <a:cxn ang="0">
                      <a:pos x="0" y="0"/>
                    </a:cxn>
                    <a:cxn ang="0">
                      <a:pos x="16" y="2"/>
                    </a:cxn>
                    <a:cxn ang="0">
                      <a:pos x="16" y="4"/>
                    </a:cxn>
                    <a:cxn ang="0">
                      <a:pos x="0" y="2"/>
                    </a:cxn>
                  </a:cxnLst>
                  <a:rect l="0" t="0" r="r" b="b"/>
                  <a:pathLst>
                    <a:path w="16" h="4">
                      <a:moveTo>
                        <a:pt x="0" y="2"/>
                      </a:moveTo>
                      <a:lnTo>
                        <a:pt x="0" y="0"/>
                      </a:lnTo>
                      <a:lnTo>
                        <a:pt x="16" y="2"/>
                      </a:lnTo>
                      <a:lnTo>
                        <a:pt x="16"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3" name="Freeform 91"/>
                <p:cNvSpPr>
                  <a:spLocks noChangeAspect="1"/>
                </p:cNvSpPr>
                <p:nvPr/>
              </p:nvSpPr>
              <p:spPr bwMode="auto">
                <a:xfrm>
                  <a:off x="2539" y="2837"/>
                  <a:ext cx="57" cy="12"/>
                </a:xfrm>
                <a:custGeom>
                  <a:avLst/>
                  <a:gdLst/>
                  <a:ahLst/>
                  <a:cxnLst>
                    <a:cxn ang="0">
                      <a:pos x="0" y="0"/>
                    </a:cxn>
                    <a:cxn ang="0">
                      <a:pos x="23" y="4"/>
                    </a:cxn>
                    <a:cxn ang="0">
                      <a:pos x="24" y="5"/>
                    </a:cxn>
                    <a:cxn ang="0">
                      <a:pos x="7" y="4"/>
                    </a:cxn>
                    <a:cxn ang="0">
                      <a:pos x="0" y="1"/>
                    </a:cxn>
                    <a:cxn ang="0">
                      <a:pos x="0" y="0"/>
                    </a:cxn>
                  </a:cxnLst>
                  <a:rect l="0" t="0" r="r" b="b"/>
                  <a:pathLst>
                    <a:path w="24" h="5">
                      <a:moveTo>
                        <a:pt x="0" y="0"/>
                      </a:moveTo>
                      <a:cubicBezTo>
                        <a:pt x="0" y="0"/>
                        <a:pt x="7" y="5"/>
                        <a:pt x="23" y="4"/>
                      </a:cubicBezTo>
                      <a:cubicBezTo>
                        <a:pt x="24" y="5"/>
                        <a:pt x="24" y="5"/>
                        <a:pt x="24" y="5"/>
                      </a:cubicBezTo>
                      <a:cubicBezTo>
                        <a:pt x="24" y="5"/>
                        <a:pt x="14" y="5"/>
                        <a:pt x="7"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4" name="Freeform 92"/>
                <p:cNvSpPr>
                  <a:spLocks noChangeAspect="1"/>
                </p:cNvSpPr>
                <p:nvPr/>
              </p:nvSpPr>
              <p:spPr bwMode="auto">
                <a:xfrm>
                  <a:off x="2596" y="2849"/>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5" name="Freeform 93"/>
                <p:cNvSpPr>
                  <a:spLocks noChangeAspect="1"/>
                </p:cNvSpPr>
                <p:nvPr/>
              </p:nvSpPr>
              <p:spPr bwMode="auto">
                <a:xfrm>
                  <a:off x="2523" y="2804"/>
                  <a:ext cx="92" cy="38"/>
                </a:xfrm>
                <a:custGeom>
                  <a:avLst/>
                  <a:gdLst/>
                  <a:ahLst/>
                  <a:cxnLst>
                    <a:cxn ang="0">
                      <a:pos x="0" y="0"/>
                    </a:cxn>
                    <a:cxn ang="0">
                      <a:pos x="92" y="9"/>
                    </a:cxn>
                    <a:cxn ang="0">
                      <a:pos x="92" y="38"/>
                    </a:cxn>
                    <a:cxn ang="0">
                      <a:pos x="0" y="26"/>
                    </a:cxn>
                    <a:cxn ang="0">
                      <a:pos x="0" y="0"/>
                    </a:cxn>
                  </a:cxnLst>
                  <a:rect l="0" t="0" r="r" b="b"/>
                  <a:pathLst>
                    <a:path w="92" h="38">
                      <a:moveTo>
                        <a:pt x="0" y="0"/>
                      </a:moveTo>
                      <a:lnTo>
                        <a:pt x="92" y="9"/>
                      </a:lnTo>
                      <a:lnTo>
                        <a:pt x="92"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6" name="Freeform 94"/>
                <p:cNvSpPr>
                  <a:spLocks noChangeAspect="1"/>
                </p:cNvSpPr>
                <p:nvPr/>
              </p:nvSpPr>
              <p:spPr bwMode="auto">
                <a:xfrm>
                  <a:off x="2523" y="2806"/>
                  <a:ext cx="16" cy="24"/>
                </a:xfrm>
                <a:custGeom>
                  <a:avLst/>
                  <a:gdLst/>
                  <a:ahLst/>
                  <a:cxnLst>
                    <a:cxn ang="0">
                      <a:pos x="0" y="22"/>
                    </a:cxn>
                    <a:cxn ang="0">
                      <a:pos x="16" y="24"/>
                    </a:cxn>
                    <a:cxn ang="0">
                      <a:pos x="16" y="3"/>
                    </a:cxn>
                    <a:cxn ang="0">
                      <a:pos x="0" y="0"/>
                    </a:cxn>
                    <a:cxn ang="0">
                      <a:pos x="0" y="22"/>
                    </a:cxn>
                  </a:cxnLst>
                  <a:rect l="0" t="0" r="r" b="b"/>
                  <a:pathLst>
                    <a:path w="16" h="24">
                      <a:moveTo>
                        <a:pt x="0" y="22"/>
                      </a:moveTo>
                      <a:lnTo>
                        <a:pt x="16" y="24"/>
                      </a:lnTo>
                      <a:lnTo>
                        <a:pt x="16"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7" name="Freeform 95"/>
                <p:cNvSpPr>
                  <a:spLocks noChangeAspect="1"/>
                </p:cNvSpPr>
                <p:nvPr/>
              </p:nvSpPr>
              <p:spPr bwMode="auto">
                <a:xfrm>
                  <a:off x="2539" y="2809"/>
                  <a:ext cx="57" cy="30"/>
                </a:xfrm>
                <a:custGeom>
                  <a:avLst/>
                  <a:gdLst/>
                  <a:ahLst/>
                  <a:cxnLst>
                    <a:cxn ang="0">
                      <a:pos x="0" y="9"/>
                    </a:cxn>
                    <a:cxn ang="0">
                      <a:pos x="24" y="7"/>
                    </a:cxn>
                    <a:cxn ang="0">
                      <a:pos x="24" y="4"/>
                    </a:cxn>
                    <a:cxn ang="0">
                      <a:pos x="0" y="0"/>
                    </a:cxn>
                    <a:cxn ang="0">
                      <a:pos x="0" y="9"/>
                    </a:cxn>
                  </a:cxnLst>
                  <a:rect l="0" t="0" r="r" b="b"/>
                  <a:pathLst>
                    <a:path w="24" h="13">
                      <a:moveTo>
                        <a:pt x="0" y="9"/>
                      </a:moveTo>
                      <a:cubicBezTo>
                        <a:pt x="0" y="9"/>
                        <a:pt x="11" y="13"/>
                        <a:pt x="24" y="7"/>
                      </a:cubicBezTo>
                      <a:cubicBezTo>
                        <a:pt x="24" y="4"/>
                        <a:pt x="24" y="4"/>
                        <a:pt x="24" y="4"/>
                      </a:cubicBezTo>
                      <a:cubicBezTo>
                        <a:pt x="24"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8" name="Freeform 96"/>
                <p:cNvSpPr>
                  <a:spLocks noChangeAspect="1"/>
                </p:cNvSpPr>
                <p:nvPr/>
              </p:nvSpPr>
              <p:spPr bwMode="auto">
                <a:xfrm>
                  <a:off x="2523" y="2804"/>
                  <a:ext cx="16" cy="5"/>
                </a:xfrm>
                <a:custGeom>
                  <a:avLst/>
                  <a:gdLst/>
                  <a:ahLst/>
                  <a:cxnLst>
                    <a:cxn ang="0">
                      <a:pos x="0" y="2"/>
                    </a:cxn>
                    <a:cxn ang="0">
                      <a:pos x="0" y="0"/>
                    </a:cxn>
                    <a:cxn ang="0">
                      <a:pos x="16" y="5"/>
                    </a:cxn>
                    <a:cxn ang="0">
                      <a:pos x="16" y="5"/>
                    </a:cxn>
                    <a:cxn ang="0">
                      <a:pos x="0" y="2"/>
                    </a:cxn>
                  </a:cxnLst>
                  <a:rect l="0" t="0" r="r" b="b"/>
                  <a:pathLst>
                    <a:path w="16" h="5">
                      <a:moveTo>
                        <a:pt x="0" y="2"/>
                      </a:moveTo>
                      <a:lnTo>
                        <a:pt x="0" y="0"/>
                      </a:lnTo>
                      <a:lnTo>
                        <a:pt x="16" y="5"/>
                      </a:lnTo>
                      <a:lnTo>
                        <a:pt x="16"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9" name="Freeform 97"/>
                <p:cNvSpPr>
                  <a:spLocks noChangeAspect="1"/>
                </p:cNvSpPr>
                <p:nvPr/>
              </p:nvSpPr>
              <p:spPr bwMode="auto">
                <a:xfrm>
                  <a:off x="2539" y="2809"/>
                  <a:ext cx="57" cy="9"/>
                </a:xfrm>
                <a:custGeom>
                  <a:avLst/>
                  <a:gdLst/>
                  <a:ahLst/>
                  <a:cxnLst>
                    <a:cxn ang="0">
                      <a:pos x="0" y="0"/>
                    </a:cxn>
                    <a:cxn ang="0">
                      <a:pos x="23" y="3"/>
                    </a:cxn>
                    <a:cxn ang="0">
                      <a:pos x="24" y="4"/>
                    </a:cxn>
                    <a:cxn ang="0">
                      <a:pos x="7" y="3"/>
                    </a:cxn>
                    <a:cxn ang="0">
                      <a:pos x="0" y="0"/>
                    </a:cxn>
                  </a:cxnLst>
                  <a:rect l="0" t="0" r="r" b="b"/>
                  <a:pathLst>
                    <a:path w="24" h="4">
                      <a:moveTo>
                        <a:pt x="0" y="0"/>
                      </a:moveTo>
                      <a:cubicBezTo>
                        <a:pt x="0" y="0"/>
                        <a:pt x="7" y="4"/>
                        <a:pt x="23" y="3"/>
                      </a:cubicBezTo>
                      <a:cubicBezTo>
                        <a:pt x="24" y="4"/>
                        <a:pt x="24" y="4"/>
                        <a:pt x="24" y="4"/>
                      </a:cubicBezTo>
                      <a:cubicBezTo>
                        <a:pt x="24" y="4"/>
                        <a:pt x="14"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0" name="Rectangle 98"/>
                <p:cNvSpPr>
                  <a:spLocks noChangeAspect="1" noChangeArrowheads="1"/>
                </p:cNvSpPr>
                <p:nvPr/>
              </p:nvSpPr>
              <p:spPr bwMode="auto">
                <a:xfrm>
                  <a:off x="2596" y="2818"/>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1" name="Freeform 99"/>
                <p:cNvSpPr>
                  <a:spLocks noChangeAspect="1"/>
                </p:cNvSpPr>
                <p:nvPr/>
              </p:nvSpPr>
              <p:spPr bwMode="auto">
                <a:xfrm>
                  <a:off x="2523" y="2773"/>
                  <a:ext cx="92" cy="38"/>
                </a:xfrm>
                <a:custGeom>
                  <a:avLst/>
                  <a:gdLst/>
                  <a:ahLst/>
                  <a:cxnLst>
                    <a:cxn ang="0">
                      <a:pos x="0" y="0"/>
                    </a:cxn>
                    <a:cxn ang="0">
                      <a:pos x="92" y="10"/>
                    </a:cxn>
                    <a:cxn ang="0">
                      <a:pos x="92" y="38"/>
                    </a:cxn>
                    <a:cxn ang="0">
                      <a:pos x="0" y="29"/>
                    </a:cxn>
                    <a:cxn ang="0">
                      <a:pos x="0" y="0"/>
                    </a:cxn>
                  </a:cxnLst>
                  <a:rect l="0" t="0" r="r" b="b"/>
                  <a:pathLst>
                    <a:path w="92" h="38">
                      <a:moveTo>
                        <a:pt x="0" y="0"/>
                      </a:moveTo>
                      <a:lnTo>
                        <a:pt x="92" y="10"/>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2" name="Freeform 100"/>
                <p:cNvSpPr>
                  <a:spLocks noChangeAspect="1"/>
                </p:cNvSpPr>
                <p:nvPr/>
              </p:nvSpPr>
              <p:spPr bwMode="auto">
                <a:xfrm>
                  <a:off x="2523" y="2776"/>
                  <a:ext cx="16" cy="23"/>
                </a:xfrm>
                <a:custGeom>
                  <a:avLst/>
                  <a:gdLst/>
                  <a:ahLst/>
                  <a:cxnLst>
                    <a:cxn ang="0">
                      <a:pos x="0" y="21"/>
                    </a:cxn>
                    <a:cxn ang="0">
                      <a:pos x="16" y="23"/>
                    </a:cxn>
                    <a:cxn ang="0">
                      <a:pos x="16" y="4"/>
                    </a:cxn>
                    <a:cxn ang="0">
                      <a:pos x="0" y="0"/>
                    </a:cxn>
                    <a:cxn ang="0">
                      <a:pos x="0" y="21"/>
                    </a:cxn>
                  </a:cxnLst>
                  <a:rect l="0" t="0" r="r" b="b"/>
                  <a:pathLst>
                    <a:path w="16" h="23">
                      <a:moveTo>
                        <a:pt x="0" y="21"/>
                      </a:moveTo>
                      <a:lnTo>
                        <a:pt x="16" y="23"/>
                      </a:lnTo>
                      <a:lnTo>
                        <a:pt x="16"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3" name="Freeform 101"/>
                <p:cNvSpPr>
                  <a:spLocks noChangeAspect="1"/>
                </p:cNvSpPr>
                <p:nvPr/>
              </p:nvSpPr>
              <p:spPr bwMode="auto">
                <a:xfrm>
                  <a:off x="2539" y="2780"/>
                  <a:ext cx="57" cy="31"/>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4" name="Freeform 102"/>
                <p:cNvSpPr>
                  <a:spLocks noChangeAspect="1"/>
                </p:cNvSpPr>
                <p:nvPr/>
              </p:nvSpPr>
              <p:spPr bwMode="auto">
                <a:xfrm>
                  <a:off x="2523" y="2776"/>
                  <a:ext cx="16" cy="4"/>
                </a:xfrm>
                <a:custGeom>
                  <a:avLst/>
                  <a:gdLst/>
                  <a:ahLst/>
                  <a:cxnLst>
                    <a:cxn ang="0">
                      <a:pos x="0" y="0"/>
                    </a:cxn>
                    <a:cxn ang="0">
                      <a:pos x="0" y="0"/>
                    </a:cxn>
                    <a:cxn ang="0">
                      <a:pos x="16" y="2"/>
                    </a:cxn>
                    <a:cxn ang="0">
                      <a:pos x="16" y="4"/>
                    </a:cxn>
                    <a:cxn ang="0">
                      <a:pos x="0" y="0"/>
                    </a:cxn>
                  </a:cxnLst>
                  <a:rect l="0" t="0" r="r" b="b"/>
                  <a:pathLst>
                    <a:path w="16" h="4">
                      <a:moveTo>
                        <a:pt x="0" y="0"/>
                      </a:moveTo>
                      <a:lnTo>
                        <a:pt x="0" y="0"/>
                      </a:lnTo>
                      <a:lnTo>
                        <a:pt x="16" y="2"/>
                      </a:lnTo>
                      <a:lnTo>
                        <a:pt x="16"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5" name="Freeform 103"/>
                <p:cNvSpPr>
                  <a:spLocks noChangeAspect="1"/>
                </p:cNvSpPr>
                <p:nvPr/>
              </p:nvSpPr>
              <p:spPr bwMode="auto">
                <a:xfrm>
                  <a:off x="2539" y="2778"/>
                  <a:ext cx="57" cy="12"/>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6" y="5"/>
                        <a:pt x="23" y="4"/>
                      </a:cubicBezTo>
                      <a:cubicBezTo>
                        <a:pt x="24" y="4"/>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6" name="Rectangle 104"/>
                <p:cNvSpPr>
                  <a:spLocks noChangeAspect="1" noChangeArrowheads="1"/>
                </p:cNvSpPr>
                <p:nvPr/>
              </p:nvSpPr>
              <p:spPr bwMode="auto">
                <a:xfrm>
                  <a:off x="2596" y="2787"/>
                  <a:ext cx="1"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7" name="Freeform 105"/>
                <p:cNvSpPr>
                  <a:spLocks noChangeAspect="1"/>
                </p:cNvSpPr>
                <p:nvPr/>
              </p:nvSpPr>
              <p:spPr bwMode="auto">
                <a:xfrm>
                  <a:off x="2523" y="2742"/>
                  <a:ext cx="92" cy="41"/>
                </a:xfrm>
                <a:custGeom>
                  <a:avLst/>
                  <a:gdLst/>
                  <a:ahLst/>
                  <a:cxnLst>
                    <a:cxn ang="0">
                      <a:pos x="0" y="0"/>
                    </a:cxn>
                    <a:cxn ang="0">
                      <a:pos x="92" y="12"/>
                    </a:cxn>
                    <a:cxn ang="0">
                      <a:pos x="92" y="41"/>
                    </a:cxn>
                    <a:cxn ang="0">
                      <a:pos x="0" y="29"/>
                    </a:cxn>
                    <a:cxn ang="0">
                      <a:pos x="0" y="0"/>
                    </a:cxn>
                  </a:cxnLst>
                  <a:rect l="0" t="0" r="r" b="b"/>
                  <a:pathLst>
                    <a:path w="92" h="41">
                      <a:moveTo>
                        <a:pt x="0" y="0"/>
                      </a:moveTo>
                      <a:lnTo>
                        <a:pt x="92" y="12"/>
                      </a:lnTo>
                      <a:lnTo>
                        <a:pt x="92"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8" name="Freeform 106"/>
                <p:cNvSpPr>
                  <a:spLocks noChangeAspect="1"/>
                </p:cNvSpPr>
                <p:nvPr/>
              </p:nvSpPr>
              <p:spPr bwMode="auto">
                <a:xfrm>
                  <a:off x="2523" y="2745"/>
                  <a:ext cx="16" cy="23"/>
                </a:xfrm>
                <a:custGeom>
                  <a:avLst/>
                  <a:gdLst/>
                  <a:ahLst/>
                  <a:cxnLst>
                    <a:cxn ang="0">
                      <a:pos x="0" y="23"/>
                    </a:cxn>
                    <a:cxn ang="0">
                      <a:pos x="16" y="23"/>
                    </a:cxn>
                    <a:cxn ang="0">
                      <a:pos x="16" y="5"/>
                    </a:cxn>
                    <a:cxn ang="0">
                      <a:pos x="0" y="0"/>
                    </a:cxn>
                    <a:cxn ang="0">
                      <a:pos x="0" y="23"/>
                    </a:cxn>
                  </a:cxnLst>
                  <a:rect l="0" t="0" r="r" b="b"/>
                  <a:pathLst>
                    <a:path w="16" h="23">
                      <a:moveTo>
                        <a:pt x="0" y="23"/>
                      </a:moveTo>
                      <a:lnTo>
                        <a:pt x="16" y="23"/>
                      </a:lnTo>
                      <a:lnTo>
                        <a:pt x="16" y="5"/>
                      </a:lnTo>
                      <a:lnTo>
                        <a:pt x="0" y="0"/>
                      </a:lnTo>
                      <a:lnTo>
                        <a:pt x="0" y="23"/>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9" name="Freeform 107"/>
                <p:cNvSpPr>
                  <a:spLocks noChangeAspect="1"/>
                </p:cNvSpPr>
                <p:nvPr/>
              </p:nvSpPr>
              <p:spPr bwMode="auto">
                <a:xfrm>
                  <a:off x="2539" y="2750"/>
                  <a:ext cx="57" cy="30"/>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0" name="Freeform 108"/>
                <p:cNvSpPr>
                  <a:spLocks noChangeAspect="1"/>
                </p:cNvSpPr>
                <p:nvPr/>
              </p:nvSpPr>
              <p:spPr bwMode="auto">
                <a:xfrm>
                  <a:off x="2523" y="2745"/>
                  <a:ext cx="16" cy="5"/>
                </a:xfrm>
                <a:custGeom>
                  <a:avLst/>
                  <a:gdLst/>
                  <a:ahLst/>
                  <a:cxnLst>
                    <a:cxn ang="0">
                      <a:pos x="0" y="0"/>
                    </a:cxn>
                    <a:cxn ang="0">
                      <a:pos x="0" y="0"/>
                    </a:cxn>
                    <a:cxn ang="0">
                      <a:pos x="16" y="2"/>
                    </a:cxn>
                    <a:cxn ang="0">
                      <a:pos x="16" y="5"/>
                    </a:cxn>
                    <a:cxn ang="0">
                      <a:pos x="0" y="0"/>
                    </a:cxn>
                  </a:cxnLst>
                  <a:rect l="0" t="0" r="r" b="b"/>
                  <a:pathLst>
                    <a:path w="16" h="5">
                      <a:moveTo>
                        <a:pt x="0" y="0"/>
                      </a:moveTo>
                      <a:lnTo>
                        <a:pt x="0" y="0"/>
                      </a:lnTo>
                      <a:lnTo>
                        <a:pt x="16" y="2"/>
                      </a:lnTo>
                      <a:lnTo>
                        <a:pt x="16" y="5"/>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1" name="Freeform 109"/>
                <p:cNvSpPr>
                  <a:spLocks noChangeAspect="1"/>
                </p:cNvSpPr>
                <p:nvPr/>
              </p:nvSpPr>
              <p:spPr bwMode="auto">
                <a:xfrm>
                  <a:off x="2539" y="2747"/>
                  <a:ext cx="57" cy="12"/>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6" y="5"/>
                        <a:pt x="23" y="4"/>
                      </a:cubicBezTo>
                      <a:cubicBezTo>
                        <a:pt x="24" y="5"/>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2" name="Rectangle 110"/>
                <p:cNvSpPr>
                  <a:spLocks noChangeAspect="1" noChangeArrowheads="1"/>
                </p:cNvSpPr>
                <p:nvPr/>
              </p:nvSpPr>
              <p:spPr bwMode="auto">
                <a:xfrm>
                  <a:off x="2596" y="2757"/>
                  <a:ext cx="1"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3" name="Freeform 111"/>
                <p:cNvSpPr>
                  <a:spLocks noChangeAspect="1"/>
                </p:cNvSpPr>
                <p:nvPr/>
              </p:nvSpPr>
              <p:spPr bwMode="auto">
                <a:xfrm>
                  <a:off x="2234" y="2830"/>
                  <a:ext cx="95" cy="38"/>
                </a:xfrm>
                <a:custGeom>
                  <a:avLst/>
                  <a:gdLst/>
                  <a:ahLst/>
                  <a:cxnLst>
                    <a:cxn ang="0">
                      <a:pos x="0" y="0"/>
                    </a:cxn>
                    <a:cxn ang="0">
                      <a:pos x="95" y="9"/>
                    </a:cxn>
                    <a:cxn ang="0">
                      <a:pos x="95" y="38"/>
                    </a:cxn>
                    <a:cxn ang="0">
                      <a:pos x="0" y="28"/>
                    </a:cxn>
                    <a:cxn ang="0">
                      <a:pos x="0" y="0"/>
                    </a:cxn>
                  </a:cxnLst>
                  <a:rect l="0" t="0" r="r" b="b"/>
                  <a:pathLst>
                    <a:path w="95" h="38">
                      <a:moveTo>
                        <a:pt x="0" y="0"/>
                      </a:moveTo>
                      <a:lnTo>
                        <a:pt x="95" y="9"/>
                      </a:lnTo>
                      <a:lnTo>
                        <a:pt x="95"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4" name="Freeform 112"/>
                <p:cNvSpPr>
                  <a:spLocks noChangeAspect="1"/>
                </p:cNvSpPr>
                <p:nvPr/>
              </p:nvSpPr>
              <p:spPr bwMode="auto">
                <a:xfrm>
                  <a:off x="2234" y="2832"/>
                  <a:ext cx="19" cy="24"/>
                </a:xfrm>
                <a:custGeom>
                  <a:avLst/>
                  <a:gdLst/>
                  <a:ahLst/>
                  <a:cxnLst>
                    <a:cxn ang="0">
                      <a:pos x="0" y="22"/>
                    </a:cxn>
                    <a:cxn ang="0">
                      <a:pos x="19" y="24"/>
                    </a:cxn>
                    <a:cxn ang="0">
                      <a:pos x="19" y="3"/>
                    </a:cxn>
                    <a:cxn ang="0">
                      <a:pos x="0" y="0"/>
                    </a:cxn>
                    <a:cxn ang="0">
                      <a:pos x="0" y="22"/>
                    </a:cxn>
                  </a:cxnLst>
                  <a:rect l="0" t="0" r="r" b="b"/>
                  <a:pathLst>
                    <a:path w="19" h="24">
                      <a:moveTo>
                        <a:pt x="0" y="22"/>
                      </a:moveTo>
                      <a:lnTo>
                        <a:pt x="19" y="24"/>
                      </a:lnTo>
                      <a:lnTo>
                        <a:pt x="19"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5" name="Freeform 113"/>
                <p:cNvSpPr>
                  <a:spLocks noChangeAspect="1"/>
                </p:cNvSpPr>
                <p:nvPr/>
              </p:nvSpPr>
              <p:spPr bwMode="auto">
                <a:xfrm>
                  <a:off x="2253" y="2835"/>
                  <a:ext cx="55" cy="33"/>
                </a:xfrm>
                <a:custGeom>
                  <a:avLst/>
                  <a:gdLst/>
                  <a:ahLst/>
                  <a:cxnLst>
                    <a:cxn ang="0">
                      <a:pos x="0" y="9"/>
                    </a:cxn>
                    <a:cxn ang="0">
                      <a:pos x="23" y="7"/>
                    </a:cxn>
                    <a:cxn ang="0">
                      <a:pos x="23" y="4"/>
                    </a:cxn>
                    <a:cxn ang="0">
                      <a:pos x="0" y="0"/>
                    </a:cxn>
                    <a:cxn ang="0">
                      <a:pos x="0" y="9"/>
                    </a:cxn>
                  </a:cxnLst>
                  <a:rect l="0" t="0" r="r" b="b"/>
                  <a:pathLst>
                    <a:path w="23" h="14">
                      <a:moveTo>
                        <a:pt x="0" y="9"/>
                      </a:moveTo>
                      <a:cubicBezTo>
                        <a:pt x="0" y="9"/>
                        <a:pt x="10" y="14"/>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6" name="Freeform 114"/>
                <p:cNvSpPr>
                  <a:spLocks noChangeAspect="1"/>
                </p:cNvSpPr>
                <p:nvPr/>
              </p:nvSpPr>
              <p:spPr bwMode="auto">
                <a:xfrm>
                  <a:off x="2234" y="2832"/>
                  <a:ext cx="19" cy="3"/>
                </a:xfrm>
                <a:custGeom>
                  <a:avLst/>
                  <a:gdLst/>
                  <a:ahLst/>
                  <a:cxnLst>
                    <a:cxn ang="0">
                      <a:pos x="0" y="0"/>
                    </a:cxn>
                    <a:cxn ang="0">
                      <a:pos x="0" y="0"/>
                    </a:cxn>
                    <a:cxn ang="0">
                      <a:pos x="19" y="3"/>
                    </a:cxn>
                    <a:cxn ang="0">
                      <a:pos x="19" y="3"/>
                    </a:cxn>
                    <a:cxn ang="0">
                      <a:pos x="0" y="0"/>
                    </a:cxn>
                  </a:cxnLst>
                  <a:rect l="0" t="0" r="r" b="b"/>
                  <a:pathLst>
                    <a:path w="19" h="3">
                      <a:moveTo>
                        <a:pt x="0" y="0"/>
                      </a:moveTo>
                      <a:lnTo>
                        <a:pt x="0" y="0"/>
                      </a:lnTo>
                      <a:lnTo>
                        <a:pt x="19" y="3"/>
                      </a:lnTo>
                      <a:lnTo>
                        <a:pt x="19" y="3"/>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7" name="Freeform 115"/>
                <p:cNvSpPr>
                  <a:spLocks noChangeAspect="1"/>
                </p:cNvSpPr>
                <p:nvPr/>
              </p:nvSpPr>
              <p:spPr bwMode="auto">
                <a:xfrm>
                  <a:off x="2253" y="2835"/>
                  <a:ext cx="55" cy="11"/>
                </a:xfrm>
                <a:custGeom>
                  <a:avLst/>
                  <a:gdLst/>
                  <a:ahLst/>
                  <a:cxnLst>
                    <a:cxn ang="0">
                      <a:pos x="0" y="0"/>
                    </a:cxn>
                    <a:cxn ang="0">
                      <a:pos x="23" y="4"/>
                    </a:cxn>
                    <a:cxn ang="0">
                      <a:pos x="23" y="4"/>
                    </a:cxn>
                    <a:cxn ang="0">
                      <a:pos x="6" y="3"/>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8" name="Rectangle 116"/>
                <p:cNvSpPr>
                  <a:spLocks noChangeAspect="1" noChangeArrowheads="1"/>
                </p:cNvSpPr>
                <p:nvPr/>
              </p:nvSpPr>
              <p:spPr bwMode="auto">
                <a:xfrm>
                  <a:off x="2308" y="2844"/>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9" name="Freeform 117"/>
                <p:cNvSpPr>
                  <a:spLocks noChangeAspect="1"/>
                </p:cNvSpPr>
                <p:nvPr/>
              </p:nvSpPr>
              <p:spPr bwMode="auto">
                <a:xfrm>
                  <a:off x="2234" y="2799"/>
                  <a:ext cx="95" cy="38"/>
                </a:xfrm>
                <a:custGeom>
                  <a:avLst/>
                  <a:gdLst/>
                  <a:ahLst/>
                  <a:cxnLst>
                    <a:cxn ang="0">
                      <a:pos x="0" y="0"/>
                    </a:cxn>
                    <a:cxn ang="0">
                      <a:pos x="95" y="12"/>
                    </a:cxn>
                    <a:cxn ang="0">
                      <a:pos x="95" y="38"/>
                    </a:cxn>
                    <a:cxn ang="0">
                      <a:pos x="0" y="29"/>
                    </a:cxn>
                    <a:cxn ang="0">
                      <a:pos x="0" y="0"/>
                    </a:cxn>
                  </a:cxnLst>
                  <a:rect l="0" t="0" r="r" b="b"/>
                  <a:pathLst>
                    <a:path w="95" h="38">
                      <a:moveTo>
                        <a:pt x="0" y="0"/>
                      </a:moveTo>
                      <a:lnTo>
                        <a:pt x="95" y="12"/>
                      </a:lnTo>
                      <a:lnTo>
                        <a:pt x="95"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0" name="Freeform 118"/>
                <p:cNvSpPr>
                  <a:spLocks noChangeAspect="1"/>
                </p:cNvSpPr>
                <p:nvPr/>
              </p:nvSpPr>
              <p:spPr bwMode="auto">
                <a:xfrm>
                  <a:off x="2234" y="2802"/>
                  <a:ext cx="19" cy="23"/>
                </a:xfrm>
                <a:custGeom>
                  <a:avLst/>
                  <a:gdLst/>
                  <a:ahLst/>
                  <a:cxnLst>
                    <a:cxn ang="0">
                      <a:pos x="0" y="21"/>
                    </a:cxn>
                    <a:cxn ang="0">
                      <a:pos x="19" y="23"/>
                    </a:cxn>
                    <a:cxn ang="0">
                      <a:pos x="19" y="4"/>
                    </a:cxn>
                    <a:cxn ang="0">
                      <a:pos x="0" y="0"/>
                    </a:cxn>
                    <a:cxn ang="0">
                      <a:pos x="0" y="21"/>
                    </a:cxn>
                  </a:cxnLst>
                  <a:rect l="0" t="0" r="r" b="b"/>
                  <a:pathLst>
                    <a:path w="19" h="23">
                      <a:moveTo>
                        <a:pt x="0" y="21"/>
                      </a:moveTo>
                      <a:lnTo>
                        <a:pt x="19" y="23"/>
                      </a:lnTo>
                      <a:lnTo>
                        <a:pt x="19"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1" name="Freeform 119"/>
                <p:cNvSpPr>
                  <a:spLocks noChangeAspect="1"/>
                </p:cNvSpPr>
                <p:nvPr/>
              </p:nvSpPr>
              <p:spPr bwMode="auto">
                <a:xfrm>
                  <a:off x="2253" y="2806"/>
                  <a:ext cx="55"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2" name="Freeform 120"/>
                <p:cNvSpPr>
                  <a:spLocks noChangeAspect="1"/>
                </p:cNvSpPr>
                <p:nvPr/>
              </p:nvSpPr>
              <p:spPr bwMode="auto">
                <a:xfrm>
                  <a:off x="2234" y="2802"/>
                  <a:ext cx="19" cy="4"/>
                </a:xfrm>
                <a:custGeom>
                  <a:avLst/>
                  <a:gdLst/>
                  <a:ahLst/>
                  <a:cxnLst>
                    <a:cxn ang="0">
                      <a:pos x="0" y="0"/>
                    </a:cxn>
                    <a:cxn ang="0">
                      <a:pos x="0" y="0"/>
                    </a:cxn>
                    <a:cxn ang="0">
                      <a:pos x="19" y="2"/>
                    </a:cxn>
                    <a:cxn ang="0">
                      <a:pos x="19" y="4"/>
                    </a:cxn>
                    <a:cxn ang="0">
                      <a:pos x="0" y="0"/>
                    </a:cxn>
                  </a:cxnLst>
                  <a:rect l="0" t="0" r="r" b="b"/>
                  <a:pathLst>
                    <a:path w="19" h="4">
                      <a:moveTo>
                        <a:pt x="0" y="0"/>
                      </a:moveTo>
                      <a:lnTo>
                        <a:pt x="0" y="0"/>
                      </a:lnTo>
                      <a:lnTo>
                        <a:pt x="19" y="2"/>
                      </a:lnTo>
                      <a:lnTo>
                        <a:pt x="19"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3" name="Freeform 121"/>
                <p:cNvSpPr>
                  <a:spLocks noChangeAspect="1"/>
                </p:cNvSpPr>
                <p:nvPr/>
              </p:nvSpPr>
              <p:spPr bwMode="auto">
                <a:xfrm>
                  <a:off x="2253" y="2804"/>
                  <a:ext cx="55"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4" name="Rectangle 122"/>
                <p:cNvSpPr>
                  <a:spLocks noChangeAspect="1" noChangeArrowheads="1"/>
                </p:cNvSpPr>
                <p:nvPr/>
              </p:nvSpPr>
              <p:spPr bwMode="auto">
                <a:xfrm>
                  <a:off x="2308" y="2813"/>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5" name="Freeform 123"/>
                <p:cNvSpPr>
                  <a:spLocks noChangeAspect="1"/>
                </p:cNvSpPr>
                <p:nvPr/>
              </p:nvSpPr>
              <p:spPr bwMode="auto">
                <a:xfrm>
                  <a:off x="2234" y="2768"/>
                  <a:ext cx="95" cy="41"/>
                </a:xfrm>
                <a:custGeom>
                  <a:avLst/>
                  <a:gdLst/>
                  <a:ahLst/>
                  <a:cxnLst>
                    <a:cxn ang="0">
                      <a:pos x="0" y="0"/>
                    </a:cxn>
                    <a:cxn ang="0">
                      <a:pos x="95" y="12"/>
                    </a:cxn>
                    <a:cxn ang="0">
                      <a:pos x="95" y="41"/>
                    </a:cxn>
                    <a:cxn ang="0">
                      <a:pos x="0" y="29"/>
                    </a:cxn>
                    <a:cxn ang="0">
                      <a:pos x="0" y="0"/>
                    </a:cxn>
                  </a:cxnLst>
                  <a:rect l="0" t="0" r="r" b="b"/>
                  <a:pathLst>
                    <a:path w="95" h="41">
                      <a:moveTo>
                        <a:pt x="0" y="0"/>
                      </a:moveTo>
                      <a:lnTo>
                        <a:pt x="95" y="12"/>
                      </a:lnTo>
                      <a:lnTo>
                        <a:pt x="95"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6" name="Freeform 124"/>
                <p:cNvSpPr>
                  <a:spLocks noChangeAspect="1"/>
                </p:cNvSpPr>
                <p:nvPr/>
              </p:nvSpPr>
              <p:spPr bwMode="auto">
                <a:xfrm>
                  <a:off x="2234" y="2773"/>
                  <a:ext cx="19" cy="21"/>
                </a:xfrm>
                <a:custGeom>
                  <a:avLst/>
                  <a:gdLst/>
                  <a:ahLst/>
                  <a:cxnLst>
                    <a:cxn ang="0">
                      <a:pos x="0" y="21"/>
                    </a:cxn>
                    <a:cxn ang="0">
                      <a:pos x="19" y="21"/>
                    </a:cxn>
                    <a:cxn ang="0">
                      <a:pos x="19" y="3"/>
                    </a:cxn>
                    <a:cxn ang="0">
                      <a:pos x="0" y="0"/>
                    </a:cxn>
                    <a:cxn ang="0">
                      <a:pos x="0" y="21"/>
                    </a:cxn>
                  </a:cxnLst>
                  <a:rect l="0" t="0" r="r" b="b"/>
                  <a:pathLst>
                    <a:path w="19" h="21">
                      <a:moveTo>
                        <a:pt x="0" y="21"/>
                      </a:moveTo>
                      <a:lnTo>
                        <a:pt x="19" y="21"/>
                      </a:lnTo>
                      <a:lnTo>
                        <a:pt x="19" y="3"/>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7" name="Freeform 125"/>
                <p:cNvSpPr>
                  <a:spLocks noChangeAspect="1"/>
                </p:cNvSpPr>
                <p:nvPr/>
              </p:nvSpPr>
              <p:spPr bwMode="auto">
                <a:xfrm>
                  <a:off x="2253" y="2776"/>
                  <a:ext cx="55" cy="30"/>
                </a:xfrm>
                <a:custGeom>
                  <a:avLst/>
                  <a:gdLst/>
                  <a:ahLst/>
                  <a:cxnLst>
                    <a:cxn ang="0">
                      <a:pos x="0" y="8"/>
                    </a:cxn>
                    <a:cxn ang="0">
                      <a:pos x="23" y="7"/>
                    </a:cxn>
                    <a:cxn ang="0">
                      <a:pos x="23" y="3"/>
                    </a:cxn>
                    <a:cxn ang="0">
                      <a:pos x="0" y="0"/>
                    </a:cxn>
                    <a:cxn ang="0">
                      <a:pos x="0" y="8"/>
                    </a:cxn>
                  </a:cxnLst>
                  <a:rect l="0" t="0" r="r" b="b"/>
                  <a:pathLst>
                    <a:path w="23" h="13">
                      <a:moveTo>
                        <a:pt x="0" y="8"/>
                      </a:moveTo>
                      <a:cubicBezTo>
                        <a:pt x="0" y="8"/>
                        <a:pt x="10" y="13"/>
                        <a:pt x="23" y="7"/>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8" name="Freeform 126"/>
                <p:cNvSpPr>
                  <a:spLocks noChangeAspect="1"/>
                </p:cNvSpPr>
                <p:nvPr/>
              </p:nvSpPr>
              <p:spPr bwMode="auto">
                <a:xfrm>
                  <a:off x="2234" y="2771"/>
                  <a:ext cx="19" cy="5"/>
                </a:xfrm>
                <a:custGeom>
                  <a:avLst/>
                  <a:gdLst/>
                  <a:ahLst/>
                  <a:cxnLst>
                    <a:cxn ang="0">
                      <a:pos x="0" y="2"/>
                    </a:cxn>
                    <a:cxn ang="0">
                      <a:pos x="0" y="0"/>
                    </a:cxn>
                    <a:cxn ang="0">
                      <a:pos x="19" y="2"/>
                    </a:cxn>
                    <a:cxn ang="0">
                      <a:pos x="19" y="5"/>
                    </a:cxn>
                    <a:cxn ang="0">
                      <a:pos x="0" y="2"/>
                    </a:cxn>
                  </a:cxnLst>
                  <a:rect l="0" t="0" r="r" b="b"/>
                  <a:pathLst>
                    <a:path w="19" h="5">
                      <a:moveTo>
                        <a:pt x="0" y="2"/>
                      </a:moveTo>
                      <a:lnTo>
                        <a:pt x="0" y="0"/>
                      </a:lnTo>
                      <a:lnTo>
                        <a:pt x="19" y="2"/>
                      </a:lnTo>
                      <a:lnTo>
                        <a:pt x="19"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9" name="Freeform 127"/>
                <p:cNvSpPr>
                  <a:spLocks noChangeAspect="1"/>
                </p:cNvSpPr>
                <p:nvPr/>
              </p:nvSpPr>
              <p:spPr bwMode="auto">
                <a:xfrm>
                  <a:off x="2253" y="2773"/>
                  <a:ext cx="55" cy="12"/>
                </a:xfrm>
                <a:custGeom>
                  <a:avLst/>
                  <a:gdLst/>
                  <a:ahLst/>
                  <a:cxnLst>
                    <a:cxn ang="0">
                      <a:pos x="0" y="0"/>
                    </a:cxn>
                    <a:cxn ang="0">
                      <a:pos x="23" y="4"/>
                    </a:cxn>
                    <a:cxn ang="0">
                      <a:pos x="23" y="4"/>
                    </a:cxn>
                    <a:cxn ang="0">
                      <a:pos x="6" y="4"/>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6"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0" name="Freeform 128"/>
                <p:cNvSpPr>
                  <a:spLocks noChangeAspect="1"/>
                </p:cNvSpPr>
                <p:nvPr/>
              </p:nvSpPr>
              <p:spPr bwMode="auto">
                <a:xfrm>
                  <a:off x="2308" y="2785"/>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1" name="Freeform 129"/>
                <p:cNvSpPr>
                  <a:spLocks noChangeAspect="1"/>
                </p:cNvSpPr>
                <p:nvPr/>
              </p:nvSpPr>
              <p:spPr bwMode="auto">
                <a:xfrm>
                  <a:off x="2234" y="2740"/>
                  <a:ext cx="95" cy="38"/>
                </a:xfrm>
                <a:custGeom>
                  <a:avLst/>
                  <a:gdLst/>
                  <a:ahLst/>
                  <a:cxnLst>
                    <a:cxn ang="0">
                      <a:pos x="0" y="0"/>
                    </a:cxn>
                    <a:cxn ang="0">
                      <a:pos x="95" y="10"/>
                    </a:cxn>
                    <a:cxn ang="0">
                      <a:pos x="95" y="38"/>
                    </a:cxn>
                    <a:cxn ang="0">
                      <a:pos x="0" y="26"/>
                    </a:cxn>
                    <a:cxn ang="0">
                      <a:pos x="0" y="0"/>
                    </a:cxn>
                  </a:cxnLst>
                  <a:rect l="0" t="0" r="r" b="b"/>
                  <a:pathLst>
                    <a:path w="95" h="38">
                      <a:moveTo>
                        <a:pt x="0" y="0"/>
                      </a:moveTo>
                      <a:lnTo>
                        <a:pt x="95" y="10"/>
                      </a:lnTo>
                      <a:lnTo>
                        <a:pt x="95"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2" name="Freeform 130"/>
                <p:cNvSpPr>
                  <a:spLocks noChangeAspect="1"/>
                </p:cNvSpPr>
                <p:nvPr/>
              </p:nvSpPr>
              <p:spPr bwMode="auto">
                <a:xfrm>
                  <a:off x="2234" y="2742"/>
                  <a:ext cx="19" cy="24"/>
                </a:xfrm>
                <a:custGeom>
                  <a:avLst/>
                  <a:gdLst/>
                  <a:ahLst/>
                  <a:cxnLst>
                    <a:cxn ang="0">
                      <a:pos x="0" y="22"/>
                    </a:cxn>
                    <a:cxn ang="0">
                      <a:pos x="19" y="24"/>
                    </a:cxn>
                    <a:cxn ang="0">
                      <a:pos x="17" y="3"/>
                    </a:cxn>
                    <a:cxn ang="0">
                      <a:pos x="0" y="0"/>
                    </a:cxn>
                    <a:cxn ang="0">
                      <a:pos x="0" y="22"/>
                    </a:cxn>
                  </a:cxnLst>
                  <a:rect l="0" t="0" r="r" b="b"/>
                  <a:pathLst>
                    <a:path w="19" h="24">
                      <a:moveTo>
                        <a:pt x="0" y="22"/>
                      </a:moveTo>
                      <a:lnTo>
                        <a:pt x="19" y="24"/>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3" name="Freeform 131"/>
                <p:cNvSpPr>
                  <a:spLocks noChangeAspect="1"/>
                </p:cNvSpPr>
                <p:nvPr/>
              </p:nvSpPr>
              <p:spPr bwMode="auto">
                <a:xfrm>
                  <a:off x="2251" y="2745"/>
                  <a:ext cx="57" cy="31"/>
                </a:xfrm>
                <a:custGeom>
                  <a:avLst/>
                  <a:gdLst/>
                  <a:ahLst/>
                  <a:cxnLst>
                    <a:cxn ang="0">
                      <a:pos x="1" y="9"/>
                    </a:cxn>
                    <a:cxn ang="0">
                      <a:pos x="24" y="7"/>
                    </a:cxn>
                    <a:cxn ang="0">
                      <a:pos x="24" y="4"/>
                    </a:cxn>
                    <a:cxn ang="0">
                      <a:pos x="0" y="0"/>
                    </a:cxn>
                    <a:cxn ang="0">
                      <a:pos x="1" y="9"/>
                    </a:cxn>
                  </a:cxnLst>
                  <a:rect l="0" t="0" r="r" b="b"/>
                  <a:pathLst>
                    <a:path w="24" h="13">
                      <a:moveTo>
                        <a:pt x="1" y="9"/>
                      </a:moveTo>
                      <a:cubicBezTo>
                        <a:pt x="1" y="9"/>
                        <a:pt x="11" y="13"/>
                        <a:pt x="24" y="7"/>
                      </a:cubicBezTo>
                      <a:cubicBezTo>
                        <a:pt x="24" y="4"/>
                        <a:pt x="24" y="4"/>
                        <a:pt x="24" y="4"/>
                      </a:cubicBezTo>
                      <a:cubicBezTo>
                        <a:pt x="24" y="4"/>
                        <a:pt x="6" y="5"/>
                        <a:pt x="0" y="0"/>
                      </a:cubicBezTo>
                      <a:cubicBezTo>
                        <a:pt x="1" y="6"/>
                        <a:pt x="1" y="9"/>
                        <a:pt x="1"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4" name="Freeform 132"/>
                <p:cNvSpPr>
                  <a:spLocks noChangeAspect="1"/>
                </p:cNvSpPr>
                <p:nvPr/>
              </p:nvSpPr>
              <p:spPr bwMode="auto">
                <a:xfrm>
                  <a:off x="2234" y="2740"/>
                  <a:ext cx="19" cy="5"/>
                </a:xfrm>
                <a:custGeom>
                  <a:avLst/>
                  <a:gdLst/>
                  <a:ahLst/>
                  <a:cxnLst>
                    <a:cxn ang="0">
                      <a:pos x="0" y="2"/>
                    </a:cxn>
                    <a:cxn ang="0">
                      <a:pos x="0" y="0"/>
                    </a:cxn>
                    <a:cxn ang="0">
                      <a:pos x="19" y="5"/>
                    </a:cxn>
                    <a:cxn ang="0">
                      <a:pos x="17" y="5"/>
                    </a:cxn>
                    <a:cxn ang="0">
                      <a:pos x="0" y="2"/>
                    </a:cxn>
                  </a:cxnLst>
                  <a:rect l="0" t="0" r="r" b="b"/>
                  <a:pathLst>
                    <a:path w="19" h="5">
                      <a:moveTo>
                        <a:pt x="0" y="2"/>
                      </a:moveTo>
                      <a:lnTo>
                        <a:pt x="0" y="0"/>
                      </a:lnTo>
                      <a:lnTo>
                        <a:pt x="19" y="5"/>
                      </a:lnTo>
                      <a:lnTo>
                        <a:pt x="17"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5" name="Freeform 133"/>
                <p:cNvSpPr>
                  <a:spLocks noChangeAspect="1"/>
                </p:cNvSpPr>
                <p:nvPr/>
              </p:nvSpPr>
              <p:spPr bwMode="auto">
                <a:xfrm>
                  <a:off x="2251" y="2745"/>
                  <a:ext cx="57" cy="9"/>
                </a:xfrm>
                <a:custGeom>
                  <a:avLst/>
                  <a:gdLst/>
                  <a:ahLst/>
                  <a:cxnLst>
                    <a:cxn ang="0">
                      <a:pos x="1" y="0"/>
                    </a:cxn>
                    <a:cxn ang="0">
                      <a:pos x="24" y="3"/>
                    </a:cxn>
                    <a:cxn ang="0">
                      <a:pos x="24" y="4"/>
                    </a:cxn>
                    <a:cxn ang="0">
                      <a:pos x="7" y="3"/>
                    </a:cxn>
                    <a:cxn ang="0">
                      <a:pos x="0" y="0"/>
                    </a:cxn>
                    <a:cxn ang="0">
                      <a:pos x="1" y="0"/>
                    </a:cxn>
                  </a:cxnLst>
                  <a:rect l="0" t="0" r="r" b="b"/>
                  <a:pathLst>
                    <a:path w="24" h="4">
                      <a:moveTo>
                        <a:pt x="1" y="0"/>
                      </a:moveTo>
                      <a:cubicBezTo>
                        <a:pt x="1" y="0"/>
                        <a:pt x="7" y="4"/>
                        <a:pt x="24" y="3"/>
                      </a:cubicBezTo>
                      <a:cubicBezTo>
                        <a:pt x="24" y="4"/>
                        <a:pt x="24" y="4"/>
                        <a:pt x="24" y="4"/>
                      </a:cubicBezTo>
                      <a:cubicBezTo>
                        <a:pt x="24" y="4"/>
                        <a:pt x="14" y="4"/>
                        <a:pt x="7" y="3"/>
                      </a:cubicBezTo>
                      <a:cubicBezTo>
                        <a:pt x="1" y="1"/>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6" name="Freeform 134"/>
                <p:cNvSpPr>
                  <a:spLocks noChangeAspect="1"/>
                </p:cNvSpPr>
                <p:nvPr/>
              </p:nvSpPr>
              <p:spPr bwMode="auto">
                <a:xfrm>
                  <a:off x="2308" y="2754"/>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7" name="Freeform 135"/>
                <p:cNvSpPr>
                  <a:spLocks noChangeAspect="1"/>
                </p:cNvSpPr>
                <p:nvPr/>
              </p:nvSpPr>
              <p:spPr bwMode="auto">
                <a:xfrm>
                  <a:off x="2234" y="2709"/>
                  <a:ext cx="95" cy="38"/>
                </a:xfrm>
                <a:custGeom>
                  <a:avLst/>
                  <a:gdLst/>
                  <a:ahLst/>
                  <a:cxnLst>
                    <a:cxn ang="0">
                      <a:pos x="0" y="0"/>
                    </a:cxn>
                    <a:cxn ang="0">
                      <a:pos x="95" y="10"/>
                    </a:cxn>
                    <a:cxn ang="0">
                      <a:pos x="92" y="38"/>
                    </a:cxn>
                    <a:cxn ang="0">
                      <a:pos x="0" y="29"/>
                    </a:cxn>
                    <a:cxn ang="0">
                      <a:pos x="0" y="0"/>
                    </a:cxn>
                  </a:cxnLst>
                  <a:rect l="0" t="0" r="r" b="b"/>
                  <a:pathLst>
                    <a:path w="95" h="38">
                      <a:moveTo>
                        <a:pt x="0" y="0"/>
                      </a:moveTo>
                      <a:lnTo>
                        <a:pt x="95" y="10"/>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8" name="Freeform 136"/>
                <p:cNvSpPr>
                  <a:spLocks noChangeAspect="1"/>
                </p:cNvSpPr>
                <p:nvPr/>
              </p:nvSpPr>
              <p:spPr bwMode="auto">
                <a:xfrm>
                  <a:off x="2234" y="2712"/>
                  <a:ext cx="17" cy="23"/>
                </a:xfrm>
                <a:custGeom>
                  <a:avLst/>
                  <a:gdLst/>
                  <a:ahLst/>
                  <a:cxnLst>
                    <a:cxn ang="0">
                      <a:pos x="0" y="21"/>
                    </a:cxn>
                    <a:cxn ang="0">
                      <a:pos x="17" y="23"/>
                    </a:cxn>
                    <a:cxn ang="0">
                      <a:pos x="17" y="2"/>
                    </a:cxn>
                    <a:cxn ang="0">
                      <a:pos x="0" y="0"/>
                    </a:cxn>
                    <a:cxn ang="0">
                      <a:pos x="0" y="21"/>
                    </a:cxn>
                  </a:cxnLst>
                  <a:rect l="0" t="0" r="r" b="b"/>
                  <a:pathLst>
                    <a:path w="17" h="23">
                      <a:moveTo>
                        <a:pt x="0" y="21"/>
                      </a:moveTo>
                      <a:lnTo>
                        <a:pt x="17" y="23"/>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9" name="Freeform 137"/>
                <p:cNvSpPr>
                  <a:spLocks noChangeAspect="1"/>
                </p:cNvSpPr>
                <p:nvPr/>
              </p:nvSpPr>
              <p:spPr bwMode="auto">
                <a:xfrm>
                  <a:off x="2251" y="2714"/>
                  <a:ext cx="57" cy="31"/>
                </a:xfrm>
                <a:custGeom>
                  <a:avLst/>
                  <a:gdLst/>
                  <a:ahLst/>
                  <a:cxnLst>
                    <a:cxn ang="0">
                      <a:pos x="0" y="9"/>
                    </a:cxn>
                    <a:cxn ang="0">
                      <a:pos x="24" y="7"/>
                    </a:cxn>
                    <a:cxn ang="0">
                      <a:pos x="24" y="4"/>
                    </a:cxn>
                    <a:cxn ang="0">
                      <a:pos x="0" y="0"/>
                    </a:cxn>
                    <a:cxn ang="0">
                      <a:pos x="0" y="9"/>
                    </a:cxn>
                  </a:cxnLst>
                  <a:rect l="0" t="0" r="r" b="b"/>
                  <a:pathLst>
                    <a:path w="24" h="13">
                      <a:moveTo>
                        <a:pt x="0" y="9"/>
                      </a:moveTo>
                      <a:cubicBezTo>
                        <a:pt x="0" y="9"/>
                        <a:pt x="11" y="13"/>
                        <a:pt x="24" y="7"/>
                      </a:cubicBezTo>
                      <a:cubicBezTo>
                        <a:pt x="24" y="4"/>
                        <a:pt x="24" y="4"/>
                        <a:pt x="24" y="4"/>
                      </a:cubicBezTo>
                      <a:cubicBezTo>
                        <a:pt x="24"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0" name="Freeform 138"/>
                <p:cNvSpPr>
                  <a:spLocks noChangeAspect="1"/>
                </p:cNvSpPr>
                <p:nvPr/>
              </p:nvSpPr>
              <p:spPr bwMode="auto">
                <a:xfrm>
                  <a:off x="2234" y="2712"/>
                  <a:ext cx="19" cy="2"/>
                </a:xfrm>
                <a:custGeom>
                  <a:avLst/>
                  <a:gdLst/>
                  <a:ahLst/>
                  <a:cxnLst>
                    <a:cxn ang="0">
                      <a:pos x="0" y="0"/>
                    </a:cxn>
                    <a:cxn ang="0">
                      <a:pos x="0" y="0"/>
                    </a:cxn>
                    <a:cxn ang="0">
                      <a:pos x="19" y="2"/>
                    </a:cxn>
                    <a:cxn ang="0">
                      <a:pos x="17" y="2"/>
                    </a:cxn>
                    <a:cxn ang="0">
                      <a:pos x="0" y="0"/>
                    </a:cxn>
                  </a:cxnLst>
                  <a:rect l="0" t="0" r="r" b="b"/>
                  <a:pathLst>
                    <a:path w="19" h="2">
                      <a:moveTo>
                        <a:pt x="0" y="0"/>
                      </a:moveTo>
                      <a:lnTo>
                        <a:pt x="0" y="0"/>
                      </a:lnTo>
                      <a:lnTo>
                        <a:pt x="19" y="2"/>
                      </a:lnTo>
                      <a:lnTo>
                        <a:pt x="17" y="2"/>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1" name="Freeform 139"/>
                <p:cNvSpPr>
                  <a:spLocks noChangeAspect="1"/>
                </p:cNvSpPr>
                <p:nvPr/>
              </p:nvSpPr>
              <p:spPr bwMode="auto">
                <a:xfrm>
                  <a:off x="2251" y="2714"/>
                  <a:ext cx="57" cy="12"/>
                </a:xfrm>
                <a:custGeom>
                  <a:avLst/>
                  <a:gdLst/>
                  <a:ahLst/>
                  <a:cxnLst>
                    <a:cxn ang="0">
                      <a:pos x="1" y="0"/>
                    </a:cxn>
                    <a:cxn ang="0">
                      <a:pos x="24" y="4"/>
                    </a:cxn>
                    <a:cxn ang="0">
                      <a:pos x="24" y="4"/>
                    </a:cxn>
                    <a:cxn ang="0">
                      <a:pos x="7" y="3"/>
                    </a:cxn>
                    <a:cxn ang="0">
                      <a:pos x="0" y="0"/>
                    </a:cxn>
                    <a:cxn ang="0">
                      <a:pos x="1" y="0"/>
                    </a:cxn>
                  </a:cxnLst>
                  <a:rect l="0" t="0" r="r" b="b"/>
                  <a:pathLst>
                    <a:path w="24" h="5">
                      <a:moveTo>
                        <a:pt x="1" y="0"/>
                      </a:moveTo>
                      <a:cubicBezTo>
                        <a:pt x="1" y="0"/>
                        <a:pt x="7" y="5"/>
                        <a:pt x="24" y="4"/>
                      </a:cubicBezTo>
                      <a:cubicBezTo>
                        <a:pt x="24" y="4"/>
                        <a:pt x="24" y="4"/>
                        <a:pt x="24" y="4"/>
                      </a:cubicBezTo>
                      <a:cubicBezTo>
                        <a:pt x="24" y="4"/>
                        <a:pt x="14" y="5"/>
                        <a:pt x="7" y="3"/>
                      </a:cubicBezTo>
                      <a:cubicBezTo>
                        <a:pt x="1" y="2"/>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2" name="Rectangle 140"/>
                <p:cNvSpPr>
                  <a:spLocks noChangeAspect="1" noChangeArrowheads="1"/>
                </p:cNvSpPr>
                <p:nvPr/>
              </p:nvSpPr>
              <p:spPr bwMode="auto">
                <a:xfrm>
                  <a:off x="2308" y="2724"/>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3" name="Freeform 141"/>
                <p:cNvSpPr>
                  <a:spLocks noChangeAspect="1"/>
                </p:cNvSpPr>
                <p:nvPr/>
              </p:nvSpPr>
              <p:spPr bwMode="auto">
                <a:xfrm>
                  <a:off x="2331" y="2842"/>
                  <a:ext cx="92" cy="37"/>
                </a:xfrm>
                <a:custGeom>
                  <a:avLst/>
                  <a:gdLst/>
                  <a:ahLst/>
                  <a:cxnLst>
                    <a:cxn ang="0">
                      <a:pos x="0" y="0"/>
                    </a:cxn>
                    <a:cxn ang="0">
                      <a:pos x="92" y="9"/>
                    </a:cxn>
                    <a:cxn ang="0">
                      <a:pos x="92" y="37"/>
                    </a:cxn>
                    <a:cxn ang="0">
                      <a:pos x="0" y="26"/>
                    </a:cxn>
                    <a:cxn ang="0">
                      <a:pos x="0" y="0"/>
                    </a:cxn>
                  </a:cxnLst>
                  <a:rect l="0" t="0" r="r" b="b"/>
                  <a:pathLst>
                    <a:path w="92" h="37">
                      <a:moveTo>
                        <a:pt x="0" y="0"/>
                      </a:moveTo>
                      <a:lnTo>
                        <a:pt x="92" y="9"/>
                      </a:lnTo>
                      <a:lnTo>
                        <a:pt x="92" y="37"/>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4" name="Freeform 142"/>
                <p:cNvSpPr>
                  <a:spLocks noChangeAspect="1"/>
                </p:cNvSpPr>
                <p:nvPr/>
              </p:nvSpPr>
              <p:spPr bwMode="auto">
                <a:xfrm>
                  <a:off x="2331" y="2844"/>
                  <a:ext cx="17" cy="24"/>
                </a:xfrm>
                <a:custGeom>
                  <a:avLst/>
                  <a:gdLst/>
                  <a:ahLst/>
                  <a:cxnLst>
                    <a:cxn ang="0">
                      <a:pos x="0" y="21"/>
                    </a:cxn>
                    <a:cxn ang="0">
                      <a:pos x="17" y="24"/>
                    </a:cxn>
                    <a:cxn ang="0">
                      <a:pos x="17" y="2"/>
                    </a:cxn>
                    <a:cxn ang="0">
                      <a:pos x="0" y="0"/>
                    </a:cxn>
                    <a:cxn ang="0">
                      <a:pos x="0" y="21"/>
                    </a:cxn>
                  </a:cxnLst>
                  <a:rect l="0" t="0" r="r" b="b"/>
                  <a:pathLst>
                    <a:path w="17" h="24">
                      <a:moveTo>
                        <a:pt x="0" y="21"/>
                      </a:moveTo>
                      <a:lnTo>
                        <a:pt x="17" y="24"/>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5" name="Freeform 143"/>
                <p:cNvSpPr>
                  <a:spLocks noChangeAspect="1"/>
                </p:cNvSpPr>
                <p:nvPr/>
              </p:nvSpPr>
              <p:spPr bwMode="auto">
                <a:xfrm>
                  <a:off x="2348" y="2846"/>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6" name="Freeform 144"/>
                <p:cNvSpPr>
                  <a:spLocks noChangeAspect="1"/>
                </p:cNvSpPr>
                <p:nvPr/>
              </p:nvSpPr>
              <p:spPr bwMode="auto">
                <a:xfrm>
                  <a:off x="2331" y="2842"/>
                  <a:ext cx="17" cy="4"/>
                </a:xfrm>
                <a:custGeom>
                  <a:avLst/>
                  <a:gdLst/>
                  <a:ahLst/>
                  <a:cxnLst>
                    <a:cxn ang="0">
                      <a:pos x="0" y="2"/>
                    </a:cxn>
                    <a:cxn ang="0">
                      <a:pos x="0" y="0"/>
                    </a:cxn>
                    <a:cxn ang="0">
                      <a:pos x="17" y="4"/>
                    </a:cxn>
                    <a:cxn ang="0">
                      <a:pos x="17" y="4"/>
                    </a:cxn>
                    <a:cxn ang="0">
                      <a:pos x="0" y="2"/>
                    </a:cxn>
                  </a:cxnLst>
                  <a:rect l="0" t="0" r="r" b="b"/>
                  <a:pathLst>
                    <a:path w="17" h="4">
                      <a:moveTo>
                        <a:pt x="0" y="2"/>
                      </a:moveTo>
                      <a:lnTo>
                        <a:pt x="0" y="0"/>
                      </a:lnTo>
                      <a:lnTo>
                        <a:pt x="17" y="4"/>
                      </a:lnTo>
                      <a:lnTo>
                        <a:pt x="17"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7" name="Freeform 145"/>
                <p:cNvSpPr>
                  <a:spLocks noChangeAspect="1"/>
                </p:cNvSpPr>
                <p:nvPr/>
              </p:nvSpPr>
              <p:spPr bwMode="auto">
                <a:xfrm>
                  <a:off x="2348" y="2846"/>
                  <a:ext cx="54" cy="10"/>
                </a:xfrm>
                <a:custGeom>
                  <a:avLst/>
                  <a:gdLst/>
                  <a:ahLst/>
                  <a:cxnLst>
                    <a:cxn ang="0">
                      <a:pos x="0" y="0"/>
                    </a:cxn>
                    <a:cxn ang="0">
                      <a:pos x="23" y="3"/>
                    </a:cxn>
                    <a:cxn ang="0">
                      <a:pos x="23" y="4"/>
                    </a:cxn>
                    <a:cxn ang="0">
                      <a:pos x="7" y="3"/>
                    </a:cxn>
                    <a:cxn ang="0">
                      <a:pos x="0" y="0"/>
                    </a:cxn>
                  </a:cxnLst>
                  <a:rect l="0" t="0" r="r" b="b"/>
                  <a:pathLst>
                    <a:path w="23" h="4">
                      <a:moveTo>
                        <a:pt x="0" y="0"/>
                      </a:moveTo>
                      <a:cubicBezTo>
                        <a:pt x="0" y="0"/>
                        <a:pt x="6" y="4"/>
                        <a:pt x="23" y="3"/>
                      </a:cubicBezTo>
                      <a:cubicBezTo>
                        <a:pt x="23" y="4"/>
                        <a:pt x="23" y="4"/>
                        <a:pt x="23" y="4"/>
                      </a:cubicBezTo>
                      <a:cubicBezTo>
                        <a:pt x="23" y="4"/>
                        <a:pt x="13"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8" name="Rectangle 146"/>
                <p:cNvSpPr>
                  <a:spLocks noChangeAspect="1" noChangeArrowheads="1"/>
                </p:cNvSpPr>
                <p:nvPr/>
              </p:nvSpPr>
              <p:spPr bwMode="auto">
                <a:xfrm>
                  <a:off x="2402" y="285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9" name="Freeform 147"/>
                <p:cNvSpPr>
                  <a:spLocks noChangeAspect="1"/>
                </p:cNvSpPr>
                <p:nvPr/>
              </p:nvSpPr>
              <p:spPr bwMode="auto">
                <a:xfrm>
                  <a:off x="2331" y="2811"/>
                  <a:ext cx="92" cy="38"/>
                </a:xfrm>
                <a:custGeom>
                  <a:avLst/>
                  <a:gdLst/>
                  <a:ahLst/>
                  <a:cxnLst>
                    <a:cxn ang="0">
                      <a:pos x="0" y="0"/>
                    </a:cxn>
                    <a:cxn ang="0">
                      <a:pos x="92" y="9"/>
                    </a:cxn>
                    <a:cxn ang="0">
                      <a:pos x="92" y="38"/>
                    </a:cxn>
                    <a:cxn ang="0">
                      <a:pos x="0" y="28"/>
                    </a:cxn>
                    <a:cxn ang="0">
                      <a:pos x="0" y="0"/>
                    </a:cxn>
                  </a:cxnLst>
                  <a:rect l="0" t="0" r="r" b="b"/>
                  <a:pathLst>
                    <a:path w="92" h="38">
                      <a:moveTo>
                        <a:pt x="0" y="0"/>
                      </a:moveTo>
                      <a:lnTo>
                        <a:pt x="92" y="9"/>
                      </a:lnTo>
                      <a:lnTo>
                        <a:pt x="92"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0" name="Freeform 148"/>
                <p:cNvSpPr>
                  <a:spLocks noChangeAspect="1"/>
                </p:cNvSpPr>
                <p:nvPr/>
              </p:nvSpPr>
              <p:spPr bwMode="auto">
                <a:xfrm>
                  <a:off x="2331" y="2813"/>
                  <a:ext cx="17" cy="24"/>
                </a:xfrm>
                <a:custGeom>
                  <a:avLst/>
                  <a:gdLst/>
                  <a:ahLst/>
                  <a:cxnLst>
                    <a:cxn ang="0">
                      <a:pos x="0" y="22"/>
                    </a:cxn>
                    <a:cxn ang="0">
                      <a:pos x="17" y="24"/>
                    </a:cxn>
                    <a:cxn ang="0">
                      <a:pos x="17" y="3"/>
                    </a:cxn>
                    <a:cxn ang="0">
                      <a:pos x="0" y="0"/>
                    </a:cxn>
                    <a:cxn ang="0">
                      <a:pos x="0" y="22"/>
                    </a:cxn>
                  </a:cxnLst>
                  <a:rect l="0" t="0" r="r" b="b"/>
                  <a:pathLst>
                    <a:path w="17" h="24">
                      <a:moveTo>
                        <a:pt x="0" y="22"/>
                      </a:moveTo>
                      <a:lnTo>
                        <a:pt x="17" y="24"/>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1" name="Freeform 149"/>
                <p:cNvSpPr>
                  <a:spLocks noChangeAspect="1"/>
                </p:cNvSpPr>
                <p:nvPr/>
              </p:nvSpPr>
              <p:spPr bwMode="auto">
                <a:xfrm>
                  <a:off x="2348" y="2816"/>
                  <a:ext cx="54" cy="33"/>
                </a:xfrm>
                <a:custGeom>
                  <a:avLst/>
                  <a:gdLst/>
                  <a:ahLst/>
                  <a:cxnLst>
                    <a:cxn ang="0">
                      <a:pos x="0" y="9"/>
                    </a:cxn>
                    <a:cxn ang="0">
                      <a:pos x="23" y="7"/>
                    </a:cxn>
                    <a:cxn ang="0">
                      <a:pos x="23" y="4"/>
                    </a:cxn>
                    <a:cxn ang="0">
                      <a:pos x="0" y="0"/>
                    </a:cxn>
                    <a:cxn ang="0">
                      <a:pos x="0" y="9"/>
                    </a:cxn>
                  </a:cxnLst>
                  <a:rect l="0" t="0" r="r" b="b"/>
                  <a:pathLst>
                    <a:path w="23" h="14">
                      <a:moveTo>
                        <a:pt x="0" y="9"/>
                      </a:moveTo>
                      <a:cubicBezTo>
                        <a:pt x="0" y="9"/>
                        <a:pt x="10" y="14"/>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2" name="Freeform 150"/>
                <p:cNvSpPr>
                  <a:spLocks noChangeAspect="1"/>
                </p:cNvSpPr>
                <p:nvPr/>
              </p:nvSpPr>
              <p:spPr bwMode="auto">
                <a:xfrm>
                  <a:off x="2331" y="2813"/>
                  <a:ext cx="17" cy="3"/>
                </a:xfrm>
                <a:custGeom>
                  <a:avLst/>
                  <a:gdLst/>
                  <a:ahLst/>
                  <a:cxnLst>
                    <a:cxn ang="0">
                      <a:pos x="0" y="0"/>
                    </a:cxn>
                    <a:cxn ang="0">
                      <a:pos x="0" y="0"/>
                    </a:cxn>
                    <a:cxn ang="0">
                      <a:pos x="17" y="3"/>
                    </a:cxn>
                    <a:cxn ang="0">
                      <a:pos x="17" y="3"/>
                    </a:cxn>
                    <a:cxn ang="0">
                      <a:pos x="0" y="0"/>
                    </a:cxn>
                  </a:cxnLst>
                  <a:rect l="0" t="0" r="r" b="b"/>
                  <a:pathLst>
                    <a:path w="17" h="3">
                      <a:moveTo>
                        <a:pt x="0" y="0"/>
                      </a:moveTo>
                      <a:lnTo>
                        <a:pt x="0" y="0"/>
                      </a:lnTo>
                      <a:lnTo>
                        <a:pt x="17" y="3"/>
                      </a:lnTo>
                      <a:lnTo>
                        <a:pt x="17" y="3"/>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3" name="Freeform 151"/>
                <p:cNvSpPr>
                  <a:spLocks noChangeAspect="1"/>
                </p:cNvSpPr>
                <p:nvPr/>
              </p:nvSpPr>
              <p:spPr bwMode="auto">
                <a:xfrm>
                  <a:off x="2348" y="2816"/>
                  <a:ext cx="54" cy="12"/>
                </a:xfrm>
                <a:custGeom>
                  <a:avLst/>
                  <a:gdLst/>
                  <a:ahLst/>
                  <a:cxnLst>
                    <a:cxn ang="0">
                      <a:pos x="0" y="0"/>
                    </a:cxn>
                    <a:cxn ang="0">
                      <a:pos x="23" y="4"/>
                    </a:cxn>
                    <a:cxn ang="0">
                      <a:pos x="23" y="4"/>
                    </a:cxn>
                    <a:cxn ang="0">
                      <a:pos x="7" y="3"/>
                    </a:cxn>
                    <a:cxn ang="0">
                      <a:pos x="0" y="0"/>
                    </a:cxn>
                  </a:cxnLst>
                  <a:rect l="0" t="0" r="r" b="b"/>
                  <a:pathLst>
                    <a:path w="23" h="5">
                      <a:moveTo>
                        <a:pt x="0" y="0"/>
                      </a:moveTo>
                      <a:cubicBezTo>
                        <a:pt x="0" y="0"/>
                        <a:pt x="6" y="5"/>
                        <a:pt x="23" y="4"/>
                      </a:cubicBezTo>
                      <a:cubicBezTo>
                        <a:pt x="23" y="4"/>
                        <a:pt x="23" y="4"/>
                        <a:pt x="23" y="4"/>
                      </a:cubicBezTo>
                      <a:cubicBezTo>
                        <a:pt x="23" y="4"/>
                        <a:pt x="13" y="5"/>
                        <a:pt x="7" y="3"/>
                      </a:cubicBezTo>
                      <a:cubicBezTo>
                        <a:pt x="0" y="2"/>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4" name="Rectangle 152"/>
                <p:cNvSpPr>
                  <a:spLocks noChangeAspect="1" noChangeArrowheads="1"/>
                </p:cNvSpPr>
                <p:nvPr/>
              </p:nvSpPr>
              <p:spPr bwMode="auto">
                <a:xfrm>
                  <a:off x="2402" y="2825"/>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5" name="Freeform 153"/>
                <p:cNvSpPr>
                  <a:spLocks noChangeAspect="1"/>
                </p:cNvSpPr>
                <p:nvPr/>
              </p:nvSpPr>
              <p:spPr bwMode="auto">
                <a:xfrm>
                  <a:off x="2331" y="2780"/>
                  <a:ext cx="92" cy="38"/>
                </a:xfrm>
                <a:custGeom>
                  <a:avLst/>
                  <a:gdLst/>
                  <a:ahLst/>
                  <a:cxnLst>
                    <a:cxn ang="0">
                      <a:pos x="0" y="0"/>
                    </a:cxn>
                    <a:cxn ang="0">
                      <a:pos x="92" y="12"/>
                    </a:cxn>
                    <a:cxn ang="0">
                      <a:pos x="92" y="38"/>
                    </a:cxn>
                    <a:cxn ang="0">
                      <a:pos x="0" y="29"/>
                    </a:cxn>
                    <a:cxn ang="0">
                      <a:pos x="0" y="0"/>
                    </a:cxn>
                  </a:cxnLst>
                  <a:rect l="0" t="0" r="r" b="b"/>
                  <a:pathLst>
                    <a:path w="92" h="38">
                      <a:moveTo>
                        <a:pt x="0" y="0"/>
                      </a:moveTo>
                      <a:lnTo>
                        <a:pt x="92" y="12"/>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6" name="Freeform 154"/>
                <p:cNvSpPr>
                  <a:spLocks noChangeAspect="1"/>
                </p:cNvSpPr>
                <p:nvPr/>
              </p:nvSpPr>
              <p:spPr bwMode="auto">
                <a:xfrm>
                  <a:off x="2331" y="2783"/>
                  <a:ext cx="17" cy="23"/>
                </a:xfrm>
                <a:custGeom>
                  <a:avLst/>
                  <a:gdLst/>
                  <a:ahLst/>
                  <a:cxnLst>
                    <a:cxn ang="0">
                      <a:pos x="0" y="21"/>
                    </a:cxn>
                    <a:cxn ang="0">
                      <a:pos x="17" y="23"/>
                    </a:cxn>
                    <a:cxn ang="0">
                      <a:pos x="17" y="4"/>
                    </a:cxn>
                    <a:cxn ang="0">
                      <a:pos x="0" y="0"/>
                    </a:cxn>
                    <a:cxn ang="0">
                      <a:pos x="0" y="21"/>
                    </a:cxn>
                  </a:cxnLst>
                  <a:rect l="0" t="0" r="r" b="b"/>
                  <a:pathLst>
                    <a:path w="17" h="23">
                      <a:moveTo>
                        <a:pt x="0" y="21"/>
                      </a:moveTo>
                      <a:lnTo>
                        <a:pt x="17" y="23"/>
                      </a:lnTo>
                      <a:lnTo>
                        <a:pt x="17"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7" name="Freeform 155"/>
                <p:cNvSpPr>
                  <a:spLocks noChangeAspect="1"/>
                </p:cNvSpPr>
                <p:nvPr/>
              </p:nvSpPr>
              <p:spPr bwMode="auto">
                <a:xfrm>
                  <a:off x="2348" y="2787"/>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8" name="Freeform 156"/>
                <p:cNvSpPr>
                  <a:spLocks noChangeAspect="1"/>
                </p:cNvSpPr>
                <p:nvPr/>
              </p:nvSpPr>
              <p:spPr bwMode="auto">
                <a:xfrm>
                  <a:off x="2331" y="2783"/>
                  <a:ext cx="17" cy="4"/>
                </a:xfrm>
                <a:custGeom>
                  <a:avLst/>
                  <a:gdLst/>
                  <a:ahLst/>
                  <a:cxnLst>
                    <a:cxn ang="0">
                      <a:pos x="0" y="0"/>
                    </a:cxn>
                    <a:cxn ang="0">
                      <a:pos x="0" y="0"/>
                    </a:cxn>
                    <a:cxn ang="0">
                      <a:pos x="17" y="2"/>
                    </a:cxn>
                    <a:cxn ang="0">
                      <a:pos x="17" y="4"/>
                    </a:cxn>
                    <a:cxn ang="0">
                      <a:pos x="0" y="0"/>
                    </a:cxn>
                  </a:cxnLst>
                  <a:rect l="0" t="0" r="r" b="b"/>
                  <a:pathLst>
                    <a:path w="17" h="4">
                      <a:moveTo>
                        <a:pt x="0" y="0"/>
                      </a:moveTo>
                      <a:lnTo>
                        <a:pt x="0" y="0"/>
                      </a:lnTo>
                      <a:lnTo>
                        <a:pt x="17" y="2"/>
                      </a:lnTo>
                      <a:lnTo>
                        <a:pt x="17"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9" name="Freeform 157"/>
                <p:cNvSpPr>
                  <a:spLocks noChangeAspect="1"/>
                </p:cNvSpPr>
                <p:nvPr/>
              </p:nvSpPr>
              <p:spPr bwMode="auto">
                <a:xfrm>
                  <a:off x="2348" y="2785"/>
                  <a:ext cx="54" cy="12"/>
                </a:xfrm>
                <a:custGeom>
                  <a:avLst/>
                  <a:gdLst/>
                  <a:ahLst/>
                  <a:cxnLst>
                    <a:cxn ang="0">
                      <a:pos x="0" y="0"/>
                    </a:cxn>
                    <a:cxn ang="0">
                      <a:pos x="23" y="4"/>
                    </a:cxn>
                    <a:cxn ang="0">
                      <a:pos x="23" y="4"/>
                    </a:cxn>
                    <a:cxn ang="0">
                      <a:pos x="7" y="3"/>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0" name="Rectangle 158"/>
                <p:cNvSpPr>
                  <a:spLocks noChangeAspect="1" noChangeArrowheads="1"/>
                </p:cNvSpPr>
                <p:nvPr/>
              </p:nvSpPr>
              <p:spPr bwMode="auto">
                <a:xfrm>
                  <a:off x="2402" y="2794"/>
                  <a:ext cx="2" cy="8"/>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1" name="Freeform 159"/>
                <p:cNvSpPr>
                  <a:spLocks noChangeAspect="1"/>
                </p:cNvSpPr>
                <p:nvPr/>
              </p:nvSpPr>
              <p:spPr bwMode="auto">
                <a:xfrm>
                  <a:off x="2331" y="2750"/>
                  <a:ext cx="92" cy="40"/>
                </a:xfrm>
                <a:custGeom>
                  <a:avLst/>
                  <a:gdLst/>
                  <a:ahLst/>
                  <a:cxnLst>
                    <a:cxn ang="0">
                      <a:pos x="0" y="0"/>
                    </a:cxn>
                    <a:cxn ang="0">
                      <a:pos x="92" y="11"/>
                    </a:cxn>
                    <a:cxn ang="0">
                      <a:pos x="92" y="40"/>
                    </a:cxn>
                    <a:cxn ang="0">
                      <a:pos x="0" y="28"/>
                    </a:cxn>
                    <a:cxn ang="0">
                      <a:pos x="0" y="0"/>
                    </a:cxn>
                  </a:cxnLst>
                  <a:rect l="0" t="0" r="r" b="b"/>
                  <a:pathLst>
                    <a:path w="92" h="40">
                      <a:moveTo>
                        <a:pt x="0" y="0"/>
                      </a:moveTo>
                      <a:lnTo>
                        <a:pt x="92" y="11"/>
                      </a:lnTo>
                      <a:lnTo>
                        <a:pt x="92"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2" name="Freeform 160"/>
                <p:cNvSpPr>
                  <a:spLocks noChangeAspect="1"/>
                </p:cNvSpPr>
                <p:nvPr/>
              </p:nvSpPr>
              <p:spPr bwMode="auto">
                <a:xfrm>
                  <a:off x="2331" y="2754"/>
                  <a:ext cx="17" cy="22"/>
                </a:xfrm>
                <a:custGeom>
                  <a:avLst/>
                  <a:gdLst/>
                  <a:ahLst/>
                  <a:cxnLst>
                    <a:cxn ang="0">
                      <a:pos x="0" y="22"/>
                    </a:cxn>
                    <a:cxn ang="0">
                      <a:pos x="17" y="22"/>
                    </a:cxn>
                    <a:cxn ang="0">
                      <a:pos x="17" y="3"/>
                    </a:cxn>
                    <a:cxn ang="0">
                      <a:pos x="0" y="0"/>
                    </a:cxn>
                    <a:cxn ang="0">
                      <a:pos x="0" y="22"/>
                    </a:cxn>
                  </a:cxnLst>
                  <a:rect l="0" t="0" r="r" b="b"/>
                  <a:pathLst>
                    <a:path w="17" h="22">
                      <a:moveTo>
                        <a:pt x="0" y="22"/>
                      </a:moveTo>
                      <a:lnTo>
                        <a:pt x="17" y="22"/>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3" name="Freeform 161"/>
                <p:cNvSpPr>
                  <a:spLocks noChangeAspect="1"/>
                </p:cNvSpPr>
                <p:nvPr/>
              </p:nvSpPr>
              <p:spPr bwMode="auto">
                <a:xfrm>
                  <a:off x="2348" y="2757"/>
                  <a:ext cx="54" cy="30"/>
                </a:xfrm>
                <a:custGeom>
                  <a:avLst/>
                  <a:gdLst/>
                  <a:ahLst/>
                  <a:cxnLst>
                    <a:cxn ang="0">
                      <a:pos x="0" y="8"/>
                    </a:cxn>
                    <a:cxn ang="0">
                      <a:pos x="23" y="7"/>
                    </a:cxn>
                    <a:cxn ang="0">
                      <a:pos x="23" y="3"/>
                    </a:cxn>
                    <a:cxn ang="0">
                      <a:pos x="0" y="0"/>
                    </a:cxn>
                    <a:cxn ang="0">
                      <a:pos x="0" y="8"/>
                    </a:cxn>
                  </a:cxnLst>
                  <a:rect l="0" t="0" r="r" b="b"/>
                  <a:pathLst>
                    <a:path w="23" h="13">
                      <a:moveTo>
                        <a:pt x="0" y="8"/>
                      </a:moveTo>
                      <a:cubicBezTo>
                        <a:pt x="0" y="8"/>
                        <a:pt x="10" y="13"/>
                        <a:pt x="23" y="7"/>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4" name="Freeform 162"/>
                <p:cNvSpPr>
                  <a:spLocks noChangeAspect="1"/>
                </p:cNvSpPr>
                <p:nvPr/>
              </p:nvSpPr>
              <p:spPr bwMode="auto">
                <a:xfrm>
                  <a:off x="2331" y="2752"/>
                  <a:ext cx="17" cy="5"/>
                </a:xfrm>
                <a:custGeom>
                  <a:avLst/>
                  <a:gdLst/>
                  <a:ahLst/>
                  <a:cxnLst>
                    <a:cxn ang="0">
                      <a:pos x="0" y="2"/>
                    </a:cxn>
                    <a:cxn ang="0">
                      <a:pos x="0" y="0"/>
                    </a:cxn>
                    <a:cxn ang="0">
                      <a:pos x="17" y="2"/>
                    </a:cxn>
                    <a:cxn ang="0">
                      <a:pos x="17" y="5"/>
                    </a:cxn>
                    <a:cxn ang="0">
                      <a:pos x="0" y="2"/>
                    </a:cxn>
                  </a:cxnLst>
                  <a:rect l="0" t="0" r="r" b="b"/>
                  <a:pathLst>
                    <a:path w="17" h="5">
                      <a:moveTo>
                        <a:pt x="0" y="2"/>
                      </a:moveTo>
                      <a:lnTo>
                        <a:pt x="0" y="0"/>
                      </a:lnTo>
                      <a:lnTo>
                        <a:pt x="17" y="2"/>
                      </a:lnTo>
                      <a:lnTo>
                        <a:pt x="17"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5" name="Freeform 163"/>
                <p:cNvSpPr>
                  <a:spLocks noChangeAspect="1"/>
                </p:cNvSpPr>
                <p:nvPr/>
              </p:nvSpPr>
              <p:spPr bwMode="auto">
                <a:xfrm>
                  <a:off x="2348" y="2754"/>
                  <a:ext cx="54" cy="12"/>
                </a:xfrm>
                <a:custGeom>
                  <a:avLst/>
                  <a:gdLst/>
                  <a:ahLst/>
                  <a:cxnLst>
                    <a:cxn ang="0">
                      <a:pos x="0" y="0"/>
                    </a:cxn>
                    <a:cxn ang="0">
                      <a:pos x="23" y="4"/>
                    </a:cxn>
                    <a:cxn ang="0">
                      <a:pos x="23" y="4"/>
                    </a:cxn>
                    <a:cxn ang="0">
                      <a:pos x="7" y="4"/>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7"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6" name="Freeform 164"/>
                <p:cNvSpPr>
                  <a:spLocks noChangeAspect="1"/>
                </p:cNvSpPr>
                <p:nvPr/>
              </p:nvSpPr>
              <p:spPr bwMode="auto">
                <a:xfrm>
                  <a:off x="2402" y="2764"/>
                  <a:ext cx="2" cy="9"/>
                </a:xfrm>
                <a:custGeom>
                  <a:avLst/>
                  <a:gdLst/>
                  <a:ahLst/>
                  <a:cxnLst>
                    <a:cxn ang="0">
                      <a:pos x="2" y="7"/>
                    </a:cxn>
                    <a:cxn ang="0">
                      <a:pos x="0" y="9"/>
                    </a:cxn>
                    <a:cxn ang="0">
                      <a:pos x="0" y="0"/>
                    </a:cxn>
                    <a:cxn ang="0">
                      <a:pos x="2" y="2"/>
                    </a:cxn>
                    <a:cxn ang="0">
                      <a:pos x="2" y="7"/>
                    </a:cxn>
                  </a:cxnLst>
                  <a:rect l="0" t="0" r="r" b="b"/>
                  <a:pathLst>
                    <a:path w="2" h="9">
                      <a:moveTo>
                        <a:pt x="2" y="7"/>
                      </a:moveTo>
                      <a:lnTo>
                        <a:pt x="0" y="9"/>
                      </a:lnTo>
                      <a:lnTo>
                        <a:pt x="0" y="0"/>
                      </a:lnTo>
                      <a:lnTo>
                        <a:pt x="2" y="2"/>
                      </a:lnTo>
                      <a:lnTo>
                        <a:pt x="2" y="7"/>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7" name="Freeform 165"/>
                <p:cNvSpPr>
                  <a:spLocks noChangeAspect="1"/>
                </p:cNvSpPr>
                <p:nvPr/>
              </p:nvSpPr>
              <p:spPr bwMode="auto">
                <a:xfrm>
                  <a:off x="2331" y="2721"/>
                  <a:ext cx="92" cy="38"/>
                </a:xfrm>
                <a:custGeom>
                  <a:avLst/>
                  <a:gdLst/>
                  <a:ahLst/>
                  <a:cxnLst>
                    <a:cxn ang="0">
                      <a:pos x="0" y="0"/>
                    </a:cxn>
                    <a:cxn ang="0">
                      <a:pos x="92" y="10"/>
                    </a:cxn>
                    <a:cxn ang="0">
                      <a:pos x="92" y="38"/>
                    </a:cxn>
                    <a:cxn ang="0">
                      <a:pos x="0" y="26"/>
                    </a:cxn>
                    <a:cxn ang="0">
                      <a:pos x="0" y="0"/>
                    </a:cxn>
                  </a:cxnLst>
                  <a:rect l="0" t="0" r="r" b="b"/>
                  <a:pathLst>
                    <a:path w="92" h="38">
                      <a:moveTo>
                        <a:pt x="0" y="0"/>
                      </a:moveTo>
                      <a:lnTo>
                        <a:pt x="92" y="10"/>
                      </a:lnTo>
                      <a:lnTo>
                        <a:pt x="92"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8" name="Freeform 166"/>
                <p:cNvSpPr>
                  <a:spLocks noChangeAspect="1"/>
                </p:cNvSpPr>
                <p:nvPr/>
              </p:nvSpPr>
              <p:spPr bwMode="auto">
                <a:xfrm>
                  <a:off x="2331" y="2724"/>
                  <a:ext cx="17" cy="23"/>
                </a:xfrm>
                <a:custGeom>
                  <a:avLst/>
                  <a:gdLst/>
                  <a:ahLst/>
                  <a:cxnLst>
                    <a:cxn ang="0">
                      <a:pos x="0" y="21"/>
                    </a:cxn>
                    <a:cxn ang="0">
                      <a:pos x="17" y="23"/>
                    </a:cxn>
                    <a:cxn ang="0">
                      <a:pos x="17" y="2"/>
                    </a:cxn>
                    <a:cxn ang="0">
                      <a:pos x="0" y="0"/>
                    </a:cxn>
                    <a:cxn ang="0">
                      <a:pos x="0" y="21"/>
                    </a:cxn>
                  </a:cxnLst>
                  <a:rect l="0" t="0" r="r" b="b"/>
                  <a:pathLst>
                    <a:path w="17" h="23">
                      <a:moveTo>
                        <a:pt x="0" y="21"/>
                      </a:moveTo>
                      <a:lnTo>
                        <a:pt x="17" y="23"/>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9" name="Freeform 167"/>
                <p:cNvSpPr>
                  <a:spLocks noChangeAspect="1"/>
                </p:cNvSpPr>
                <p:nvPr/>
              </p:nvSpPr>
              <p:spPr bwMode="auto">
                <a:xfrm>
                  <a:off x="2348" y="2726"/>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0" name="Freeform 168"/>
                <p:cNvSpPr>
                  <a:spLocks noChangeAspect="1"/>
                </p:cNvSpPr>
                <p:nvPr/>
              </p:nvSpPr>
              <p:spPr bwMode="auto">
                <a:xfrm>
                  <a:off x="2331" y="2721"/>
                  <a:ext cx="17" cy="5"/>
                </a:xfrm>
                <a:custGeom>
                  <a:avLst/>
                  <a:gdLst/>
                  <a:ahLst/>
                  <a:cxnLst>
                    <a:cxn ang="0">
                      <a:pos x="0" y="3"/>
                    </a:cxn>
                    <a:cxn ang="0">
                      <a:pos x="0" y="0"/>
                    </a:cxn>
                    <a:cxn ang="0">
                      <a:pos x="17" y="5"/>
                    </a:cxn>
                    <a:cxn ang="0">
                      <a:pos x="17" y="5"/>
                    </a:cxn>
                    <a:cxn ang="0">
                      <a:pos x="0" y="3"/>
                    </a:cxn>
                  </a:cxnLst>
                  <a:rect l="0" t="0" r="r" b="b"/>
                  <a:pathLst>
                    <a:path w="17" h="5">
                      <a:moveTo>
                        <a:pt x="0" y="3"/>
                      </a:moveTo>
                      <a:lnTo>
                        <a:pt x="0" y="0"/>
                      </a:lnTo>
                      <a:lnTo>
                        <a:pt x="17" y="5"/>
                      </a:lnTo>
                      <a:lnTo>
                        <a:pt x="17" y="5"/>
                      </a:lnTo>
                      <a:lnTo>
                        <a:pt x="0" y="3"/>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1" name="Freeform 169"/>
                <p:cNvSpPr>
                  <a:spLocks noChangeAspect="1"/>
                </p:cNvSpPr>
                <p:nvPr/>
              </p:nvSpPr>
              <p:spPr bwMode="auto">
                <a:xfrm>
                  <a:off x="2348" y="2726"/>
                  <a:ext cx="54" cy="9"/>
                </a:xfrm>
                <a:custGeom>
                  <a:avLst/>
                  <a:gdLst/>
                  <a:ahLst/>
                  <a:cxnLst>
                    <a:cxn ang="0">
                      <a:pos x="0" y="0"/>
                    </a:cxn>
                    <a:cxn ang="0">
                      <a:pos x="23" y="3"/>
                    </a:cxn>
                    <a:cxn ang="0">
                      <a:pos x="23" y="4"/>
                    </a:cxn>
                    <a:cxn ang="0">
                      <a:pos x="7" y="3"/>
                    </a:cxn>
                    <a:cxn ang="0">
                      <a:pos x="0" y="0"/>
                    </a:cxn>
                  </a:cxnLst>
                  <a:rect l="0" t="0" r="r" b="b"/>
                  <a:pathLst>
                    <a:path w="23" h="4">
                      <a:moveTo>
                        <a:pt x="0" y="0"/>
                      </a:moveTo>
                      <a:cubicBezTo>
                        <a:pt x="0" y="0"/>
                        <a:pt x="6" y="4"/>
                        <a:pt x="23" y="3"/>
                      </a:cubicBezTo>
                      <a:cubicBezTo>
                        <a:pt x="23" y="4"/>
                        <a:pt x="23" y="4"/>
                        <a:pt x="23" y="4"/>
                      </a:cubicBezTo>
                      <a:cubicBezTo>
                        <a:pt x="23" y="4"/>
                        <a:pt x="13"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2" name="Rectangle 170"/>
                <p:cNvSpPr>
                  <a:spLocks noChangeAspect="1" noChangeArrowheads="1"/>
                </p:cNvSpPr>
                <p:nvPr/>
              </p:nvSpPr>
              <p:spPr bwMode="auto">
                <a:xfrm>
                  <a:off x="2402" y="2735"/>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3" name="Freeform 171"/>
                <p:cNvSpPr>
                  <a:spLocks noChangeAspect="1"/>
                </p:cNvSpPr>
                <p:nvPr/>
              </p:nvSpPr>
              <p:spPr bwMode="auto">
                <a:xfrm>
                  <a:off x="2426" y="2854"/>
                  <a:ext cx="94" cy="37"/>
                </a:xfrm>
                <a:custGeom>
                  <a:avLst/>
                  <a:gdLst/>
                  <a:ahLst/>
                  <a:cxnLst>
                    <a:cxn ang="0">
                      <a:pos x="0" y="0"/>
                    </a:cxn>
                    <a:cxn ang="0">
                      <a:pos x="94" y="9"/>
                    </a:cxn>
                    <a:cxn ang="0">
                      <a:pos x="94" y="37"/>
                    </a:cxn>
                    <a:cxn ang="0">
                      <a:pos x="0" y="25"/>
                    </a:cxn>
                    <a:cxn ang="0">
                      <a:pos x="0" y="0"/>
                    </a:cxn>
                  </a:cxnLst>
                  <a:rect l="0" t="0" r="r" b="b"/>
                  <a:pathLst>
                    <a:path w="94" h="37">
                      <a:moveTo>
                        <a:pt x="0" y="0"/>
                      </a:moveTo>
                      <a:lnTo>
                        <a:pt x="94" y="9"/>
                      </a:lnTo>
                      <a:lnTo>
                        <a:pt x="94" y="37"/>
                      </a:lnTo>
                      <a:lnTo>
                        <a:pt x="0" y="25"/>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4" name="Freeform 172"/>
                <p:cNvSpPr>
                  <a:spLocks noChangeAspect="1"/>
                </p:cNvSpPr>
                <p:nvPr/>
              </p:nvSpPr>
              <p:spPr bwMode="auto">
                <a:xfrm>
                  <a:off x="2426" y="2856"/>
                  <a:ext cx="19" cy="23"/>
                </a:xfrm>
                <a:custGeom>
                  <a:avLst/>
                  <a:gdLst/>
                  <a:ahLst/>
                  <a:cxnLst>
                    <a:cxn ang="0">
                      <a:pos x="0" y="21"/>
                    </a:cxn>
                    <a:cxn ang="0">
                      <a:pos x="19" y="23"/>
                    </a:cxn>
                    <a:cxn ang="0">
                      <a:pos x="19" y="2"/>
                    </a:cxn>
                    <a:cxn ang="0">
                      <a:pos x="0" y="0"/>
                    </a:cxn>
                    <a:cxn ang="0">
                      <a:pos x="0" y="21"/>
                    </a:cxn>
                  </a:cxnLst>
                  <a:rect l="0" t="0" r="r" b="b"/>
                  <a:pathLst>
                    <a:path w="19" h="23">
                      <a:moveTo>
                        <a:pt x="0" y="21"/>
                      </a:moveTo>
                      <a:lnTo>
                        <a:pt x="19" y="23"/>
                      </a:lnTo>
                      <a:lnTo>
                        <a:pt x="19"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5" name="Freeform 173"/>
                <p:cNvSpPr>
                  <a:spLocks noChangeAspect="1"/>
                </p:cNvSpPr>
                <p:nvPr/>
              </p:nvSpPr>
              <p:spPr bwMode="auto">
                <a:xfrm>
                  <a:off x="2445" y="2858"/>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6" name="Freeform 174"/>
                <p:cNvSpPr>
                  <a:spLocks noChangeAspect="1"/>
                </p:cNvSpPr>
                <p:nvPr/>
              </p:nvSpPr>
              <p:spPr bwMode="auto">
                <a:xfrm>
                  <a:off x="2426" y="2854"/>
                  <a:ext cx="19" cy="4"/>
                </a:xfrm>
                <a:custGeom>
                  <a:avLst/>
                  <a:gdLst/>
                  <a:ahLst/>
                  <a:cxnLst>
                    <a:cxn ang="0">
                      <a:pos x="0" y="2"/>
                    </a:cxn>
                    <a:cxn ang="0">
                      <a:pos x="0" y="0"/>
                    </a:cxn>
                    <a:cxn ang="0">
                      <a:pos x="19" y="4"/>
                    </a:cxn>
                    <a:cxn ang="0">
                      <a:pos x="19" y="4"/>
                    </a:cxn>
                    <a:cxn ang="0">
                      <a:pos x="0" y="2"/>
                    </a:cxn>
                  </a:cxnLst>
                  <a:rect l="0" t="0" r="r" b="b"/>
                  <a:pathLst>
                    <a:path w="19" h="4">
                      <a:moveTo>
                        <a:pt x="0" y="2"/>
                      </a:moveTo>
                      <a:lnTo>
                        <a:pt x="0" y="0"/>
                      </a:lnTo>
                      <a:lnTo>
                        <a:pt x="19" y="4"/>
                      </a:lnTo>
                      <a:lnTo>
                        <a:pt x="19"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7" name="Freeform 175"/>
                <p:cNvSpPr>
                  <a:spLocks noChangeAspect="1"/>
                </p:cNvSpPr>
                <p:nvPr/>
              </p:nvSpPr>
              <p:spPr bwMode="auto">
                <a:xfrm>
                  <a:off x="2445" y="2858"/>
                  <a:ext cx="54" cy="10"/>
                </a:xfrm>
                <a:custGeom>
                  <a:avLst/>
                  <a:gdLst/>
                  <a:ahLst/>
                  <a:cxnLst>
                    <a:cxn ang="0">
                      <a:pos x="0" y="0"/>
                    </a:cxn>
                    <a:cxn ang="0">
                      <a:pos x="23" y="3"/>
                    </a:cxn>
                    <a:cxn ang="0">
                      <a:pos x="23" y="4"/>
                    </a:cxn>
                    <a:cxn ang="0">
                      <a:pos x="6" y="3"/>
                    </a:cxn>
                    <a:cxn ang="0">
                      <a:pos x="0" y="0"/>
                    </a:cxn>
                  </a:cxnLst>
                  <a:rect l="0" t="0" r="r" b="b"/>
                  <a:pathLst>
                    <a:path w="23" h="4">
                      <a:moveTo>
                        <a:pt x="0" y="0"/>
                      </a:moveTo>
                      <a:cubicBezTo>
                        <a:pt x="0" y="0"/>
                        <a:pt x="6" y="4"/>
                        <a:pt x="23" y="3"/>
                      </a:cubicBezTo>
                      <a:cubicBezTo>
                        <a:pt x="23" y="4"/>
                        <a:pt x="23" y="4"/>
                        <a:pt x="23" y="4"/>
                      </a:cubicBezTo>
                      <a:cubicBezTo>
                        <a:pt x="23" y="4"/>
                        <a:pt x="13" y="4"/>
                        <a:pt x="6"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8" name="Freeform 176"/>
                <p:cNvSpPr>
                  <a:spLocks noChangeAspect="1"/>
                </p:cNvSpPr>
                <p:nvPr/>
              </p:nvSpPr>
              <p:spPr bwMode="auto">
                <a:xfrm>
                  <a:off x="2499" y="2868"/>
                  <a:ext cx="2" cy="7"/>
                </a:xfrm>
                <a:custGeom>
                  <a:avLst/>
                  <a:gdLst/>
                  <a:ahLst/>
                  <a:cxnLst>
                    <a:cxn ang="0">
                      <a:pos x="2" y="4"/>
                    </a:cxn>
                    <a:cxn ang="0">
                      <a:pos x="0" y="7"/>
                    </a:cxn>
                    <a:cxn ang="0">
                      <a:pos x="0" y="0"/>
                    </a:cxn>
                    <a:cxn ang="0">
                      <a:pos x="2" y="0"/>
                    </a:cxn>
                    <a:cxn ang="0">
                      <a:pos x="2" y="4"/>
                    </a:cxn>
                  </a:cxnLst>
                  <a:rect l="0" t="0" r="r" b="b"/>
                  <a:pathLst>
                    <a:path w="2" h="7">
                      <a:moveTo>
                        <a:pt x="2" y="4"/>
                      </a:moveTo>
                      <a:lnTo>
                        <a:pt x="0" y="7"/>
                      </a:lnTo>
                      <a:lnTo>
                        <a:pt x="0" y="0"/>
                      </a:lnTo>
                      <a:lnTo>
                        <a:pt x="2" y="0"/>
                      </a:lnTo>
                      <a:lnTo>
                        <a:pt x="2" y="4"/>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9" name="Freeform 177"/>
                <p:cNvSpPr>
                  <a:spLocks noChangeAspect="1"/>
                </p:cNvSpPr>
                <p:nvPr/>
              </p:nvSpPr>
              <p:spPr bwMode="auto">
                <a:xfrm>
                  <a:off x="2426" y="2823"/>
                  <a:ext cx="94" cy="38"/>
                </a:xfrm>
                <a:custGeom>
                  <a:avLst/>
                  <a:gdLst/>
                  <a:ahLst/>
                  <a:cxnLst>
                    <a:cxn ang="0">
                      <a:pos x="0" y="0"/>
                    </a:cxn>
                    <a:cxn ang="0">
                      <a:pos x="94" y="9"/>
                    </a:cxn>
                    <a:cxn ang="0">
                      <a:pos x="94" y="38"/>
                    </a:cxn>
                    <a:cxn ang="0">
                      <a:pos x="0" y="28"/>
                    </a:cxn>
                    <a:cxn ang="0">
                      <a:pos x="0" y="0"/>
                    </a:cxn>
                  </a:cxnLst>
                  <a:rect l="0" t="0" r="r" b="b"/>
                  <a:pathLst>
                    <a:path w="94" h="38">
                      <a:moveTo>
                        <a:pt x="0" y="0"/>
                      </a:moveTo>
                      <a:lnTo>
                        <a:pt x="94" y="9"/>
                      </a:lnTo>
                      <a:lnTo>
                        <a:pt x="94"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0" name="Freeform 178"/>
                <p:cNvSpPr>
                  <a:spLocks noChangeAspect="1"/>
                </p:cNvSpPr>
                <p:nvPr/>
              </p:nvSpPr>
              <p:spPr bwMode="auto">
                <a:xfrm>
                  <a:off x="2426" y="2825"/>
                  <a:ext cx="19" cy="24"/>
                </a:xfrm>
                <a:custGeom>
                  <a:avLst/>
                  <a:gdLst/>
                  <a:ahLst/>
                  <a:cxnLst>
                    <a:cxn ang="0">
                      <a:pos x="0" y="21"/>
                    </a:cxn>
                    <a:cxn ang="0">
                      <a:pos x="19" y="24"/>
                    </a:cxn>
                    <a:cxn ang="0">
                      <a:pos x="19" y="3"/>
                    </a:cxn>
                    <a:cxn ang="0">
                      <a:pos x="0" y="0"/>
                    </a:cxn>
                    <a:cxn ang="0">
                      <a:pos x="0" y="21"/>
                    </a:cxn>
                  </a:cxnLst>
                  <a:rect l="0" t="0" r="r" b="b"/>
                  <a:pathLst>
                    <a:path w="19" h="24">
                      <a:moveTo>
                        <a:pt x="0" y="21"/>
                      </a:moveTo>
                      <a:lnTo>
                        <a:pt x="19" y="24"/>
                      </a:lnTo>
                      <a:lnTo>
                        <a:pt x="19" y="3"/>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1" name="Freeform 179"/>
                <p:cNvSpPr>
                  <a:spLocks noChangeAspect="1"/>
                </p:cNvSpPr>
                <p:nvPr/>
              </p:nvSpPr>
              <p:spPr bwMode="auto">
                <a:xfrm>
                  <a:off x="2445" y="2828"/>
                  <a:ext cx="54" cy="30"/>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2" name="Freeform 180"/>
                <p:cNvSpPr>
                  <a:spLocks noChangeAspect="1"/>
                </p:cNvSpPr>
                <p:nvPr/>
              </p:nvSpPr>
              <p:spPr bwMode="auto">
                <a:xfrm>
                  <a:off x="2426" y="2823"/>
                  <a:ext cx="19" cy="5"/>
                </a:xfrm>
                <a:custGeom>
                  <a:avLst/>
                  <a:gdLst/>
                  <a:ahLst/>
                  <a:cxnLst>
                    <a:cxn ang="0">
                      <a:pos x="0" y="2"/>
                    </a:cxn>
                    <a:cxn ang="0">
                      <a:pos x="0" y="0"/>
                    </a:cxn>
                    <a:cxn ang="0">
                      <a:pos x="19" y="5"/>
                    </a:cxn>
                    <a:cxn ang="0">
                      <a:pos x="19" y="5"/>
                    </a:cxn>
                    <a:cxn ang="0">
                      <a:pos x="0" y="2"/>
                    </a:cxn>
                  </a:cxnLst>
                  <a:rect l="0" t="0" r="r" b="b"/>
                  <a:pathLst>
                    <a:path w="19" h="5">
                      <a:moveTo>
                        <a:pt x="0" y="2"/>
                      </a:moveTo>
                      <a:lnTo>
                        <a:pt x="0" y="0"/>
                      </a:lnTo>
                      <a:lnTo>
                        <a:pt x="19" y="5"/>
                      </a:lnTo>
                      <a:lnTo>
                        <a:pt x="19"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3" name="Freeform 181"/>
                <p:cNvSpPr>
                  <a:spLocks noChangeAspect="1"/>
                </p:cNvSpPr>
                <p:nvPr/>
              </p:nvSpPr>
              <p:spPr bwMode="auto">
                <a:xfrm>
                  <a:off x="2445" y="2828"/>
                  <a:ext cx="54" cy="9"/>
                </a:xfrm>
                <a:custGeom>
                  <a:avLst/>
                  <a:gdLst/>
                  <a:ahLst/>
                  <a:cxnLst>
                    <a:cxn ang="0">
                      <a:pos x="0" y="0"/>
                    </a:cxn>
                    <a:cxn ang="0">
                      <a:pos x="23" y="3"/>
                    </a:cxn>
                    <a:cxn ang="0">
                      <a:pos x="23" y="4"/>
                    </a:cxn>
                    <a:cxn ang="0">
                      <a:pos x="6" y="3"/>
                    </a:cxn>
                    <a:cxn ang="0">
                      <a:pos x="0" y="0"/>
                    </a:cxn>
                  </a:cxnLst>
                  <a:rect l="0" t="0" r="r" b="b"/>
                  <a:pathLst>
                    <a:path w="23" h="4">
                      <a:moveTo>
                        <a:pt x="0" y="0"/>
                      </a:moveTo>
                      <a:cubicBezTo>
                        <a:pt x="0" y="0"/>
                        <a:pt x="6" y="4"/>
                        <a:pt x="23" y="3"/>
                      </a:cubicBezTo>
                      <a:cubicBezTo>
                        <a:pt x="23" y="4"/>
                        <a:pt x="23" y="4"/>
                        <a:pt x="23" y="4"/>
                      </a:cubicBezTo>
                      <a:cubicBezTo>
                        <a:pt x="23" y="4"/>
                        <a:pt x="13" y="4"/>
                        <a:pt x="6"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4" name="Rectangle 182"/>
                <p:cNvSpPr>
                  <a:spLocks noChangeAspect="1" noChangeArrowheads="1"/>
                </p:cNvSpPr>
                <p:nvPr/>
              </p:nvSpPr>
              <p:spPr bwMode="auto">
                <a:xfrm>
                  <a:off x="2499" y="2837"/>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5" name="Freeform 183"/>
                <p:cNvSpPr>
                  <a:spLocks noChangeAspect="1"/>
                </p:cNvSpPr>
                <p:nvPr/>
              </p:nvSpPr>
              <p:spPr bwMode="auto">
                <a:xfrm>
                  <a:off x="2426" y="2792"/>
                  <a:ext cx="94" cy="38"/>
                </a:xfrm>
                <a:custGeom>
                  <a:avLst/>
                  <a:gdLst/>
                  <a:ahLst/>
                  <a:cxnLst>
                    <a:cxn ang="0">
                      <a:pos x="0" y="0"/>
                    </a:cxn>
                    <a:cxn ang="0">
                      <a:pos x="94" y="10"/>
                    </a:cxn>
                    <a:cxn ang="0">
                      <a:pos x="94" y="38"/>
                    </a:cxn>
                    <a:cxn ang="0">
                      <a:pos x="0" y="28"/>
                    </a:cxn>
                    <a:cxn ang="0">
                      <a:pos x="0" y="0"/>
                    </a:cxn>
                  </a:cxnLst>
                  <a:rect l="0" t="0" r="r" b="b"/>
                  <a:pathLst>
                    <a:path w="94" h="38">
                      <a:moveTo>
                        <a:pt x="0" y="0"/>
                      </a:moveTo>
                      <a:lnTo>
                        <a:pt x="94" y="10"/>
                      </a:lnTo>
                      <a:lnTo>
                        <a:pt x="94"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6" name="Freeform 184"/>
                <p:cNvSpPr>
                  <a:spLocks noChangeAspect="1"/>
                </p:cNvSpPr>
                <p:nvPr/>
              </p:nvSpPr>
              <p:spPr bwMode="auto">
                <a:xfrm>
                  <a:off x="2426" y="2794"/>
                  <a:ext cx="19" cy="24"/>
                </a:xfrm>
                <a:custGeom>
                  <a:avLst/>
                  <a:gdLst/>
                  <a:ahLst/>
                  <a:cxnLst>
                    <a:cxn ang="0">
                      <a:pos x="0" y="22"/>
                    </a:cxn>
                    <a:cxn ang="0">
                      <a:pos x="19" y="24"/>
                    </a:cxn>
                    <a:cxn ang="0">
                      <a:pos x="19" y="5"/>
                    </a:cxn>
                    <a:cxn ang="0">
                      <a:pos x="0" y="0"/>
                    </a:cxn>
                    <a:cxn ang="0">
                      <a:pos x="0" y="22"/>
                    </a:cxn>
                  </a:cxnLst>
                  <a:rect l="0" t="0" r="r" b="b"/>
                  <a:pathLst>
                    <a:path w="19" h="24">
                      <a:moveTo>
                        <a:pt x="0" y="22"/>
                      </a:moveTo>
                      <a:lnTo>
                        <a:pt x="19" y="24"/>
                      </a:lnTo>
                      <a:lnTo>
                        <a:pt x="19" y="5"/>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7" name="Freeform 185"/>
                <p:cNvSpPr>
                  <a:spLocks noChangeAspect="1"/>
                </p:cNvSpPr>
                <p:nvPr/>
              </p:nvSpPr>
              <p:spPr bwMode="auto">
                <a:xfrm>
                  <a:off x="2445" y="2799"/>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8" name="Freeform 186"/>
                <p:cNvSpPr>
                  <a:spLocks noChangeAspect="1"/>
                </p:cNvSpPr>
                <p:nvPr/>
              </p:nvSpPr>
              <p:spPr bwMode="auto">
                <a:xfrm>
                  <a:off x="2426" y="2794"/>
                  <a:ext cx="19" cy="5"/>
                </a:xfrm>
                <a:custGeom>
                  <a:avLst/>
                  <a:gdLst/>
                  <a:ahLst/>
                  <a:cxnLst>
                    <a:cxn ang="0">
                      <a:pos x="0" y="0"/>
                    </a:cxn>
                    <a:cxn ang="0">
                      <a:pos x="0" y="0"/>
                    </a:cxn>
                    <a:cxn ang="0">
                      <a:pos x="19" y="3"/>
                    </a:cxn>
                    <a:cxn ang="0">
                      <a:pos x="19" y="5"/>
                    </a:cxn>
                    <a:cxn ang="0">
                      <a:pos x="0" y="0"/>
                    </a:cxn>
                  </a:cxnLst>
                  <a:rect l="0" t="0" r="r" b="b"/>
                  <a:pathLst>
                    <a:path w="19" h="5">
                      <a:moveTo>
                        <a:pt x="0" y="0"/>
                      </a:moveTo>
                      <a:lnTo>
                        <a:pt x="0" y="0"/>
                      </a:lnTo>
                      <a:lnTo>
                        <a:pt x="19" y="3"/>
                      </a:lnTo>
                      <a:lnTo>
                        <a:pt x="19" y="5"/>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9" name="Freeform 187"/>
                <p:cNvSpPr>
                  <a:spLocks noChangeAspect="1"/>
                </p:cNvSpPr>
                <p:nvPr/>
              </p:nvSpPr>
              <p:spPr bwMode="auto">
                <a:xfrm>
                  <a:off x="2445" y="2797"/>
                  <a:ext cx="54"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0" name="Rectangle 188"/>
                <p:cNvSpPr>
                  <a:spLocks noChangeAspect="1" noChangeArrowheads="1"/>
                </p:cNvSpPr>
                <p:nvPr/>
              </p:nvSpPr>
              <p:spPr bwMode="auto">
                <a:xfrm>
                  <a:off x="2499" y="280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1" name="Freeform 189"/>
                <p:cNvSpPr>
                  <a:spLocks noChangeAspect="1"/>
                </p:cNvSpPr>
                <p:nvPr/>
              </p:nvSpPr>
              <p:spPr bwMode="auto">
                <a:xfrm>
                  <a:off x="2426" y="2761"/>
                  <a:ext cx="94" cy="41"/>
                </a:xfrm>
                <a:custGeom>
                  <a:avLst/>
                  <a:gdLst/>
                  <a:ahLst/>
                  <a:cxnLst>
                    <a:cxn ang="0">
                      <a:pos x="0" y="0"/>
                    </a:cxn>
                    <a:cxn ang="0">
                      <a:pos x="94" y="12"/>
                    </a:cxn>
                    <a:cxn ang="0">
                      <a:pos x="94" y="41"/>
                    </a:cxn>
                    <a:cxn ang="0">
                      <a:pos x="0" y="29"/>
                    </a:cxn>
                    <a:cxn ang="0">
                      <a:pos x="0" y="0"/>
                    </a:cxn>
                  </a:cxnLst>
                  <a:rect l="0" t="0" r="r" b="b"/>
                  <a:pathLst>
                    <a:path w="94" h="41">
                      <a:moveTo>
                        <a:pt x="0" y="0"/>
                      </a:moveTo>
                      <a:lnTo>
                        <a:pt x="94" y="12"/>
                      </a:lnTo>
                      <a:lnTo>
                        <a:pt x="94"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2" name="Freeform 190"/>
                <p:cNvSpPr>
                  <a:spLocks noChangeAspect="1"/>
                </p:cNvSpPr>
                <p:nvPr/>
              </p:nvSpPr>
              <p:spPr bwMode="auto">
                <a:xfrm>
                  <a:off x="2426" y="2766"/>
                  <a:ext cx="19" cy="21"/>
                </a:xfrm>
                <a:custGeom>
                  <a:avLst/>
                  <a:gdLst/>
                  <a:ahLst/>
                  <a:cxnLst>
                    <a:cxn ang="0">
                      <a:pos x="0" y="21"/>
                    </a:cxn>
                    <a:cxn ang="0">
                      <a:pos x="19" y="21"/>
                    </a:cxn>
                    <a:cxn ang="0">
                      <a:pos x="19" y="2"/>
                    </a:cxn>
                    <a:cxn ang="0">
                      <a:pos x="0" y="0"/>
                    </a:cxn>
                    <a:cxn ang="0">
                      <a:pos x="0" y="21"/>
                    </a:cxn>
                  </a:cxnLst>
                  <a:rect l="0" t="0" r="r" b="b"/>
                  <a:pathLst>
                    <a:path w="19" h="21">
                      <a:moveTo>
                        <a:pt x="0" y="21"/>
                      </a:moveTo>
                      <a:lnTo>
                        <a:pt x="19" y="21"/>
                      </a:lnTo>
                      <a:lnTo>
                        <a:pt x="19"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3" name="Freeform 191"/>
                <p:cNvSpPr>
                  <a:spLocks noChangeAspect="1"/>
                </p:cNvSpPr>
                <p:nvPr/>
              </p:nvSpPr>
              <p:spPr bwMode="auto">
                <a:xfrm>
                  <a:off x="2445" y="2768"/>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4" name="Freeform 192"/>
                <p:cNvSpPr>
                  <a:spLocks noChangeAspect="1"/>
                </p:cNvSpPr>
                <p:nvPr/>
              </p:nvSpPr>
              <p:spPr bwMode="auto">
                <a:xfrm>
                  <a:off x="2426" y="2764"/>
                  <a:ext cx="19" cy="4"/>
                </a:xfrm>
                <a:custGeom>
                  <a:avLst/>
                  <a:gdLst/>
                  <a:ahLst/>
                  <a:cxnLst>
                    <a:cxn ang="0">
                      <a:pos x="0" y="2"/>
                    </a:cxn>
                    <a:cxn ang="0">
                      <a:pos x="0" y="0"/>
                    </a:cxn>
                    <a:cxn ang="0">
                      <a:pos x="19" y="2"/>
                    </a:cxn>
                    <a:cxn ang="0">
                      <a:pos x="19" y="4"/>
                    </a:cxn>
                    <a:cxn ang="0">
                      <a:pos x="0" y="2"/>
                    </a:cxn>
                  </a:cxnLst>
                  <a:rect l="0" t="0" r="r" b="b"/>
                  <a:pathLst>
                    <a:path w="19" h="4">
                      <a:moveTo>
                        <a:pt x="0" y="2"/>
                      </a:moveTo>
                      <a:lnTo>
                        <a:pt x="0" y="0"/>
                      </a:lnTo>
                      <a:lnTo>
                        <a:pt x="19" y="2"/>
                      </a:lnTo>
                      <a:lnTo>
                        <a:pt x="19"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5" name="Freeform 193"/>
                <p:cNvSpPr>
                  <a:spLocks noChangeAspect="1"/>
                </p:cNvSpPr>
                <p:nvPr/>
              </p:nvSpPr>
              <p:spPr bwMode="auto">
                <a:xfrm>
                  <a:off x="2445" y="2766"/>
                  <a:ext cx="54"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6" name="Rectangle 194"/>
                <p:cNvSpPr>
                  <a:spLocks noChangeAspect="1" noChangeArrowheads="1"/>
                </p:cNvSpPr>
                <p:nvPr/>
              </p:nvSpPr>
              <p:spPr bwMode="auto">
                <a:xfrm>
                  <a:off x="2499" y="277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7" name="Freeform 195"/>
                <p:cNvSpPr>
                  <a:spLocks noChangeAspect="1"/>
                </p:cNvSpPr>
                <p:nvPr/>
              </p:nvSpPr>
              <p:spPr bwMode="auto">
                <a:xfrm>
                  <a:off x="2426" y="2731"/>
                  <a:ext cx="94" cy="40"/>
                </a:xfrm>
                <a:custGeom>
                  <a:avLst/>
                  <a:gdLst/>
                  <a:ahLst/>
                  <a:cxnLst>
                    <a:cxn ang="0">
                      <a:pos x="0" y="0"/>
                    </a:cxn>
                    <a:cxn ang="0">
                      <a:pos x="94" y="11"/>
                    </a:cxn>
                    <a:cxn ang="0">
                      <a:pos x="94" y="40"/>
                    </a:cxn>
                    <a:cxn ang="0">
                      <a:pos x="0" y="28"/>
                    </a:cxn>
                    <a:cxn ang="0">
                      <a:pos x="0" y="0"/>
                    </a:cxn>
                  </a:cxnLst>
                  <a:rect l="0" t="0" r="r" b="b"/>
                  <a:pathLst>
                    <a:path w="94" h="40">
                      <a:moveTo>
                        <a:pt x="0" y="0"/>
                      </a:moveTo>
                      <a:lnTo>
                        <a:pt x="94" y="11"/>
                      </a:lnTo>
                      <a:lnTo>
                        <a:pt x="94"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8" name="Freeform 196"/>
                <p:cNvSpPr>
                  <a:spLocks noChangeAspect="1"/>
                </p:cNvSpPr>
                <p:nvPr/>
              </p:nvSpPr>
              <p:spPr bwMode="auto">
                <a:xfrm>
                  <a:off x="2426" y="2735"/>
                  <a:ext cx="19" cy="24"/>
                </a:xfrm>
                <a:custGeom>
                  <a:avLst/>
                  <a:gdLst/>
                  <a:ahLst/>
                  <a:cxnLst>
                    <a:cxn ang="0">
                      <a:pos x="0" y="22"/>
                    </a:cxn>
                    <a:cxn ang="0">
                      <a:pos x="19" y="24"/>
                    </a:cxn>
                    <a:cxn ang="0">
                      <a:pos x="16" y="3"/>
                    </a:cxn>
                    <a:cxn ang="0">
                      <a:pos x="0" y="0"/>
                    </a:cxn>
                    <a:cxn ang="0">
                      <a:pos x="0" y="22"/>
                    </a:cxn>
                  </a:cxnLst>
                  <a:rect l="0" t="0" r="r" b="b"/>
                  <a:pathLst>
                    <a:path w="19" h="24">
                      <a:moveTo>
                        <a:pt x="0" y="22"/>
                      </a:moveTo>
                      <a:lnTo>
                        <a:pt x="19" y="24"/>
                      </a:lnTo>
                      <a:lnTo>
                        <a:pt x="16"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9" name="Freeform 197"/>
                <p:cNvSpPr>
                  <a:spLocks noChangeAspect="1"/>
                </p:cNvSpPr>
                <p:nvPr/>
              </p:nvSpPr>
              <p:spPr bwMode="auto">
                <a:xfrm>
                  <a:off x="2442" y="2738"/>
                  <a:ext cx="57" cy="30"/>
                </a:xfrm>
                <a:custGeom>
                  <a:avLst/>
                  <a:gdLst/>
                  <a:ahLst/>
                  <a:cxnLst>
                    <a:cxn ang="0">
                      <a:pos x="1" y="9"/>
                    </a:cxn>
                    <a:cxn ang="0">
                      <a:pos x="24" y="7"/>
                    </a:cxn>
                    <a:cxn ang="0">
                      <a:pos x="24" y="4"/>
                    </a:cxn>
                    <a:cxn ang="0">
                      <a:pos x="0" y="0"/>
                    </a:cxn>
                    <a:cxn ang="0">
                      <a:pos x="1" y="9"/>
                    </a:cxn>
                  </a:cxnLst>
                  <a:rect l="0" t="0" r="r" b="b"/>
                  <a:pathLst>
                    <a:path w="24" h="13">
                      <a:moveTo>
                        <a:pt x="1" y="9"/>
                      </a:moveTo>
                      <a:cubicBezTo>
                        <a:pt x="1" y="9"/>
                        <a:pt x="11" y="13"/>
                        <a:pt x="24" y="7"/>
                      </a:cubicBezTo>
                      <a:cubicBezTo>
                        <a:pt x="24" y="4"/>
                        <a:pt x="24" y="4"/>
                        <a:pt x="24" y="4"/>
                      </a:cubicBezTo>
                      <a:cubicBezTo>
                        <a:pt x="24" y="4"/>
                        <a:pt x="6" y="5"/>
                        <a:pt x="0" y="0"/>
                      </a:cubicBezTo>
                      <a:cubicBezTo>
                        <a:pt x="1" y="6"/>
                        <a:pt x="1" y="9"/>
                        <a:pt x="1"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0" name="Freeform 198"/>
                <p:cNvSpPr>
                  <a:spLocks noChangeAspect="1"/>
                </p:cNvSpPr>
                <p:nvPr/>
              </p:nvSpPr>
              <p:spPr bwMode="auto">
                <a:xfrm>
                  <a:off x="2426" y="2733"/>
                  <a:ext cx="19" cy="5"/>
                </a:xfrm>
                <a:custGeom>
                  <a:avLst/>
                  <a:gdLst/>
                  <a:ahLst/>
                  <a:cxnLst>
                    <a:cxn ang="0">
                      <a:pos x="0" y="2"/>
                    </a:cxn>
                    <a:cxn ang="0">
                      <a:pos x="0" y="0"/>
                    </a:cxn>
                    <a:cxn ang="0">
                      <a:pos x="19" y="5"/>
                    </a:cxn>
                    <a:cxn ang="0">
                      <a:pos x="16" y="5"/>
                    </a:cxn>
                    <a:cxn ang="0">
                      <a:pos x="0" y="2"/>
                    </a:cxn>
                  </a:cxnLst>
                  <a:rect l="0" t="0" r="r" b="b"/>
                  <a:pathLst>
                    <a:path w="19" h="5">
                      <a:moveTo>
                        <a:pt x="0" y="2"/>
                      </a:moveTo>
                      <a:lnTo>
                        <a:pt x="0" y="0"/>
                      </a:lnTo>
                      <a:lnTo>
                        <a:pt x="19" y="5"/>
                      </a:lnTo>
                      <a:lnTo>
                        <a:pt x="16"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1" name="Freeform 199"/>
                <p:cNvSpPr>
                  <a:spLocks noChangeAspect="1"/>
                </p:cNvSpPr>
                <p:nvPr/>
              </p:nvSpPr>
              <p:spPr bwMode="auto">
                <a:xfrm>
                  <a:off x="2442" y="2738"/>
                  <a:ext cx="57" cy="9"/>
                </a:xfrm>
                <a:custGeom>
                  <a:avLst/>
                  <a:gdLst/>
                  <a:ahLst/>
                  <a:cxnLst>
                    <a:cxn ang="0">
                      <a:pos x="1" y="0"/>
                    </a:cxn>
                    <a:cxn ang="0">
                      <a:pos x="24" y="3"/>
                    </a:cxn>
                    <a:cxn ang="0">
                      <a:pos x="24" y="4"/>
                    </a:cxn>
                    <a:cxn ang="0">
                      <a:pos x="7" y="3"/>
                    </a:cxn>
                    <a:cxn ang="0">
                      <a:pos x="0" y="0"/>
                    </a:cxn>
                    <a:cxn ang="0">
                      <a:pos x="1" y="0"/>
                    </a:cxn>
                  </a:cxnLst>
                  <a:rect l="0" t="0" r="r" b="b"/>
                  <a:pathLst>
                    <a:path w="24" h="4">
                      <a:moveTo>
                        <a:pt x="1" y="0"/>
                      </a:moveTo>
                      <a:cubicBezTo>
                        <a:pt x="1" y="0"/>
                        <a:pt x="7" y="4"/>
                        <a:pt x="24" y="3"/>
                      </a:cubicBezTo>
                      <a:cubicBezTo>
                        <a:pt x="24" y="4"/>
                        <a:pt x="24" y="4"/>
                        <a:pt x="24" y="4"/>
                      </a:cubicBezTo>
                      <a:cubicBezTo>
                        <a:pt x="24" y="4"/>
                        <a:pt x="14" y="4"/>
                        <a:pt x="7" y="3"/>
                      </a:cubicBezTo>
                      <a:cubicBezTo>
                        <a:pt x="1" y="1"/>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2" name="Freeform 200"/>
                <p:cNvSpPr>
                  <a:spLocks noChangeAspect="1"/>
                </p:cNvSpPr>
                <p:nvPr/>
              </p:nvSpPr>
              <p:spPr bwMode="auto">
                <a:xfrm>
                  <a:off x="2499" y="2747"/>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46" name="Group 74"/>
              <p:cNvGrpSpPr>
                <a:grpSpLocks noChangeAspect="1"/>
              </p:cNvGrpSpPr>
              <p:nvPr/>
            </p:nvGrpSpPr>
            <p:grpSpPr bwMode="auto">
              <a:xfrm>
                <a:off x="1331640" y="5445224"/>
                <a:ext cx="1080393" cy="494753"/>
                <a:chOff x="2208" y="2634"/>
                <a:chExt cx="608" cy="276"/>
              </a:xfrm>
            </p:grpSpPr>
            <p:sp>
              <p:nvSpPr>
                <p:cNvPr id="311" name="Freeform 75"/>
                <p:cNvSpPr>
                  <a:spLocks noChangeAspect="1"/>
                </p:cNvSpPr>
                <p:nvPr/>
              </p:nvSpPr>
              <p:spPr bwMode="auto">
                <a:xfrm>
                  <a:off x="2634" y="2669"/>
                  <a:ext cx="182" cy="234"/>
                </a:xfrm>
                <a:custGeom>
                  <a:avLst/>
                  <a:gdLst/>
                  <a:ahLst/>
                  <a:cxnLst>
                    <a:cxn ang="0">
                      <a:pos x="77" y="0"/>
                    </a:cxn>
                    <a:cxn ang="0">
                      <a:pos x="77" y="47"/>
                    </a:cxn>
                    <a:cxn ang="0">
                      <a:pos x="76" y="52"/>
                    </a:cxn>
                    <a:cxn ang="0">
                      <a:pos x="72" y="55"/>
                    </a:cxn>
                    <a:cxn ang="0">
                      <a:pos x="0" y="99"/>
                    </a:cxn>
                    <a:cxn ang="0">
                      <a:pos x="0" y="35"/>
                    </a:cxn>
                    <a:cxn ang="0">
                      <a:pos x="77" y="0"/>
                    </a:cxn>
                  </a:cxnLst>
                  <a:rect l="0" t="0" r="r" b="b"/>
                  <a:pathLst>
                    <a:path w="77" h="99">
                      <a:moveTo>
                        <a:pt x="77" y="0"/>
                      </a:moveTo>
                      <a:cubicBezTo>
                        <a:pt x="77" y="47"/>
                        <a:pt x="77" y="47"/>
                        <a:pt x="77" y="47"/>
                      </a:cubicBezTo>
                      <a:cubicBezTo>
                        <a:pt x="77" y="47"/>
                        <a:pt x="77" y="51"/>
                        <a:pt x="76" y="52"/>
                      </a:cubicBezTo>
                      <a:cubicBezTo>
                        <a:pt x="75" y="53"/>
                        <a:pt x="72" y="55"/>
                        <a:pt x="72" y="55"/>
                      </a:cubicBezTo>
                      <a:cubicBezTo>
                        <a:pt x="0" y="99"/>
                        <a:pt x="0" y="99"/>
                        <a:pt x="0" y="99"/>
                      </a:cubicBezTo>
                      <a:cubicBezTo>
                        <a:pt x="0" y="35"/>
                        <a:pt x="0" y="35"/>
                        <a:pt x="0" y="35"/>
                      </a:cubicBezTo>
                      <a:lnTo>
                        <a:pt x="77" y="0"/>
                      </a:lnTo>
                      <a:close/>
                    </a:path>
                  </a:pathLst>
                </a:custGeom>
                <a:solidFill>
                  <a:srgbClr val="0C3C68"/>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2" name="Freeform 76"/>
                <p:cNvSpPr>
                  <a:spLocks noChangeAspect="1"/>
                </p:cNvSpPr>
                <p:nvPr/>
              </p:nvSpPr>
              <p:spPr bwMode="auto">
                <a:xfrm>
                  <a:off x="2234" y="2634"/>
                  <a:ext cx="579" cy="118"/>
                </a:xfrm>
                <a:custGeom>
                  <a:avLst/>
                  <a:gdLst/>
                  <a:ahLst/>
                  <a:cxnLst>
                    <a:cxn ang="0">
                      <a:pos x="0" y="73"/>
                    </a:cxn>
                    <a:cxn ang="0">
                      <a:pos x="196" y="0"/>
                    </a:cxn>
                    <a:cxn ang="0">
                      <a:pos x="579" y="30"/>
                    </a:cxn>
                    <a:cxn ang="0">
                      <a:pos x="393" y="118"/>
                    </a:cxn>
                    <a:cxn ang="0">
                      <a:pos x="0" y="73"/>
                    </a:cxn>
                  </a:cxnLst>
                  <a:rect l="0" t="0" r="r" b="b"/>
                  <a:pathLst>
                    <a:path w="579" h="118">
                      <a:moveTo>
                        <a:pt x="0" y="73"/>
                      </a:moveTo>
                      <a:lnTo>
                        <a:pt x="196" y="0"/>
                      </a:lnTo>
                      <a:lnTo>
                        <a:pt x="579" y="30"/>
                      </a:lnTo>
                      <a:lnTo>
                        <a:pt x="393" y="118"/>
                      </a:lnTo>
                      <a:lnTo>
                        <a:pt x="0" y="73"/>
                      </a:lnTo>
                      <a:close/>
                    </a:path>
                  </a:pathLst>
                </a:custGeom>
                <a:solidFill>
                  <a:srgbClr val="446487"/>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3" name="Freeform 77"/>
                <p:cNvSpPr>
                  <a:spLocks noChangeAspect="1"/>
                </p:cNvSpPr>
                <p:nvPr/>
              </p:nvSpPr>
              <p:spPr bwMode="auto">
                <a:xfrm>
                  <a:off x="2622" y="2664"/>
                  <a:ext cx="194" cy="95"/>
                </a:xfrm>
                <a:custGeom>
                  <a:avLst/>
                  <a:gdLst/>
                  <a:ahLst/>
                  <a:cxnLst>
                    <a:cxn ang="0">
                      <a:pos x="82" y="2"/>
                    </a:cxn>
                    <a:cxn ang="0">
                      <a:pos x="81" y="0"/>
                    </a:cxn>
                    <a:cxn ang="0">
                      <a:pos x="0" y="37"/>
                    </a:cxn>
                    <a:cxn ang="0">
                      <a:pos x="1" y="40"/>
                    </a:cxn>
                    <a:cxn ang="0">
                      <a:pos x="82" y="2"/>
                    </a:cxn>
                  </a:cxnLst>
                  <a:rect l="0" t="0" r="r" b="b"/>
                  <a:pathLst>
                    <a:path w="82" h="40">
                      <a:moveTo>
                        <a:pt x="82" y="2"/>
                      </a:moveTo>
                      <a:cubicBezTo>
                        <a:pt x="82" y="1"/>
                        <a:pt x="81" y="1"/>
                        <a:pt x="81" y="0"/>
                      </a:cubicBezTo>
                      <a:cubicBezTo>
                        <a:pt x="77" y="0"/>
                        <a:pt x="0" y="37"/>
                        <a:pt x="0" y="37"/>
                      </a:cubicBezTo>
                      <a:cubicBezTo>
                        <a:pt x="1" y="40"/>
                        <a:pt x="1" y="40"/>
                        <a:pt x="1" y="40"/>
                      </a:cubicBezTo>
                      <a:lnTo>
                        <a:pt x="82" y="2"/>
                      </a:lnTo>
                      <a:close/>
                    </a:path>
                  </a:pathLst>
                </a:custGeom>
                <a:solidFill>
                  <a:srgbClr val="5B769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4" name="Freeform 78"/>
                <p:cNvSpPr>
                  <a:spLocks noChangeAspect="1"/>
                </p:cNvSpPr>
                <p:nvPr/>
              </p:nvSpPr>
              <p:spPr bwMode="auto">
                <a:xfrm>
                  <a:off x="2208" y="2700"/>
                  <a:ext cx="449" cy="210"/>
                </a:xfrm>
                <a:custGeom>
                  <a:avLst/>
                  <a:gdLst/>
                  <a:ahLst/>
                  <a:cxnLst>
                    <a:cxn ang="0">
                      <a:pos x="190" y="86"/>
                    </a:cxn>
                    <a:cxn ang="0">
                      <a:pos x="187" y="89"/>
                    </a:cxn>
                    <a:cxn ang="0">
                      <a:pos x="3" y="66"/>
                    </a:cxn>
                    <a:cxn ang="0">
                      <a:pos x="1" y="63"/>
                    </a:cxn>
                    <a:cxn ang="0">
                      <a:pos x="0" y="3"/>
                    </a:cxn>
                    <a:cxn ang="0">
                      <a:pos x="3" y="0"/>
                    </a:cxn>
                    <a:cxn ang="0">
                      <a:pos x="188" y="21"/>
                    </a:cxn>
                    <a:cxn ang="0">
                      <a:pos x="190" y="24"/>
                    </a:cxn>
                    <a:cxn ang="0">
                      <a:pos x="190" y="86"/>
                    </a:cxn>
                  </a:cxnLst>
                  <a:rect l="0" t="0" r="r" b="b"/>
                  <a:pathLst>
                    <a:path w="190" h="89">
                      <a:moveTo>
                        <a:pt x="190" y="86"/>
                      </a:moveTo>
                      <a:cubicBezTo>
                        <a:pt x="190" y="88"/>
                        <a:pt x="188" y="89"/>
                        <a:pt x="187" y="89"/>
                      </a:cubicBezTo>
                      <a:cubicBezTo>
                        <a:pt x="3" y="66"/>
                        <a:pt x="3" y="66"/>
                        <a:pt x="3" y="66"/>
                      </a:cubicBezTo>
                      <a:cubicBezTo>
                        <a:pt x="2" y="66"/>
                        <a:pt x="1" y="65"/>
                        <a:pt x="1" y="63"/>
                      </a:cubicBezTo>
                      <a:cubicBezTo>
                        <a:pt x="0" y="3"/>
                        <a:pt x="0" y="3"/>
                        <a:pt x="0" y="3"/>
                      </a:cubicBezTo>
                      <a:cubicBezTo>
                        <a:pt x="0" y="2"/>
                        <a:pt x="2" y="0"/>
                        <a:pt x="3" y="0"/>
                      </a:cubicBezTo>
                      <a:cubicBezTo>
                        <a:pt x="188" y="21"/>
                        <a:pt x="188" y="21"/>
                        <a:pt x="188" y="21"/>
                      </a:cubicBezTo>
                      <a:cubicBezTo>
                        <a:pt x="189" y="21"/>
                        <a:pt x="190" y="22"/>
                        <a:pt x="190" y="24"/>
                      </a:cubicBezTo>
                      <a:lnTo>
                        <a:pt x="190" y="86"/>
                      </a:lnTo>
                      <a:close/>
                    </a:path>
                  </a:pathLst>
                </a:custGeom>
                <a:solidFill>
                  <a:srgbClr val="6A84A1"/>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5" name="Freeform 79"/>
                <p:cNvSpPr>
                  <a:spLocks noChangeAspect="1"/>
                </p:cNvSpPr>
                <p:nvPr/>
              </p:nvSpPr>
              <p:spPr bwMode="auto">
                <a:xfrm>
                  <a:off x="2208" y="2702"/>
                  <a:ext cx="447" cy="208"/>
                </a:xfrm>
                <a:custGeom>
                  <a:avLst/>
                  <a:gdLst/>
                  <a:ahLst/>
                  <a:cxnLst>
                    <a:cxn ang="0">
                      <a:pos x="189" y="86"/>
                    </a:cxn>
                    <a:cxn ang="0">
                      <a:pos x="186" y="88"/>
                    </a:cxn>
                    <a:cxn ang="0">
                      <a:pos x="2" y="66"/>
                    </a:cxn>
                    <a:cxn ang="0">
                      <a:pos x="0" y="64"/>
                    </a:cxn>
                    <a:cxn ang="0">
                      <a:pos x="0" y="2"/>
                    </a:cxn>
                    <a:cxn ang="0">
                      <a:pos x="2" y="0"/>
                    </a:cxn>
                    <a:cxn ang="0">
                      <a:pos x="186" y="21"/>
                    </a:cxn>
                    <a:cxn ang="0">
                      <a:pos x="189" y="24"/>
                    </a:cxn>
                    <a:cxn ang="0">
                      <a:pos x="189" y="86"/>
                    </a:cxn>
                  </a:cxnLst>
                  <a:rect l="0" t="0" r="r" b="b"/>
                  <a:pathLst>
                    <a:path w="189" h="88">
                      <a:moveTo>
                        <a:pt x="189" y="86"/>
                      </a:moveTo>
                      <a:cubicBezTo>
                        <a:pt x="189" y="87"/>
                        <a:pt x="188" y="88"/>
                        <a:pt x="186" y="88"/>
                      </a:cubicBezTo>
                      <a:cubicBezTo>
                        <a:pt x="2" y="66"/>
                        <a:pt x="2" y="66"/>
                        <a:pt x="2" y="66"/>
                      </a:cubicBezTo>
                      <a:cubicBezTo>
                        <a:pt x="1" y="66"/>
                        <a:pt x="0" y="65"/>
                        <a:pt x="0" y="64"/>
                      </a:cubicBezTo>
                      <a:cubicBezTo>
                        <a:pt x="0" y="2"/>
                        <a:pt x="0" y="2"/>
                        <a:pt x="0" y="2"/>
                      </a:cubicBezTo>
                      <a:cubicBezTo>
                        <a:pt x="0" y="1"/>
                        <a:pt x="1" y="0"/>
                        <a:pt x="2" y="0"/>
                      </a:cubicBezTo>
                      <a:cubicBezTo>
                        <a:pt x="186" y="21"/>
                        <a:pt x="186" y="21"/>
                        <a:pt x="186" y="21"/>
                      </a:cubicBezTo>
                      <a:cubicBezTo>
                        <a:pt x="188" y="22"/>
                        <a:pt x="189" y="23"/>
                        <a:pt x="189" y="24"/>
                      </a:cubicBezTo>
                      <a:lnTo>
                        <a:pt x="189" y="86"/>
                      </a:lnTo>
                      <a:close/>
                    </a:path>
                  </a:pathLst>
                </a:custGeom>
                <a:solidFill>
                  <a:srgbClr val="8AA2B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6" name="Freeform 80"/>
                <p:cNvSpPr>
                  <a:spLocks noChangeAspect="1"/>
                </p:cNvSpPr>
                <p:nvPr/>
              </p:nvSpPr>
              <p:spPr bwMode="auto">
                <a:xfrm>
                  <a:off x="2232" y="2705"/>
                  <a:ext cx="387" cy="200"/>
                </a:xfrm>
                <a:custGeom>
                  <a:avLst/>
                  <a:gdLst/>
                  <a:ahLst/>
                  <a:cxnLst>
                    <a:cxn ang="0">
                      <a:pos x="0" y="156"/>
                    </a:cxn>
                    <a:cxn ang="0">
                      <a:pos x="0" y="0"/>
                    </a:cxn>
                    <a:cxn ang="0">
                      <a:pos x="387" y="45"/>
                    </a:cxn>
                    <a:cxn ang="0">
                      <a:pos x="387" y="200"/>
                    </a:cxn>
                    <a:cxn ang="0">
                      <a:pos x="0" y="156"/>
                    </a:cxn>
                  </a:cxnLst>
                  <a:rect l="0" t="0" r="r" b="b"/>
                  <a:pathLst>
                    <a:path w="387" h="200">
                      <a:moveTo>
                        <a:pt x="0" y="156"/>
                      </a:moveTo>
                      <a:lnTo>
                        <a:pt x="0" y="0"/>
                      </a:lnTo>
                      <a:lnTo>
                        <a:pt x="387" y="45"/>
                      </a:lnTo>
                      <a:lnTo>
                        <a:pt x="387" y="200"/>
                      </a:lnTo>
                      <a:lnTo>
                        <a:pt x="0" y="156"/>
                      </a:lnTo>
                      <a:close/>
                    </a:path>
                  </a:pathLst>
                </a:custGeom>
                <a:solidFill>
                  <a:srgbClr val="0C3C68"/>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7" name="Freeform 81"/>
                <p:cNvSpPr>
                  <a:spLocks noChangeAspect="1"/>
                </p:cNvSpPr>
                <p:nvPr/>
              </p:nvSpPr>
              <p:spPr bwMode="auto">
                <a:xfrm>
                  <a:off x="2523" y="2863"/>
                  <a:ext cx="92" cy="40"/>
                </a:xfrm>
                <a:custGeom>
                  <a:avLst/>
                  <a:gdLst/>
                  <a:ahLst/>
                  <a:cxnLst>
                    <a:cxn ang="0">
                      <a:pos x="0" y="0"/>
                    </a:cxn>
                    <a:cxn ang="0">
                      <a:pos x="92" y="12"/>
                    </a:cxn>
                    <a:cxn ang="0">
                      <a:pos x="92" y="40"/>
                    </a:cxn>
                    <a:cxn ang="0">
                      <a:pos x="0" y="28"/>
                    </a:cxn>
                    <a:cxn ang="0">
                      <a:pos x="0" y="0"/>
                    </a:cxn>
                  </a:cxnLst>
                  <a:rect l="0" t="0" r="r" b="b"/>
                  <a:pathLst>
                    <a:path w="92" h="40">
                      <a:moveTo>
                        <a:pt x="0" y="0"/>
                      </a:moveTo>
                      <a:lnTo>
                        <a:pt x="92" y="12"/>
                      </a:lnTo>
                      <a:lnTo>
                        <a:pt x="92"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8" name="Freeform 82"/>
                <p:cNvSpPr>
                  <a:spLocks noChangeAspect="1"/>
                </p:cNvSpPr>
                <p:nvPr/>
              </p:nvSpPr>
              <p:spPr bwMode="auto">
                <a:xfrm>
                  <a:off x="2523" y="2868"/>
                  <a:ext cx="16" cy="21"/>
                </a:xfrm>
                <a:custGeom>
                  <a:avLst/>
                  <a:gdLst/>
                  <a:ahLst/>
                  <a:cxnLst>
                    <a:cxn ang="0">
                      <a:pos x="0" y="21"/>
                    </a:cxn>
                    <a:cxn ang="0">
                      <a:pos x="16" y="21"/>
                    </a:cxn>
                    <a:cxn ang="0">
                      <a:pos x="16" y="2"/>
                    </a:cxn>
                    <a:cxn ang="0">
                      <a:pos x="0" y="0"/>
                    </a:cxn>
                    <a:cxn ang="0">
                      <a:pos x="0" y="21"/>
                    </a:cxn>
                  </a:cxnLst>
                  <a:rect l="0" t="0" r="r" b="b"/>
                  <a:pathLst>
                    <a:path w="16" h="21">
                      <a:moveTo>
                        <a:pt x="0" y="21"/>
                      </a:moveTo>
                      <a:lnTo>
                        <a:pt x="16" y="21"/>
                      </a:lnTo>
                      <a:lnTo>
                        <a:pt x="16"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9" name="Freeform 83"/>
                <p:cNvSpPr>
                  <a:spLocks noChangeAspect="1"/>
                </p:cNvSpPr>
                <p:nvPr/>
              </p:nvSpPr>
              <p:spPr bwMode="auto">
                <a:xfrm>
                  <a:off x="2539" y="2870"/>
                  <a:ext cx="57" cy="31"/>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0" name="Freeform 84"/>
                <p:cNvSpPr>
                  <a:spLocks noChangeAspect="1"/>
                </p:cNvSpPr>
                <p:nvPr/>
              </p:nvSpPr>
              <p:spPr bwMode="auto">
                <a:xfrm>
                  <a:off x="2523" y="2865"/>
                  <a:ext cx="16" cy="5"/>
                </a:xfrm>
                <a:custGeom>
                  <a:avLst/>
                  <a:gdLst/>
                  <a:ahLst/>
                  <a:cxnLst>
                    <a:cxn ang="0">
                      <a:pos x="0" y="3"/>
                    </a:cxn>
                    <a:cxn ang="0">
                      <a:pos x="0" y="0"/>
                    </a:cxn>
                    <a:cxn ang="0">
                      <a:pos x="16" y="3"/>
                    </a:cxn>
                    <a:cxn ang="0">
                      <a:pos x="16" y="5"/>
                    </a:cxn>
                    <a:cxn ang="0">
                      <a:pos x="0" y="3"/>
                    </a:cxn>
                  </a:cxnLst>
                  <a:rect l="0" t="0" r="r" b="b"/>
                  <a:pathLst>
                    <a:path w="16" h="5">
                      <a:moveTo>
                        <a:pt x="0" y="3"/>
                      </a:moveTo>
                      <a:lnTo>
                        <a:pt x="0" y="0"/>
                      </a:lnTo>
                      <a:lnTo>
                        <a:pt x="16" y="3"/>
                      </a:lnTo>
                      <a:lnTo>
                        <a:pt x="16" y="5"/>
                      </a:lnTo>
                      <a:lnTo>
                        <a:pt x="0" y="3"/>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1" name="Freeform 85"/>
                <p:cNvSpPr>
                  <a:spLocks noChangeAspect="1"/>
                </p:cNvSpPr>
                <p:nvPr/>
              </p:nvSpPr>
              <p:spPr bwMode="auto">
                <a:xfrm>
                  <a:off x="2539" y="2868"/>
                  <a:ext cx="57" cy="11"/>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7" y="5"/>
                        <a:pt x="23" y="4"/>
                      </a:cubicBezTo>
                      <a:cubicBezTo>
                        <a:pt x="24" y="5"/>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2" name="Freeform 86"/>
                <p:cNvSpPr>
                  <a:spLocks noChangeAspect="1"/>
                </p:cNvSpPr>
                <p:nvPr/>
              </p:nvSpPr>
              <p:spPr bwMode="auto">
                <a:xfrm>
                  <a:off x="2596" y="2877"/>
                  <a:ext cx="2" cy="7"/>
                </a:xfrm>
                <a:custGeom>
                  <a:avLst/>
                  <a:gdLst/>
                  <a:ahLst/>
                  <a:cxnLst>
                    <a:cxn ang="0">
                      <a:pos x="2" y="7"/>
                    </a:cxn>
                    <a:cxn ang="0">
                      <a:pos x="0" y="7"/>
                    </a:cxn>
                    <a:cxn ang="0">
                      <a:pos x="0" y="0"/>
                    </a:cxn>
                    <a:cxn ang="0">
                      <a:pos x="2" y="2"/>
                    </a:cxn>
                    <a:cxn ang="0">
                      <a:pos x="2" y="7"/>
                    </a:cxn>
                  </a:cxnLst>
                  <a:rect l="0" t="0" r="r" b="b"/>
                  <a:pathLst>
                    <a:path w="2" h="7">
                      <a:moveTo>
                        <a:pt x="2" y="7"/>
                      </a:moveTo>
                      <a:lnTo>
                        <a:pt x="0" y="7"/>
                      </a:lnTo>
                      <a:lnTo>
                        <a:pt x="0" y="0"/>
                      </a:lnTo>
                      <a:lnTo>
                        <a:pt x="2" y="2"/>
                      </a:lnTo>
                      <a:lnTo>
                        <a:pt x="2" y="7"/>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3" name="Freeform 87"/>
                <p:cNvSpPr>
                  <a:spLocks noChangeAspect="1"/>
                </p:cNvSpPr>
                <p:nvPr/>
              </p:nvSpPr>
              <p:spPr bwMode="auto">
                <a:xfrm>
                  <a:off x="2523" y="2832"/>
                  <a:ext cx="92" cy="40"/>
                </a:xfrm>
                <a:custGeom>
                  <a:avLst/>
                  <a:gdLst/>
                  <a:ahLst/>
                  <a:cxnLst>
                    <a:cxn ang="0">
                      <a:pos x="0" y="0"/>
                    </a:cxn>
                    <a:cxn ang="0">
                      <a:pos x="92" y="12"/>
                    </a:cxn>
                    <a:cxn ang="0">
                      <a:pos x="92" y="40"/>
                    </a:cxn>
                    <a:cxn ang="0">
                      <a:pos x="0" y="29"/>
                    </a:cxn>
                    <a:cxn ang="0">
                      <a:pos x="0" y="0"/>
                    </a:cxn>
                  </a:cxnLst>
                  <a:rect l="0" t="0" r="r" b="b"/>
                  <a:pathLst>
                    <a:path w="92" h="40">
                      <a:moveTo>
                        <a:pt x="0" y="0"/>
                      </a:moveTo>
                      <a:lnTo>
                        <a:pt x="92" y="12"/>
                      </a:lnTo>
                      <a:lnTo>
                        <a:pt x="92" y="40"/>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4" name="Freeform 88"/>
                <p:cNvSpPr>
                  <a:spLocks noChangeAspect="1"/>
                </p:cNvSpPr>
                <p:nvPr/>
              </p:nvSpPr>
              <p:spPr bwMode="auto">
                <a:xfrm>
                  <a:off x="2523" y="2837"/>
                  <a:ext cx="16" cy="24"/>
                </a:xfrm>
                <a:custGeom>
                  <a:avLst/>
                  <a:gdLst/>
                  <a:ahLst/>
                  <a:cxnLst>
                    <a:cxn ang="0">
                      <a:pos x="0" y="21"/>
                    </a:cxn>
                    <a:cxn ang="0">
                      <a:pos x="16" y="24"/>
                    </a:cxn>
                    <a:cxn ang="0">
                      <a:pos x="16" y="2"/>
                    </a:cxn>
                    <a:cxn ang="0">
                      <a:pos x="0" y="0"/>
                    </a:cxn>
                    <a:cxn ang="0">
                      <a:pos x="0" y="21"/>
                    </a:cxn>
                  </a:cxnLst>
                  <a:rect l="0" t="0" r="r" b="b"/>
                  <a:pathLst>
                    <a:path w="16" h="24">
                      <a:moveTo>
                        <a:pt x="0" y="21"/>
                      </a:moveTo>
                      <a:lnTo>
                        <a:pt x="16" y="24"/>
                      </a:lnTo>
                      <a:lnTo>
                        <a:pt x="16"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5" name="Freeform 89"/>
                <p:cNvSpPr>
                  <a:spLocks noChangeAspect="1"/>
                </p:cNvSpPr>
                <p:nvPr/>
              </p:nvSpPr>
              <p:spPr bwMode="auto">
                <a:xfrm>
                  <a:off x="2539" y="2839"/>
                  <a:ext cx="57" cy="31"/>
                </a:xfrm>
                <a:custGeom>
                  <a:avLst/>
                  <a:gdLst/>
                  <a:ahLst/>
                  <a:cxnLst>
                    <a:cxn ang="0">
                      <a:pos x="0" y="9"/>
                    </a:cxn>
                    <a:cxn ang="0">
                      <a:pos x="24" y="7"/>
                    </a:cxn>
                    <a:cxn ang="0">
                      <a:pos x="24" y="3"/>
                    </a:cxn>
                    <a:cxn ang="0">
                      <a:pos x="0" y="0"/>
                    </a:cxn>
                    <a:cxn ang="0">
                      <a:pos x="0" y="9"/>
                    </a:cxn>
                  </a:cxnLst>
                  <a:rect l="0" t="0" r="r" b="b"/>
                  <a:pathLst>
                    <a:path w="24" h="13">
                      <a:moveTo>
                        <a:pt x="0" y="9"/>
                      </a:moveTo>
                      <a:cubicBezTo>
                        <a:pt x="0" y="9"/>
                        <a:pt x="11" y="13"/>
                        <a:pt x="24" y="7"/>
                      </a:cubicBezTo>
                      <a:cubicBezTo>
                        <a:pt x="24" y="3"/>
                        <a:pt x="24" y="3"/>
                        <a:pt x="24" y="3"/>
                      </a:cubicBezTo>
                      <a:cubicBezTo>
                        <a:pt x="24" y="3"/>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6" name="Freeform 90"/>
                <p:cNvSpPr>
                  <a:spLocks noChangeAspect="1"/>
                </p:cNvSpPr>
                <p:nvPr/>
              </p:nvSpPr>
              <p:spPr bwMode="auto">
                <a:xfrm>
                  <a:off x="2523" y="2835"/>
                  <a:ext cx="16" cy="4"/>
                </a:xfrm>
                <a:custGeom>
                  <a:avLst/>
                  <a:gdLst/>
                  <a:ahLst/>
                  <a:cxnLst>
                    <a:cxn ang="0">
                      <a:pos x="0" y="2"/>
                    </a:cxn>
                    <a:cxn ang="0">
                      <a:pos x="0" y="0"/>
                    </a:cxn>
                    <a:cxn ang="0">
                      <a:pos x="16" y="2"/>
                    </a:cxn>
                    <a:cxn ang="0">
                      <a:pos x="16" y="4"/>
                    </a:cxn>
                    <a:cxn ang="0">
                      <a:pos x="0" y="2"/>
                    </a:cxn>
                  </a:cxnLst>
                  <a:rect l="0" t="0" r="r" b="b"/>
                  <a:pathLst>
                    <a:path w="16" h="4">
                      <a:moveTo>
                        <a:pt x="0" y="2"/>
                      </a:moveTo>
                      <a:lnTo>
                        <a:pt x="0" y="0"/>
                      </a:lnTo>
                      <a:lnTo>
                        <a:pt x="16" y="2"/>
                      </a:lnTo>
                      <a:lnTo>
                        <a:pt x="16"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7" name="Freeform 91"/>
                <p:cNvSpPr>
                  <a:spLocks noChangeAspect="1"/>
                </p:cNvSpPr>
                <p:nvPr/>
              </p:nvSpPr>
              <p:spPr bwMode="auto">
                <a:xfrm>
                  <a:off x="2539" y="2837"/>
                  <a:ext cx="57" cy="12"/>
                </a:xfrm>
                <a:custGeom>
                  <a:avLst/>
                  <a:gdLst/>
                  <a:ahLst/>
                  <a:cxnLst>
                    <a:cxn ang="0">
                      <a:pos x="0" y="0"/>
                    </a:cxn>
                    <a:cxn ang="0">
                      <a:pos x="23" y="4"/>
                    </a:cxn>
                    <a:cxn ang="0">
                      <a:pos x="24" y="5"/>
                    </a:cxn>
                    <a:cxn ang="0">
                      <a:pos x="7" y="4"/>
                    </a:cxn>
                    <a:cxn ang="0">
                      <a:pos x="0" y="1"/>
                    </a:cxn>
                    <a:cxn ang="0">
                      <a:pos x="0" y="0"/>
                    </a:cxn>
                  </a:cxnLst>
                  <a:rect l="0" t="0" r="r" b="b"/>
                  <a:pathLst>
                    <a:path w="24" h="5">
                      <a:moveTo>
                        <a:pt x="0" y="0"/>
                      </a:moveTo>
                      <a:cubicBezTo>
                        <a:pt x="0" y="0"/>
                        <a:pt x="7" y="5"/>
                        <a:pt x="23" y="4"/>
                      </a:cubicBezTo>
                      <a:cubicBezTo>
                        <a:pt x="24" y="5"/>
                        <a:pt x="24" y="5"/>
                        <a:pt x="24" y="5"/>
                      </a:cubicBezTo>
                      <a:cubicBezTo>
                        <a:pt x="24" y="5"/>
                        <a:pt x="14" y="5"/>
                        <a:pt x="7"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8" name="Freeform 92"/>
                <p:cNvSpPr>
                  <a:spLocks noChangeAspect="1"/>
                </p:cNvSpPr>
                <p:nvPr/>
              </p:nvSpPr>
              <p:spPr bwMode="auto">
                <a:xfrm>
                  <a:off x="2596" y="2849"/>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9" name="Freeform 93"/>
                <p:cNvSpPr>
                  <a:spLocks noChangeAspect="1"/>
                </p:cNvSpPr>
                <p:nvPr/>
              </p:nvSpPr>
              <p:spPr bwMode="auto">
                <a:xfrm>
                  <a:off x="2523" y="2804"/>
                  <a:ext cx="92" cy="38"/>
                </a:xfrm>
                <a:custGeom>
                  <a:avLst/>
                  <a:gdLst/>
                  <a:ahLst/>
                  <a:cxnLst>
                    <a:cxn ang="0">
                      <a:pos x="0" y="0"/>
                    </a:cxn>
                    <a:cxn ang="0">
                      <a:pos x="92" y="9"/>
                    </a:cxn>
                    <a:cxn ang="0">
                      <a:pos x="92" y="38"/>
                    </a:cxn>
                    <a:cxn ang="0">
                      <a:pos x="0" y="26"/>
                    </a:cxn>
                    <a:cxn ang="0">
                      <a:pos x="0" y="0"/>
                    </a:cxn>
                  </a:cxnLst>
                  <a:rect l="0" t="0" r="r" b="b"/>
                  <a:pathLst>
                    <a:path w="92" h="38">
                      <a:moveTo>
                        <a:pt x="0" y="0"/>
                      </a:moveTo>
                      <a:lnTo>
                        <a:pt x="92" y="9"/>
                      </a:lnTo>
                      <a:lnTo>
                        <a:pt x="92"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0" name="Freeform 94"/>
                <p:cNvSpPr>
                  <a:spLocks noChangeAspect="1"/>
                </p:cNvSpPr>
                <p:nvPr/>
              </p:nvSpPr>
              <p:spPr bwMode="auto">
                <a:xfrm>
                  <a:off x="2523" y="2806"/>
                  <a:ext cx="16" cy="24"/>
                </a:xfrm>
                <a:custGeom>
                  <a:avLst/>
                  <a:gdLst/>
                  <a:ahLst/>
                  <a:cxnLst>
                    <a:cxn ang="0">
                      <a:pos x="0" y="22"/>
                    </a:cxn>
                    <a:cxn ang="0">
                      <a:pos x="16" y="24"/>
                    </a:cxn>
                    <a:cxn ang="0">
                      <a:pos x="16" y="3"/>
                    </a:cxn>
                    <a:cxn ang="0">
                      <a:pos x="0" y="0"/>
                    </a:cxn>
                    <a:cxn ang="0">
                      <a:pos x="0" y="22"/>
                    </a:cxn>
                  </a:cxnLst>
                  <a:rect l="0" t="0" r="r" b="b"/>
                  <a:pathLst>
                    <a:path w="16" h="24">
                      <a:moveTo>
                        <a:pt x="0" y="22"/>
                      </a:moveTo>
                      <a:lnTo>
                        <a:pt x="16" y="24"/>
                      </a:lnTo>
                      <a:lnTo>
                        <a:pt x="16"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1" name="Freeform 95"/>
                <p:cNvSpPr>
                  <a:spLocks noChangeAspect="1"/>
                </p:cNvSpPr>
                <p:nvPr/>
              </p:nvSpPr>
              <p:spPr bwMode="auto">
                <a:xfrm>
                  <a:off x="2539" y="2809"/>
                  <a:ext cx="57" cy="30"/>
                </a:xfrm>
                <a:custGeom>
                  <a:avLst/>
                  <a:gdLst/>
                  <a:ahLst/>
                  <a:cxnLst>
                    <a:cxn ang="0">
                      <a:pos x="0" y="9"/>
                    </a:cxn>
                    <a:cxn ang="0">
                      <a:pos x="24" y="7"/>
                    </a:cxn>
                    <a:cxn ang="0">
                      <a:pos x="24" y="4"/>
                    </a:cxn>
                    <a:cxn ang="0">
                      <a:pos x="0" y="0"/>
                    </a:cxn>
                    <a:cxn ang="0">
                      <a:pos x="0" y="9"/>
                    </a:cxn>
                  </a:cxnLst>
                  <a:rect l="0" t="0" r="r" b="b"/>
                  <a:pathLst>
                    <a:path w="24" h="13">
                      <a:moveTo>
                        <a:pt x="0" y="9"/>
                      </a:moveTo>
                      <a:cubicBezTo>
                        <a:pt x="0" y="9"/>
                        <a:pt x="11" y="13"/>
                        <a:pt x="24" y="7"/>
                      </a:cubicBezTo>
                      <a:cubicBezTo>
                        <a:pt x="24" y="4"/>
                        <a:pt x="24" y="4"/>
                        <a:pt x="24" y="4"/>
                      </a:cubicBezTo>
                      <a:cubicBezTo>
                        <a:pt x="24"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2" name="Freeform 96"/>
                <p:cNvSpPr>
                  <a:spLocks noChangeAspect="1"/>
                </p:cNvSpPr>
                <p:nvPr/>
              </p:nvSpPr>
              <p:spPr bwMode="auto">
                <a:xfrm>
                  <a:off x="2523" y="2804"/>
                  <a:ext cx="16" cy="5"/>
                </a:xfrm>
                <a:custGeom>
                  <a:avLst/>
                  <a:gdLst/>
                  <a:ahLst/>
                  <a:cxnLst>
                    <a:cxn ang="0">
                      <a:pos x="0" y="2"/>
                    </a:cxn>
                    <a:cxn ang="0">
                      <a:pos x="0" y="0"/>
                    </a:cxn>
                    <a:cxn ang="0">
                      <a:pos x="16" y="5"/>
                    </a:cxn>
                    <a:cxn ang="0">
                      <a:pos x="16" y="5"/>
                    </a:cxn>
                    <a:cxn ang="0">
                      <a:pos x="0" y="2"/>
                    </a:cxn>
                  </a:cxnLst>
                  <a:rect l="0" t="0" r="r" b="b"/>
                  <a:pathLst>
                    <a:path w="16" h="5">
                      <a:moveTo>
                        <a:pt x="0" y="2"/>
                      </a:moveTo>
                      <a:lnTo>
                        <a:pt x="0" y="0"/>
                      </a:lnTo>
                      <a:lnTo>
                        <a:pt x="16" y="5"/>
                      </a:lnTo>
                      <a:lnTo>
                        <a:pt x="16"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3" name="Freeform 97"/>
                <p:cNvSpPr>
                  <a:spLocks noChangeAspect="1"/>
                </p:cNvSpPr>
                <p:nvPr/>
              </p:nvSpPr>
              <p:spPr bwMode="auto">
                <a:xfrm>
                  <a:off x="2539" y="2809"/>
                  <a:ext cx="57" cy="9"/>
                </a:xfrm>
                <a:custGeom>
                  <a:avLst/>
                  <a:gdLst/>
                  <a:ahLst/>
                  <a:cxnLst>
                    <a:cxn ang="0">
                      <a:pos x="0" y="0"/>
                    </a:cxn>
                    <a:cxn ang="0">
                      <a:pos x="23" y="3"/>
                    </a:cxn>
                    <a:cxn ang="0">
                      <a:pos x="24" y="4"/>
                    </a:cxn>
                    <a:cxn ang="0">
                      <a:pos x="7" y="3"/>
                    </a:cxn>
                    <a:cxn ang="0">
                      <a:pos x="0" y="0"/>
                    </a:cxn>
                  </a:cxnLst>
                  <a:rect l="0" t="0" r="r" b="b"/>
                  <a:pathLst>
                    <a:path w="24" h="4">
                      <a:moveTo>
                        <a:pt x="0" y="0"/>
                      </a:moveTo>
                      <a:cubicBezTo>
                        <a:pt x="0" y="0"/>
                        <a:pt x="7" y="4"/>
                        <a:pt x="23" y="3"/>
                      </a:cubicBezTo>
                      <a:cubicBezTo>
                        <a:pt x="24" y="4"/>
                        <a:pt x="24" y="4"/>
                        <a:pt x="24" y="4"/>
                      </a:cubicBezTo>
                      <a:cubicBezTo>
                        <a:pt x="24" y="4"/>
                        <a:pt x="14"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4" name="Rectangle 98"/>
                <p:cNvSpPr>
                  <a:spLocks noChangeAspect="1" noChangeArrowheads="1"/>
                </p:cNvSpPr>
                <p:nvPr/>
              </p:nvSpPr>
              <p:spPr bwMode="auto">
                <a:xfrm>
                  <a:off x="2596" y="2818"/>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5" name="Freeform 99"/>
                <p:cNvSpPr>
                  <a:spLocks noChangeAspect="1"/>
                </p:cNvSpPr>
                <p:nvPr/>
              </p:nvSpPr>
              <p:spPr bwMode="auto">
                <a:xfrm>
                  <a:off x="2523" y="2773"/>
                  <a:ext cx="92" cy="38"/>
                </a:xfrm>
                <a:custGeom>
                  <a:avLst/>
                  <a:gdLst/>
                  <a:ahLst/>
                  <a:cxnLst>
                    <a:cxn ang="0">
                      <a:pos x="0" y="0"/>
                    </a:cxn>
                    <a:cxn ang="0">
                      <a:pos x="92" y="10"/>
                    </a:cxn>
                    <a:cxn ang="0">
                      <a:pos x="92" y="38"/>
                    </a:cxn>
                    <a:cxn ang="0">
                      <a:pos x="0" y="29"/>
                    </a:cxn>
                    <a:cxn ang="0">
                      <a:pos x="0" y="0"/>
                    </a:cxn>
                  </a:cxnLst>
                  <a:rect l="0" t="0" r="r" b="b"/>
                  <a:pathLst>
                    <a:path w="92" h="38">
                      <a:moveTo>
                        <a:pt x="0" y="0"/>
                      </a:moveTo>
                      <a:lnTo>
                        <a:pt x="92" y="10"/>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6" name="Freeform 100"/>
                <p:cNvSpPr>
                  <a:spLocks noChangeAspect="1"/>
                </p:cNvSpPr>
                <p:nvPr/>
              </p:nvSpPr>
              <p:spPr bwMode="auto">
                <a:xfrm>
                  <a:off x="2523" y="2776"/>
                  <a:ext cx="16" cy="23"/>
                </a:xfrm>
                <a:custGeom>
                  <a:avLst/>
                  <a:gdLst/>
                  <a:ahLst/>
                  <a:cxnLst>
                    <a:cxn ang="0">
                      <a:pos x="0" y="21"/>
                    </a:cxn>
                    <a:cxn ang="0">
                      <a:pos x="16" y="23"/>
                    </a:cxn>
                    <a:cxn ang="0">
                      <a:pos x="16" y="4"/>
                    </a:cxn>
                    <a:cxn ang="0">
                      <a:pos x="0" y="0"/>
                    </a:cxn>
                    <a:cxn ang="0">
                      <a:pos x="0" y="21"/>
                    </a:cxn>
                  </a:cxnLst>
                  <a:rect l="0" t="0" r="r" b="b"/>
                  <a:pathLst>
                    <a:path w="16" h="23">
                      <a:moveTo>
                        <a:pt x="0" y="21"/>
                      </a:moveTo>
                      <a:lnTo>
                        <a:pt x="16" y="23"/>
                      </a:lnTo>
                      <a:lnTo>
                        <a:pt x="16"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7" name="Freeform 101"/>
                <p:cNvSpPr>
                  <a:spLocks noChangeAspect="1"/>
                </p:cNvSpPr>
                <p:nvPr/>
              </p:nvSpPr>
              <p:spPr bwMode="auto">
                <a:xfrm>
                  <a:off x="2539" y="2780"/>
                  <a:ext cx="57" cy="31"/>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8" name="Freeform 102"/>
                <p:cNvSpPr>
                  <a:spLocks noChangeAspect="1"/>
                </p:cNvSpPr>
                <p:nvPr/>
              </p:nvSpPr>
              <p:spPr bwMode="auto">
                <a:xfrm>
                  <a:off x="2523" y="2776"/>
                  <a:ext cx="16" cy="4"/>
                </a:xfrm>
                <a:custGeom>
                  <a:avLst/>
                  <a:gdLst/>
                  <a:ahLst/>
                  <a:cxnLst>
                    <a:cxn ang="0">
                      <a:pos x="0" y="0"/>
                    </a:cxn>
                    <a:cxn ang="0">
                      <a:pos x="0" y="0"/>
                    </a:cxn>
                    <a:cxn ang="0">
                      <a:pos x="16" y="2"/>
                    </a:cxn>
                    <a:cxn ang="0">
                      <a:pos x="16" y="4"/>
                    </a:cxn>
                    <a:cxn ang="0">
                      <a:pos x="0" y="0"/>
                    </a:cxn>
                  </a:cxnLst>
                  <a:rect l="0" t="0" r="r" b="b"/>
                  <a:pathLst>
                    <a:path w="16" h="4">
                      <a:moveTo>
                        <a:pt x="0" y="0"/>
                      </a:moveTo>
                      <a:lnTo>
                        <a:pt x="0" y="0"/>
                      </a:lnTo>
                      <a:lnTo>
                        <a:pt x="16" y="2"/>
                      </a:lnTo>
                      <a:lnTo>
                        <a:pt x="16"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9" name="Freeform 103"/>
                <p:cNvSpPr>
                  <a:spLocks noChangeAspect="1"/>
                </p:cNvSpPr>
                <p:nvPr/>
              </p:nvSpPr>
              <p:spPr bwMode="auto">
                <a:xfrm>
                  <a:off x="2539" y="2778"/>
                  <a:ext cx="57" cy="12"/>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6" y="5"/>
                        <a:pt x="23" y="4"/>
                      </a:cubicBezTo>
                      <a:cubicBezTo>
                        <a:pt x="24" y="4"/>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0" name="Rectangle 104"/>
                <p:cNvSpPr>
                  <a:spLocks noChangeAspect="1" noChangeArrowheads="1"/>
                </p:cNvSpPr>
                <p:nvPr/>
              </p:nvSpPr>
              <p:spPr bwMode="auto">
                <a:xfrm>
                  <a:off x="2596" y="2787"/>
                  <a:ext cx="1"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1" name="Freeform 105"/>
                <p:cNvSpPr>
                  <a:spLocks noChangeAspect="1"/>
                </p:cNvSpPr>
                <p:nvPr/>
              </p:nvSpPr>
              <p:spPr bwMode="auto">
                <a:xfrm>
                  <a:off x="2523" y="2742"/>
                  <a:ext cx="92" cy="41"/>
                </a:xfrm>
                <a:custGeom>
                  <a:avLst/>
                  <a:gdLst/>
                  <a:ahLst/>
                  <a:cxnLst>
                    <a:cxn ang="0">
                      <a:pos x="0" y="0"/>
                    </a:cxn>
                    <a:cxn ang="0">
                      <a:pos x="92" y="12"/>
                    </a:cxn>
                    <a:cxn ang="0">
                      <a:pos x="92" y="41"/>
                    </a:cxn>
                    <a:cxn ang="0">
                      <a:pos x="0" y="29"/>
                    </a:cxn>
                    <a:cxn ang="0">
                      <a:pos x="0" y="0"/>
                    </a:cxn>
                  </a:cxnLst>
                  <a:rect l="0" t="0" r="r" b="b"/>
                  <a:pathLst>
                    <a:path w="92" h="41">
                      <a:moveTo>
                        <a:pt x="0" y="0"/>
                      </a:moveTo>
                      <a:lnTo>
                        <a:pt x="92" y="12"/>
                      </a:lnTo>
                      <a:lnTo>
                        <a:pt x="92"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2" name="Freeform 106"/>
                <p:cNvSpPr>
                  <a:spLocks noChangeAspect="1"/>
                </p:cNvSpPr>
                <p:nvPr/>
              </p:nvSpPr>
              <p:spPr bwMode="auto">
                <a:xfrm>
                  <a:off x="2523" y="2745"/>
                  <a:ext cx="16" cy="23"/>
                </a:xfrm>
                <a:custGeom>
                  <a:avLst/>
                  <a:gdLst/>
                  <a:ahLst/>
                  <a:cxnLst>
                    <a:cxn ang="0">
                      <a:pos x="0" y="23"/>
                    </a:cxn>
                    <a:cxn ang="0">
                      <a:pos x="16" y="23"/>
                    </a:cxn>
                    <a:cxn ang="0">
                      <a:pos x="16" y="5"/>
                    </a:cxn>
                    <a:cxn ang="0">
                      <a:pos x="0" y="0"/>
                    </a:cxn>
                    <a:cxn ang="0">
                      <a:pos x="0" y="23"/>
                    </a:cxn>
                  </a:cxnLst>
                  <a:rect l="0" t="0" r="r" b="b"/>
                  <a:pathLst>
                    <a:path w="16" h="23">
                      <a:moveTo>
                        <a:pt x="0" y="23"/>
                      </a:moveTo>
                      <a:lnTo>
                        <a:pt x="16" y="23"/>
                      </a:lnTo>
                      <a:lnTo>
                        <a:pt x="16" y="5"/>
                      </a:lnTo>
                      <a:lnTo>
                        <a:pt x="0" y="0"/>
                      </a:lnTo>
                      <a:lnTo>
                        <a:pt x="0" y="23"/>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3" name="Freeform 107"/>
                <p:cNvSpPr>
                  <a:spLocks noChangeAspect="1"/>
                </p:cNvSpPr>
                <p:nvPr/>
              </p:nvSpPr>
              <p:spPr bwMode="auto">
                <a:xfrm>
                  <a:off x="2539" y="2750"/>
                  <a:ext cx="57" cy="30"/>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4" name="Freeform 108"/>
                <p:cNvSpPr>
                  <a:spLocks noChangeAspect="1"/>
                </p:cNvSpPr>
                <p:nvPr/>
              </p:nvSpPr>
              <p:spPr bwMode="auto">
                <a:xfrm>
                  <a:off x="2523" y="2745"/>
                  <a:ext cx="16" cy="5"/>
                </a:xfrm>
                <a:custGeom>
                  <a:avLst/>
                  <a:gdLst/>
                  <a:ahLst/>
                  <a:cxnLst>
                    <a:cxn ang="0">
                      <a:pos x="0" y="0"/>
                    </a:cxn>
                    <a:cxn ang="0">
                      <a:pos x="0" y="0"/>
                    </a:cxn>
                    <a:cxn ang="0">
                      <a:pos x="16" y="2"/>
                    </a:cxn>
                    <a:cxn ang="0">
                      <a:pos x="16" y="5"/>
                    </a:cxn>
                    <a:cxn ang="0">
                      <a:pos x="0" y="0"/>
                    </a:cxn>
                  </a:cxnLst>
                  <a:rect l="0" t="0" r="r" b="b"/>
                  <a:pathLst>
                    <a:path w="16" h="5">
                      <a:moveTo>
                        <a:pt x="0" y="0"/>
                      </a:moveTo>
                      <a:lnTo>
                        <a:pt x="0" y="0"/>
                      </a:lnTo>
                      <a:lnTo>
                        <a:pt x="16" y="2"/>
                      </a:lnTo>
                      <a:lnTo>
                        <a:pt x="16" y="5"/>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5" name="Freeform 109"/>
                <p:cNvSpPr>
                  <a:spLocks noChangeAspect="1"/>
                </p:cNvSpPr>
                <p:nvPr/>
              </p:nvSpPr>
              <p:spPr bwMode="auto">
                <a:xfrm>
                  <a:off x="2539" y="2747"/>
                  <a:ext cx="57" cy="12"/>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6" y="5"/>
                        <a:pt x="23" y="4"/>
                      </a:cubicBezTo>
                      <a:cubicBezTo>
                        <a:pt x="24" y="5"/>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6" name="Rectangle 110"/>
                <p:cNvSpPr>
                  <a:spLocks noChangeAspect="1" noChangeArrowheads="1"/>
                </p:cNvSpPr>
                <p:nvPr/>
              </p:nvSpPr>
              <p:spPr bwMode="auto">
                <a:xfrm>
                  <a:off x="2596" y="2757"/>
                  <a:ext cx="1"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7" name="Freeform 111"/>
                <p:cNvSpPr>
                  <a:spLocks noChangeAspect="1"/>
                </p:cNvSpPr>
                <p:nvPr/>
              </p:nvSpPr>
              <p:spPr bwMode="auto">
                <a:xfrm>
                  <a:off x="2234" y="2830"/>
                  <a:ext cx="95" cy="38"/>
                </a:xfrm>
                <a:custGeom>
                  <a:avLst/>
                  <a:gdLst/>
                  <a:ahLst/>
                  <a:cxnLst>
                    <a:cxn ang="0">
                      <a:pos x="0" y="0"/>
                    </a:cxn>
                    <a:cxn ang="0">
                      <a:pos x="95" y="9"/>
                    </a:cxn>
                    <a:cxn ang="0">
                      <a:pos x="95" y="38"/>
                    </a:cxn>
                    <a:cxn ang="0">
                      <a:pos x="0" y="28"/>
                    </a:cxn>
                    <a:cxn ang="0">
                      <a:pos x="0" y="0"/>
                    </a:cxn>
                  </a:cxnLst>
                  <a:rect l="0" t="0" r="r" b="b"/>
                  <a:pathLst>
                    <a:path w="95" h="38">
                      <a:moveTo>
                        <a:pt x="0" y="0"/>
                      </a:moveTo>
                      <a:lnTo>
                        <a:pt x="95" y="9"/>
                      </a:lnTo>
                      <a:lnTo>
                        <a:pt x="95"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8" name="Freeform 112"/>
                <p:cNvSpPr>
                  <a:spLocks noChangeAspect="1"/>
                </p:cNvSpPr>
                <p:nvPr/>
              </p:nvSpPr>
              <p:spPr bwMode="auto">
                <a:xfrm>
                  <a:off x="2234" y="2832"/>
                  <a:ext cx="19" cy="24"/>
                </a:xfrm>
                <a:custGeom>
                  <a:avLst/>
                  <a:gdLst/>
                  <a:ahLst/>
                  <a:cxnLst>
                    <a:cxn ang="0">
                      <a:pos x="0" y="22"/>
                    </a:cxn>
                    <a:cxn ang="0">
                      <a:pos x="19" y="24"/>
                    </a:cxn>
                    <a:cxn ang="0">
                      <a:pos x="19" y="3"/>
                    </a:cxn>
                    <a:cxn ang="0">
                      <a:pos x="0" y="0"/>
                    </a:cxn>
                    <a:cxn ang="0">
                      <a:pos x="0" y="22"/>
                    </a:cxn>
                  </a:cxnLst>
                  <a:rect l="0" t="0" r="r" b="b"/>
                  <a:pathLst>
                    <a:path w="19" h="24">
                      <a:moveTo>
                        <a:pt x="0" y="22"/>
                      </a:moveTo>
                      <a:lnTo>
                        <a:pt x="19" y="24"/>
                      </a:lnTo>
                      <a:lnTo>
                        <a:pt x="19"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9" name="Freeform 113"/>
                <p:cNvSpPr>
                  <a:spLocks noChangeAspect="1"/>
                </p:cNvSpPr>
                <p:nvPr/>
              </p:nvSpPr>
              <p:spPr bwMode="auto">
                <a:xfrm>
                  <a:off x="2253" y="2835"/>
                  <a:ext cx="55" cy="33"/>
                </a:xfrm>
                <a:custGeom>
                  <a:avLst/>
                  <a:gdLst/>
                  <a:ahLst/>
                  <a:cxnLst>
                    <a:cxn ang="0">
                      <a:pos x="0" y="9"/>
                    </a:cxn>
                    <a:cxn ang="0">
                      <a:pos x="23" y="7"/>
                    </a:cxn>
                    <a:cxn ang="0">
                      <a:pos x="23" y="4"/>
                    </a:cxn>
                    <a:cxn ang="0">
                      <a:pos x="0" y="0"/>
                    </a:cxn>
                    <a:cxn ang="0">
                      <a:pos x="0" y="9"/>
                    </a:cxn>
                  </a:cxnLst>
                  <a:rect l="0" t="0" r="r" b="b"/>
                  <a:pathLst>
                    <a:path w="23" h="14">
                      <a:moveTo>
                        <a:pt x="0" y="9"/>
                      </a:moveTo>
                      <a:cubicBezTo>
                        <a:pt x="0" y="9"/>
                        <a:pt x="10" y="14"/>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0" name="Freeform 114"/>
                <p:cNvSpPr>
                  <a:spLocks noChangeAspect="1"/>
                </p:cNvSpPr>
                <p:nvPr/>
              </p:nvSpPr>
              <p:spPr bwMode="auto">
                <a:xfrm>
                  <a:off x="2234" y="2832"/>
                  <a:ext cx="19" cy="3"/>
                </a:xfrm>
                <a:custGeom>
                  <a:avLst/>
                  <a:gdLst/>
                  <a:ahLst/>
                  <a:cxnLst>
                    <a:cxn ang="0">
                      <a:pos x="0" y="0"/>
                    </a:cxn>
                    <a:cxn ang="0">
                      <a:pos x="0" y="0"/>
                    </a:cxn>
                    <a:cxn ang="0">
                      <a:pos x="19" y="3"/>
                    </a:cxn>
                    <a:cxn ang="0">
                      <a:pos x="19" y="3"/>
                    </a:cxn>
                    <a:cxn ang="0">
                      <a:pos x="0" y="0"/>
                    </a:cxn>
                  </a:cxnLst>
                  <a:rect l="0" t="0" r="r" b="b"/>
                  <a:pathLst>
                    <a:path w="19" h="3">
                      <a:moveTo>
                        <a:pt x="0" y="0"/>
                      </a:moveTo>
                      <a:lnTo>
                        <a:pt x="0" y="0"/>
                      </a:lnTo>
                      <a:lnTo>
                        <a:pt x="19" y="3"/>
                      </a:lnTo>
                      <a:lnTo>
                        <a:pt x="19" y="3"/>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1" name="Freeform 115"/>
                <p:cNvSpPr>
                  <a:spLocks noChangeAspect="1"/>
                </p:cNvSpPr>
                <p:nvPr/>
              </p:nvSpPr>
              <p:spPr bwMode="auto">
                <a:xfrm>
                  <a:off x="2253" y="2835"/>
                  <a:ext cx="55" cy="11"/>
                </a:xfrm>
                <a:custGeom>
                  <a:avLst/>
                  <a:gdLst/>
                  <a:ahLst/>
                  <a:cxnLst>
                    <a:cxn ang="0">
                      <a:pos x="0" y="0"/>
                    </a:cxn>
                    <a:cxn ang="0">
                      <a:pos x="23" y="4"/>
                    </a:cxn>
                    <a:cxn ang="0">
                      <a:pos x="23" y="4"/>
                    </a:cxn>
                    <a:cxn ang="0">
                      <a:pos x="6" y="3"/>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2" name="Rectangle 116"/>
                <p:cNvSpPr>
                  <a:spLocks noChangeAspect="1" noChangeArrowheads="1"/>
                </p:cNvSpPr>
                <p:nvPr/>
              </p:nvSpPr>
              <p:spPr bwMode="auto">
                <a:xfrm>
                  <a:off x="2308" y="2844"/>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3" name="Freeform 117"/>
                <p:cNvSpPr>
                  <a:spLocks noChangeAspect="1"/>
                </p:cNvSpPr>
                <p:nvPr/>
              </p:nvSpPr>
              <p:spPr bwMode="auto">
                <a:xfrm>
                  <a:off x="2234" y="2799"/>
                  <a:ext cx="95" cy="38"/>
                </a:xfrm>
                <a:custGeom>
                  <a:avLst/>
                  <a:gdLst/>
                  <a:ahLst/>
                  <a:cxnLst>
                    <a:cxn ang="0">
                      <a:pos x="0" y="0"/>
                    </a:cxn>
                    <a:cxn ang="0">
                      <a:pos x="95" y="12"/>
                    </a:cxn>
                    <a:cxn ang="0">
                      <a:pos x="95" y="38"/>
                    </a:cxn>
                    <a:cxn ang="0">
                      <a:pos x="0" y="29"/>
                    </a:cxn>
                    <a:cxn ang="0">
                      <a:pos x="0" y="0"/>
                    </a:cxn>
                  </a:cxnLst>
                  <a:rect l="0" t="0" r="r" b="b"/>
                  <a:pathLst>
                    <a:path w="95" h="38">
                      <a:moveTo>
                        <a:pt x="0" y="0"/>
                      </a:moveTo>
                      <a:lnTo>
                        <a:pt x="95" y="12"/>
                      </a:lnTo>
                      <a:lnTo>
                        <a:pt x="95"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4" name="Freeform 118"/>
                <p:cNvSpPr>
                  <a:spLocks noChangeAspect="1"/>
                </p:cNvSpPr>
                <p:nvPr/>
              </p:nvSpPr>
              <p:spPr bwMode="auto">
                <a:xfrm>
                  <a:off x="2234" y="2802"/>
                  <a:ext cx="19" cy="23"/>
                </a:xfrm>
                <a:custGeom>
                  <a:avLst/>
                  <a:gdLst/>
                  <a:ahLst/>
                  <a:cxnLst>
                    <a:cxn ang="0">
                      <a:pos x="0" y="21"/>
                    </a:cxn>
                    <a:cxn ang="0">
                      <a:pos x="19" y="23"/>
                    </a:cxn>
                    <a:cxn ang="0">
                      <a:pos x="19" y="4"/>
                    </a:cxn>
                    <a:cxn ang="0">
                      <a:pos x="0" y="0"/>
                    </a:cxn>
                    <a:cxn ang="0">
                      <a:pos x="0" y="21"/>
                    </a:cxn>
                  </a:cxnLst>
                  <a:rect l="0" t="0" r="r" b="b"/>
                  <a:pathLst>
                    <a:path w="19" h="23">
                      <a:moveTo>
                        <a:pt x="0" y="21"/>
                      </a:moveTo>
                      <a:lnTo>
                        <a:pt x="19" y="23"/>
                      </a:lnTo>
                      <a:lnTo>
                        <a:pt x="19"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5" name="Freeform 119"/>
                <p:cNvSpPr>
                  <a:spLocks noChangeAspect="1"/>
                </p:cNvSpPr>
                <p:nvPr/>
              </p:nvSpPr>
              <p:spPr bwMode="auto">
                <a:xfrm>
                  <a:off x="2253" y="2806"/>
                  <a:ext cx="55"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6" name="Freeform 120"/>
                <p:cNvSpPr>
                  <a:spLocks noChangeAspect="1"/>
                </p:cNvSpPr>
                <p:nvPr/>
              </p:nvSpPr>
              <p:spPr bwMode="auto">
                <a:xfrm>
                  <a:off x="2234" y="2802"/>
                  <a:ext cx="19" cy="4"/>
                </a:xfrm>
                <a:custGeom>
                  <a:avLst/>
                  <a:gdLst/>
                  <a:ahLst/>
                  <a:cxnLst>
                    <a:cxn ang="0">
                      <a:pos x="0" y="0"/>
                    </a:cxn>
                    <a:cxn ang="0">
                      <a:pos x="0" y="0"/>
                    </a:cxn>
                    <a:cxn ang="0">
                      <a:pos x="19" y="2"/>
                    </a:cxn>
                    <a:cxn ang="0">
                      <a:pos x="19" y="4"/>
                    </a:cxn>
                    <a:cxn ang="0">
                      <a:pos x="0" y="0"/>
                    </a:cxn>
                  </a:cxnLst>
                  <a:rect l="0" t="0" r="r" b="b"/>
                  <a:pathLst>
                    <a:path w="19" h="4">
                      <a:moveTo>
                        <a:pt x="0" y="0"/>
                      </a:moveTo>
                      <a:lnTo>
                        <a:pt x="0" y="0"/>
                      </a:lnTo>
                      <a:lnTo>
                        <a:pt x="19" y="2"/>
                      </a:lnTo>
                      <a:lnTo>
                        <a:pt x="19"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7" name="Freeform 121"/>
                <p:cNvSpPr>
                  <a:spLocks noChangeAspect="1"/>
                </p:cNvSpPr>
                <p:nvPr/>
              </p:nvSpPr>
              <p:spPr bwMode="auto">
                <a:xfrm>
                  <a:off x="2253" y="2804"/>
                  <a:ext cx="55"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8" name="Rectangle 122"/>
                <p:cNvSpPr>
                  <a:spLocks noChangeAspect="1" noChangeArrowheads="1"/>
                </p:cNvSpPr>
                <p:nvPr/>
              </p:nvSpPr>
              <p:spPr bwMode="auto">
                <a:xfrm>
                  <a:off x="2308" y="2813"/>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9" name="Freeform 123"/>
                <p:cNvSpPr>
                  <a:spLocks noChangeAspect="1"/>
                </p:cNvSpPr>
                <p:nvPr/>
              </p:nvSpPr>
              <p:spPr bwMode="auto">
                <a:xfrm>
                  <a:off x="2234" y="2768"/>
                  <a:ext cx="95" cy="41"/>
                </a:xfrm>
                <a:custGeom>
                  <a:avLst/>
                  <a:gdLst/>
                  <a:ahLst/>
                  <a:cxnLst>
                    <a:cxn ang="0">
                      <a:pos x="0" y="0"/>
                    </a:cxn>
                    <a:cxn ang="0">
                      <a:pos x="95" y="12"/>
                    </a:cxn>
                    <a:cxn ang="0">
                      <a:pos x="95" y="41"/>
                    </a:cxn>
                    <a:cxn ang="0">
                      <a:pos x="0" y="29"/>
                    </a:cxn>
                    <a:cxn ang="0">
                      <a:pos x="0" y="0"/>
                    </a:cxn>
                  </a:cxnLst>
                  <a:rect l="0" t="0" r="r" b="b"/>
                  <a:pathLst>
                    <a:path w="95" h="41">
                      <a:moveTo>
                        <a:pt x="0" y="0"/>
                      </a:moveTo>
                      <a:lnTo>
                        <a:pt x="95" y="12"/>
                      </a:lnTo>
                      <a:lnTo>
                        <a:pt x="95"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0" name="Freeform 124"/>
                <p:cNvSpPr>
                  <a:spLocks noChangeAspect="1"/>
                </p:cNvSpPr>
                <p:nvPr/>
              </p:nvSpPr>
              <p:spPr bwMode="auto">
                <a:xfrm>
                  <a:off x="2234" y="2773"/>
                  <a:ext cx="19" cy="21"/>
                </a:xfrm>
                <a:custGeom>
                  <a:avLst/>
                  <a:gdLst/>
                  <a:ahLst/>
                  <a:cxnLst>
                    <a:cxn ang="0">
                      <a:pos x="0" y="21"/>
                    </a:cxn>
                    <a:cxn ang="0">
                      <a:pos x="19" y="21"/>
                    </a:cxn>
                    <a:cxn ang="0">
                      <a:pos x="19" y="3"/>
                    </a:cxn>
                    <a:cxn ang="0">
                      <a:pos x="0" y="0"/>
                    </a:cxn>
                    <a:cxn ang="0">
                      <a:pos x="0" y="21"/>
                    </a:cxn>
                  </a:cxnLst>
                  <a:rect l="0" t="0" r="r" b="b"/>
                  <a:pathLst>
                    <a:path w="19" h="21">
                      <a:moveTo>
                        <a:pt x="0" y="21"/>
                      </a:moveTo>
                      <a:lnTo>
                        <a:pt x="19" y="21"/>
                      </a:lnTo>
                      <a:lnTo>
                        <a:pt x="19" y="3"/>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1" name="Freeform 125"/>
                <p:cNvSpPr>
                  <a:spLocks noChangeAspect="1"/>
                </p:cNvSpPr>
                <p:nvPr/>
              </p:nvSpPr>
              <p:spPr bwMode="auto">
                <a:xfrm>
                  <a:off x="2253" y="2776"/>
                  <a:ext cx="55" cy="30"/>
                </a:xfrm>
                <a:custGeom>
                  <a:avLst/>
                  <a:gdLst/>
                  <a:ahLst/>
                  <a:cxnLst>
                    <a:cxn ang="0">
                      <a:pos x="0" y="8"/>
                    </a:cxn>
                    <a:cxn ang="0">
                      <a:pos x="23" y="7"/>
                    </a:cxn>
                    <a:cxn ang="0">
                      <a:pos x="23" y="3"/>
                    </a:cxn>
                    <a:cxn ang="0">
                      <a:pos x="0" y="0"/>
                    </a:cxn>
                    <a:cxn ang="0">
                      <a:pos x="0" y="8"/>
                    </a:cxn>
                  </a:cxnLst>
                  <a:rect l="0" t="0" r="r" b="b"/>
                  <a:pathLst>
                    <a:path w="23" h="13">
                      <a:moveTo>
                        <a:pt x="0" y="8"/>
                      </a:moveTo>
                      <a:cubicBezTo>
                        <a:pt x="0" y="8"/>
                        <a:pt x="10" y="13"/>
                        <a:pt x="23" y="7"/>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2" name="Freeform 126"/>
                <p:cNvSpPr>
                  <a:spLocks noChangeAspect="1"/>
                </p:cNvSpPr>
                <p:nvPr/>
              </p:nvSpPr>
              <p:spPr bwMode="auto">
                <a:xfrm>
                  <a:off x="2234" y="2771"/>
                  <a:ext cx="19" cy="5"/>
                </a:xfrm>
                <a:custGeom>
                  <a:avLst/>
                  <a:gdLst/>
                  <a:ahLst/>
                  <a:cxnLst>
                    <a:cxn ang="0">
                      <a:pos x="0" y="2"/>
                    </a:cxn>
                    <a:cxn ang="0">
                      <a:pos x="0" y="0"/>
                    </a:cxn>
                    <a:cxn ang="0">
                      <a:pos x="19" y="2"/>
                    </a:cxn>
                    <a:cxn ang="0">
                      <a:pos x="19" y="5"/>
                    </a:cxn>
                    <a:cxn ang="0">
                      <a:pos x="0" y="2"/>
                    </a:cxn>
                  </a:cxnLst>
                  <a:rect l="0" t="0" r="r" b="b"/>
                  <a:pathLst>
                    <a:path w="19" h="5">
                      <a:moveTo>
                        <a:pt x="0" y="2"/>
                      </a:moveTo>
                      <a:lnTo>
                        <a:pt x="0" y="0"/>
                      </a:lnTo>
                      <a:lnTo>
                        <a:pt x="19" y="2"/>
                      </a:lnTo>
                      <a:lnTo>
                        <a:pt x="19"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3" name="Freeform 127"/>
                <p:cNvSpPr>
                  <a:spLocks noChangeAspect="1"/>
                </p:cNvSpPr>
                <p:nvPr/>
              </p:nvSpPr>
              <p:spPr bwMode="auto">
                <a:xfrm>
                  <a:off x="2253" y="2773"/>
                  <a:ext cx="55" cy="12"/>
                </a:xfrm>
                <a:custGeom>
                  <a:avLst/>
                  <a:gdLst/>
                  <a:ahLst/>
                  <a:cxnLst>
                    <a:cxn ang="0">
                      <a:pos x="0" y="0"/>
                    </a:cxn>
                    <a:cxn ang="0">
                      <a:pos x="23" y="4"/>
                    </a:cxn>
                    <a:cxn ang="0">
                      <a:pos x="23" y="4"/>
                    </a:cxn>
                    <a:cxn ang="0">
                      <a:pos x="6" y="4"/>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6"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4" name="Freeform 128"/>
                <p:cNvSpPr>
                  <a:spLocks noChangeAspect="1"/>
                </p:cNvSpPr>
                <p:nvPr/>
              </p:nvSpPr>
              <p:spPr bwMode="auto">
                <a:xfrm>
                  <a:off x="2308" y="2785"/>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5" name="Freeform 129"/>
                <p:cNvSpPr>
                  <a:spLocks noChangeAspect="1"/>
                </p:cNvSpPr>
                <p:nvPr/>
              </p:nvSpPr>
              <p:spPr bwMode="auto">
                <a:xfrm>
                  <a:off x="2234" y="2740"/>
                  <a:ext cx="95" cy="38"/>
                </a:xfrm>
                <a:custGeom>
                  <a:avLst/>
                  <a:gdLst/>
                  <a:ahLst/>
                  <a:cxnLst>
                    <a:cxn ang="0">
                      <a:pos x="0" y="0"/>
                    </a:cxn>
                    <a:cxn ang="0">
                      <a:pos x="95" y="10"/>
                    </a:cxn>
                    <a:cxn ang="0">
                      <a:pos x="95" y="38"/>
                    </a:cxn>
                    <a:cxn ang="0">
                      <a:pos x="0" y="26"/>
                    </a:cxn>
                    <a:cxn ang="0">
                      <a:pos x="0" y="0"/>
                    </a:cxn>
                  </a:cxnLst>
                  <a:rect l="0" t="0" r="r" b="b"/>
                  <a:pathLst>
                    <a:path w="95" h="38">
                      <a:moveTo>
                        <a:pt x="0" y="0"/>
                      </a:moveTo>
                      <a:lnTo>
                        <a:pt x="95" y="10"/>
                      </a:lnTo>
                      <a:lnTo>
                        <a:pt x="95"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6" name="Freeform 130"/>
                <p:cNvSpPr>
                  <a:spLocks noChangeAspect="1"/>
                </p:cNvSpPr>
                <p:nvPr/>
              </p:nvSpPr>
              <p:spPr bwMode="auto">
                <a:xfrm>
                  <a:off x="2234" y="2742"/>
                  <a:ext cx="19" cy="24"/>
                </a:xfrm>
                <a:custGeom>
                  <a:avLst/>
                  <a:gdLst/>
                  <a:ahLst/>
                  <a:cxnLst>
                    <a:cxn ang="0">
                      <a:pos x="0" y="22"/>
                    </a:cxn>
                    <a:cxn ang="0">
                      <a:pos x="19" y="24"/>
                    </a:cxn>
                    <a:cxn ang="0">
                      <a:pos x="17" y="3"/>
                    </a:cxn>
                    <a:cxn ang="0">
                      <a:pos x="0" y="0"/>
                    </a:cxn>
                    <a:cxn ang="0">
                      <a:pos x="0" y="22"/>
                    </a:cxn>
                  </a:cxnLst>
                  <a:rect l="0" t="0" r="r" b="b"/>
                  <a:pathLst>
                    <a:path w="19" h="24">
                      <a:moveTo>
                        <a:pt x="0" y="22"/>
                      </a:moveTo>
                      <a:lnTo>
                        <a:pt x="19" y="24"/>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7" name="Freeform 131"/>
                <p:cNvSpPr>
                  <a:spLocks noChangeAspect="1"/>
                </p:cNvSpPr>
                <p:nvPr/>
              </p:nvSpPr>
              <p:spPr bwMode="auto">
                <a:xfrm>
                  <a:off x="2251" y="2745"/>
                  <a:ext cx="57" cy="31"/>
                </a:xfrm>
                <a:custGeom>
                  <a:avLst/>
                  <a:gdLst/>
                  <a:ahLst/>
                  <a:cxnLst>
                    <a:cxn ang="0">
                      <a:pos x="1" y="9"/>
                    </a:cxn>
                    <a:cxn ang="0">
                      <a:pos x="24" y="7"/>
                    </a:cxn>
                    <a:cxn ang="0">
                      <a:pos x="24" y="4"/>
                    </a:cxn>
                    <a:cxn ang="0">
                      <a:pos x="0" y="0"/>
                    </a:cxn>
                    <a:cxn ang="0">
                      <a:pos x="1" y="9"/>
                    </a:cxn>
                  </a:cxnLst>
                  <a:rect l="0" t="0" r="r" b="b"/>
                  <a:pathLst>
                    <a:path w="24" h="13">
                      <a:moveTo>
                        <a:pt x="1" y="9"/>
                      </a:moveTo>
                      <a:cubicBezTo>
                        <a:pt x="1" y="9"/>
                        <a:pt x="11" y="13"/>
                        <a:pt x="24" y="7"/>
                      </a:cubicBezTo>
                      <a:cubicBezTo>
                        <a:pt x="24" y="4"/>
                        <a:pt x="24" y="4"/>
                        <a:pt x="24" y="4"/>
                      </a:cubicBezTo>
                      <a:cubicBezTo>
                        <a:pt x="24" y="4"/>
                        <a:pt x="6" y="5"/>
                        <a:pt x="0" y="0"/>
                      </a:cubicBezTo>
                      <a:cubicBezTo>
                        <a:pt x="1" y="6"/>
                        <a:pt x="1" y="9"/>
                        <a:pt x="1"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8" name="Freeform 132"/>
                <p:cNvSpPr>
                  <a:spLocks noChangeAspect="1"/>
                </p:cNvSpPr>
                <p:nvPr/>
              </p:nvSpPr>
              <p:spPr bwMode="auto">
                <a:xfrm>
                  <a:off x="2234" y="2740"/>
                  <a:ext cx="19" cy="5"/>
                </a:xfrm>
                <a:custGeom>
                  <a:avLst/>
                  <a:gdLst/>
                  <a:ahLst/>
                  <a:cxnLst>
                    <a:cxn ang="0">
                      <a:pos x="0" y="2"/>
                    </a:cxn>
                    <a:cxn ang="0">
                      <a:pos x="0" y="0"/>
                    </a:cxn>
                    <a:cxn ang="0">
                      <a:pos x="19" y="5"/>
                    </a:cxn>
                    <a:cxn ang="0">
                      <a:pos x="17" y="5"/>
                    </a:cxn>
                    <a:cxn ang="0">
                      <a:pos x="0" y="2"/>
                    </a:cxn>
                  </a:cxnLst>
                  <a:rect l="0" t="0" r="r" b="b"/>
                  <a:pathLst>
                    <a:path w="19" h="5">
                      <a:moveTo>
                        <a:pt x="0" y="2"/>
                      </a:moveTo>
                      <a:lnTo>
                        <a:pt x="0" y="0"/>
                      </a:lnTo>
                      <a:lnTo>
                        <a:pt x="19" y="5"/>
                      </a:lnTo>
                      <a:lnTo>
                        <a:pt x="17"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9" name="Freeform 133"/>
                <p:cNvSpPr>
                  <a:spLocks noChangeAspect="1"/>
                </p:cNvSpPr>
                <p:nvPr/>
              </p:nvSpPr>
              <p:spPr bwMode="auto">
                <a:xfrm>
                  <a:off x="2251" y="2745"/>
                  <a:ext cx="57" cy="9"/>
                </a:xfrm>
                <a:custGeom>
                  <a:avLst/>
                  <a:gdLst/>
                  <a:ahLst/>
                  <a:cxnLst>
                    <a:cxn ang="0">
                      <a:pos x="1" y="0"/>
                    </a:cxn>
                    <a:cxn ang="0">
                      <a:pos x="24" y="3"/>
                    </a:cxn>
                    <a:cxn ang="0">
                      <a:pos x="24" y="4"/>
                    </a:cxn>
                    <a:cxn ang="0">
                      <a:pos x="7" y="3"/>
                    </a:cxn>
                    <a:cxn ang="0">
                      <a:pos x="0" y="0"/>
                    </a:cxn>
                    <a:cxn ang="0">
                      <a:pos x="1" y="0"/>
                    </a:cxn>
                  </a:cxnLst>
                  <a:rect l="0" t="0" r="r" b="b"/>
                  <a:pathLst>
                    <a:path w="24" h="4">
                      <a:moveTo>
                        <a:pt x="1" y="0"/>
                      </a:moveTo>
                      <a:cubicBezTo>
                        <a:pt x="1" y="0"/>
                        <a:pt x="7" y="4"/>
                        <a:pt x="24" y="3"/>
                      </a:cubicBezTo>
                      <a:cubicBezTo>
                        <a:pt x="24" y="4"/>
                        <a:pt x="24" y="4"/>
                        <a:pt x="24" y="4"/>
                      </a:cubicBezTo>
                      <a:cubicBezTo>
                        <a:pt x="24" y="4"/>
                        <a:pt x="14" y="4"/>
                        <a:pt x="7" y="3"/>
                      </a:cubicBezTo>
                      <a:cubicBezTo>
                        <a:pt x="1" y="1"/>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0" name="Freeform 134"/>
                <p:cNvSpPr>
                  <a:spLocks noChangeAspect="1"/>
                </p:cNvSpPr>
                <p:nvPr/>
              </p:nvSpPr>
              <p:spPr bwMode="auto">
                <a:xfrm>
                  <a:off x="2308" y="2754"/>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1" name="Freeform 135"/>
                <p:cNvSpPr>
                  <a:spLocks noChangeAspect="1"/>
                </p:cNvSpPr>
                <p:nvPr/>
              </p:nvSpPr>
              <p:spPr bwMode="auto">
                <a:xfrm>
                  <a:off x="2234" y="2709"/>
                  <a:ext cx="95" cy="38"/>
                </a:xfrm>
                <a:custGeom>
                  <a:avLst/>
                  <a:gdLst/>
                  <a:ahLst/>
                  <a:cxnLst>
                    <a:cxn ang="0">
                      <a:pos x="0" y="0"/>
                    </a:cxn>
                    <a:cxn ang="0">
                      <a:pos x="95" y="10"/>
                    </a:cxn>
                    <a:cxn ang="0">
                      <a:pos x="92" y="38"/>
                    </a:cxn>
                    <a:cxn ang="0">
                      <a:pos x="0" y="29"/>
                    </a:cxn>
                    <a:cxn ang="0">
                      <a:pos x="0" y="0"/>
                    </a:cxn>
                  </a:cxnLst>
                  <a:rect l="0" t="0" r="r" b="b"/>
                  <a:pathLst>
                    <a:path w="95" h="38">
                      <a:moveTo>
                        <a:pt x="0" y="0"/>
                      </a:moveTo>
                      <a:lnTo>
                        <a:pt x="95" y="10"/>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2" name="Freeform 136"/>
                <p:cNvSpPr>
                  <a:spLocks noChangeAspect="1"/>
                </p:cNvSpPr>
                <p:nvPr/>
              </p:nvSpPr>
              <p:spPr bwMode="auto">
                <a:xfrm>
                  <a:off x="2234" y="2712"/>
                  <a:ext cx="17" cy="23"/>
                </a:xfrm>
                <a:custGeom>
                  <a:avLst/>
                  <a:gdLst/>
                  <a:ahLst/>
                  <a:cxnLst>
                    <a:cxn ang="0">
                      <a:pos x="0" y="21"/>
                    </a:cxn>
                    <a:cxn ang="0">
                      <a:pos x="17" y="23"/>
                    </a:cxn>
                    <a:cxn ang="0">
                      <a:pos x="17" y="2"/>
                    </a:cxn>
                    <a:cxn ang="0">
                      <a:pos x="0" y="0"/>
                    </a:cxn>
                    <a:cxn ang="0">
                      <a:pos x="0" y="21"/>
                    </a:cxn>
                  </a:cxnLst>
                  <a:rect l="0" t="0" r="r" b="b"/>
                  <a:pathLst>
                    <a:path w="17" h="23">
                      <a:moveTo>
                        <a:pt x="0" y="21"/>
                      </a:moveTo>
                      <a:lnTo>
                        <a:pt x="17" y="23"/>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3" name="Freeform 137"/>
                <p:cNvSpPr>
                  <a:spLocks noChangeAspect="1"/>
                </p:cNvSpPr>
                <p:nvPr/>
              </p:nvSpPr>
              <p:spPr bwMode="auto">
                <a:xfrm>
                  <a:off x="2251" y="2714"/>
                  <a:ext cx="57" cy="31"/>
                </a:xfrm>
                <a:custGeom>
                  <a:avLst/>
                  <a:gdLst/>
                  <a:ahLst/>
                  <a:cxnLst>
                    <a:cxn ang="0">
                      <a:pos x="0" y="9"/>
                    </a:cxn>
                    <a:cxn ang="0">
                      <a:pos x="24" y="7"/>
                    </a:cxn>
                    <a:cxn ang="0">
                      <a:pos x="24" y="4"/>
                    </a:cxn>
                    <a:cxn ang="0">
                      <a:pos x="0" y="0"/>
                    </a:cxn>
                    <a:cxn ang="0">
                      <a:pos x="0" y="9"/>
                    </a:cxn>
                  </a:cxnLst>
                  <a:rect l="0" t="0" r="r" b="b"/>
                  <a:pathLst>
                    <a:path w="24" h="13">
                      <a:moveTo>
                        <a:pt x="0" y="9"/>
                      </a:moveTo>
                      <a:cubicBezTo>
                        <a:pt x="0" y="9"/>
                        <a:pt x="11" y="13"/>
                        <a:pt x="24" y="7"/>
                      </a:cubicBezTo>
                      <a:cubicBezTo>
                        <a:pt x="24" y="4"/>
                        <a:pt x="24" y="4"/>
                        <a:pt x="24" y="4"/>
                      </a:cubicBezTo>
                      <a:cubicBezTo>
                        <a:pt x="24"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4" name="Freeform 138"/>
                <p:cNvSpPr>
                  <a:spLocks noChangeAspect="1"/>
                </p:cNvSpPr>
                <p:nvPr/>
              </p:nvSpPr>
              <p:spPr bwMode="auto">
                <a:xfrm>
                  <a:off x="2234" y="2712"/>
                  <a:ext cx="19" cy="2"/>
                </a:xfrm>
                <a:custGeom>
                  <a:avLst/>
                  <a:gdLst/>
                  <a:ahLst/>
                  <a:cxnLst>
                    <a:cxn ang="0">
                      <a:pos x="0" y="0"/>
                    </a:cxn>
                    <a:cxn ang="0">
                      <a:pos x="0" y="0"/>
                    </a:cxn>
                    <a:cxn ang="0">
                      <a:pos x="19" y="2"/>
                    </a:cxn>
                    <a:cxn ang="0">
                      <a:pos x="17" y="2"/>
                    </a:cxn>
                    <a:cxn ang="0">
                      <a:pos x="0" y="0"/>
                    </a:cxn>
                  </a:cxnLst>
                  <a:rect l="0" t="0" r="r" b="b"/>
                  <a:pathLst>
                    <a:path w="19" h="2">
                      <a:moveTo>
                        <a:pt x="0" y="0"/>
                      </a:moveTo>
                      <a:lnTo>
                        <a:pt x="0" y="0"/>
                      </a:lnTo>
                      <a:lnTo>
                        <a:pt x="19" y="2"/>
                      </a:lnTo>
                      <a:lnTo>
                        <a:pt x="17" y="2"/>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5" name="Freeform 139"/>
                <p:cNvSpPr>
                  <a:spLocks noChangeAspect="1"/>
                </p:cNvSpPr>
                <p:nvPr/>
              </p:nvSpPr>
              <p:spPr bwMode="auto">
                <a:xfrm>
                  <a:off x="2251" y="2714"/>
                  <a:ext cx="57" cy="12"/>
                </a:xfrm>
                <a:custGeom>
                  <a:avLst/>
                  <a:gdLst/>
                  <a:ahLst/>
                  <a:cxnLst>
                    <a:cxn ang="0">
                      <a:pos x="1" y="0"/>
                    </a:cxn>
                    <a:cxn ang="0">
                      <a:pos x="24" y="4"/>
                    </a:cxn>
                    <a:cxn ang="0">
                      <a:pos x="24" y="4"/>
                    </a:cxn>
                    <a:cxn ang="0">
                      <a:pos x="7" y="3"/>
                    </a:cxn>
                    <a:cxn ang="0">
                      <a:pos x="0" y="0"/>
                    </a:cxn>
                    <a:cxn ang="0">
                      <a:pos x="1" y="0"/>
                    </a:cxn>
                  </a:cxnLst>
                  <a:rect l="0" t="0" r="r" b="b"/>
                  <a:pathLst>
                    <a:path w="24" h="5">
                      <a:moveTo>
                        <a:pt x="1" y="0"/>
                      </a:moveTo>
                      <a:cubicBezTo>
                        <a:pt x="1" y="0"/>
                        <a:pt x="7" y="5"/>
                        <a:pt x="24" y="4"/>
                      </a:cubicBezTo>
                      <a:cubicBezTo>
                        <a:pt x="24" y="4"/>
                        <a:pt x="24" y="4"/>
                        <a:pt x="24" y="4"/>
                      </a:cubicBezTo>
                      <a:cubicBezTo>
                        <a:pt x="24" y="4"/>
                        <a:pt x="14" y="5"/>
                        <a:pt x="7" y="3"/>
                      </a:cubicBezTo>
                      <a:cubicBezTo>
                        <a:pt x="1" y="2"/>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6" name="Rectangle 140"/>
                <p:cNvSpPr>
                  <a:spLocks noChangeAspect="1" noChangeArrowheads="1"/>
                </p:cNvSpPr>
                <p:nvPr/>
              </p:nvSpPr>
              <p:spPr bwMode="auto">
                <a:xfrm>
                  <a:off x="2308" y="2724"/>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7" name="Freeform 141"/>
                <p:cNvSpPr>
                  <a:spLocks noChangeAspect="1"/>
                </p:cNvSpPr>
                <p:nvPr/>
              </p:nvSpPr>
              <p:spPr bwMode="auto">
                <a:xfrm>
                  <a:off x="2331" y="2842"/>
                  <a:ext cx="92" cy="37"/>
                </a:xfrm>
                <a:custGeom>
                  <a:avLst/>
                  <a:gdLst/>
                  <a:ahLst/>
                  <a:cxnLst>
                    <a:cxn ang="0">
                      <a:pos x="0" y="0"/>
                    </a:cxn>
                    <a:cxn ang="0">
                      <a:pos x="92" y="9"/>
                    </a:cxn>
                    <a:cxn ang="0">
                      <a:pos x="92" y="37"/>
                    </a:cxn>
                    <a:cxn ang="0">
                      <a:pos x="0" y="26"/>
                    </a:cxn>
                    <a:cxn ang="0">
                      <a:pos x="0" y="0"/>
                    </a:cxn>
                  </a:cxnLst>
                  <a:rect l="0" t="0" r="r" b="b"/>
                  <a:pathLst>
                    <a:path w="92" h="37">
                      <a:moveTo>
                        <a:pt x="0" y="0"/>
                      </a:moveTo>
                      <a:lnTo>
                        <a:pt x="92" y="9"/>
                      </a:lnTo>
                      <a:lnTo>
                        <a:pt x="92" y="37"/>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8" name="Freeform 142"/>
                <p:cNvSpPr>
                  <a:spLocks noChangeAspect="1"/>
                </p:cNvSpPr>
                <p:nvPr/>
              </p:nvSpPr>
              <p:spPr bwMode="auto">
                <a:xfrm>
                  <a:off x="2331" y="2844"/>
                  <a:ext cx="17" cy="24"/>
                </a:xfrm>
                <a:custGeom>
                  <a:avLst/>
                  <a:gdLst/>
                  <a:ahLst/>
                  <a:cxnLst>
                    <a:cxn ang="0">
                      <a:pos x="0" y="21"/>
                    </a:cxn>
                    <a:cxn ang="0">
                      <a:pos x="17" y="24"/>
                    </a:cxn>
                    <a:cxn ang="0">
                      <a:pos x="17" y="2"/>
                    </a:cxn>
                    <a:cxn ang="0">
                      <a:pos x="0" y="0"/>
                    </a:cxn>
                    <a:cxn ang="0">
                      <a:pos x="0" y="21"/>
                    </a:cxn>
                  </a:cxnLst>
                  <a:rect l="0" t="0" r="r" b="b"/>
                  <a:pathLst>
                    <a:path w="17" h="24">
                      <a:moveTo>
                        <a:pt x="0" y="21"/>
                      </a:moveTo>
                      <a:lnTo>
                        <a:pt x="17" y="24"/>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9" name="Freeform 143"/>
                <p:cNvSpPr>
                  <a:spLocks noChangeAspect="1"/>
                </p:cNvSpPr>
                <p:nvPr/>
              </p:nvSpPr>
              <p:spPr bwMode="auto">
                <a:xfrm>
                  <a:off x="2348" y="2846"/>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0" name="Freeform 144"/>
                <p:cNvSpPr>
                  <a:spLocks noChangeAspect="1"/>
                </p:cNvSpPr>
                <p:nvPr/>
              </p:nvSpPr>
              <p:spPr bwMode="auto">
                <a:xfrm>
                  <a:off x="2331" y="2842"/>
                  <a:ext cx="17" cy="4"/>
                </a:xfrm>
                <a:custGeom>
                  <a:avLst/>
                  <a:gdLst/>
                  <a:ahLst/>
                  <a:cxnLst>
                    <a:cxn ang="0">
                      <a:pos x="0" y="2"/>
                    </a:cxn>
                    <a:cxn ang="0">
                      <a:pos x="0" y="0"/>
                    </a:cxn>
                    <a:cxn ang="0">
                      <a:pos x="17" y="4"/>
                    </a:cxn>
                    <a:cxn ang="0">
                      <a:pos x="17" y="4"/>
                    </a:cxn>
                    <a:cxn ang="0">
                      <a:pos x="0" y="2"/>
                    </a:cxn>
                  </a:cxnLst>
                  <a:rect l="0" t="0" r="r" b="b"/>
                  <a:pathLst>
                    <a:path w="17" h="4">
                      <a:moveTo>
                        <a:pt x="0" y="2"/>
                      </a:moveTo>
                      <a:lnTo>
                        <a:pt x="0" y="0"/>
                      </a:lnTo>
                      <a:lnTo>
                        <a:pt x="17" y="4"/>
                      </a:lnTo>
                      <a:lnTo>
                        <a:pt x="17"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1" name="Freeform 145"/>
                <p:cNvSpPr>
                  <a:spLocks noChangeAspect="1"/>
                </p:cNvSpPr>
                <p:nvPr/>
              </p:nvSpPr>
              <p:spPr bwMode="auto">
                <a:xfrm>
                  <a:off x="2348" y="2846"/>
                  <a:ext cx="54" cy="10"/>
                </a:xfrm>
                <a:custGeom>
                  <a:avLst/>
                  <a:gdLst/>
                  <a:ahLst/>
                  <a:cxnLst>
                    <a:cxn ang="0">
                      <a:pos x="0" y="0"/>
                    </a:cxn>
                    <a:cxn ang="0">
                      <a:pos x="23" y="3"/>
                    </a:cxn>
                    <a:cxn ang="0">
                      <a:pos x="23" y="4"/>
                    </a:cxn>
                    <a:cxn ang="0">
                      <a:pos x="7" y="3"/>
                    </a:cxn>
                    <a:cxn ang="0">
                      <a:pos x="0" y="0"/>
                    </a:cxn>
                  </a:cxnLst>
                  <a:rect l="0" t="0" r="r" b="b"/>
                  <a:pathLst>
                    <a:path w="23" h="4">
                      <a:moveTo>
                        <a:pt x="0" y="0"/>
                      </a:moveTo>
                      <a:cubicBezTo>
                        <a:pt x="0" y="0"/>
                        <a:pt x="6" y="4"/>
                        <a:pt x="23" y="3"/>
                      </a:cubicBezTo>
                      <a:cubicBezTo>
                        <a:pt x="23" y="4"/>
                        <a:pt x="23" y="4"/>
                        <a:pt x="23" y="4"/>
                      </a:cubicBezTo>
                      <a:cubicBezTo>
                        <a:pt x="23" y="4"/>
                        <a:pt x="13"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2" name="Rectangle 146"/>
                <p:cNvSpPr>
                  <a:spLocks noChangeAspect="1" noChangeArrowheads="1"/>
                </p:cNvSpPr>
                <p:nvPr/>
              </p:nvSpPr>
              <p:spPr bwMode="auto">
                <a:xfrm>
                  <a:off x="2402" y="285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3" name="Freeform 147"/>
                <p:cNvSpPr>
                  <a:spLocks noChangeAspect="1"/>
                </p:cNvSpPr>
                <p:nvPr/>
              </p:nvSpPr>
              <p:spPr bwMode="auto">
                <a:xfrm>
                  <a:off x="2331" y="2811"/>
                  <a:ext cx="92" cy="38"/>
                </a:xfrm>
                <a:custGeom>
                  <a:avLst/>
                  <a:gdLst/>
                  <a:ahLst/>
                  <a:cxnLst>
                    <a:cxn ang="0">
                      <a:pos x="0" y="0"/>
                    </a:cxn>
                    <a:cxn ang="0">
                      <a:pos x="92" y="9"/>
                    </a:cxn>
                    <a:cxn ang="0">
                      <a:pos x="92" y="38"/>
                    </a:cxn>
                    <a:cxn ang="0">
                      <a:pos x="0" y="28"/>
                    </a:cxn>
                    <a:cxn ang="0">
                      <a:pos x="0" y="0"/>
                    </a:cxn>
                  </a:cxnLst>
                  <a:rect l="0" t="0" r="r" b="b"/>
                  <a:pathLst>
                    <a:path w="92" h="38">
                      <a:moveTo>
                        <a:pt x="0" y="0"/>
                      </a:moveTo>
                      <a:lnTo>
                        <a:pt x="92" y="9"/>
                      </a:lnTo>
                      <a:lnTo>
                        <a:pt x="92"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4" name="Freeform 148"/>
                <p:cNvSpPr>
                  <a:spLocks noChangeAspect="1"/>
                </p:cNvSpPr>
                <p:nvPr/>
              </p:nvSpPr>
              <p:spPr bwMode="auto">
                <a:xfrm>
                  <a:off x="2331" y="2813"/>
                  <a:ext cx="17" cy="24"/>
                </a:xfrm>
                <a:custGeom>
                  <a:avLst/>
                  <a:gdLst/>
                  <a:ahLst/>
                  <a:cxnLst>
                    <a:cxn ang="0">
                      <a:pos x="0" y="22"/>
                    </a:cxn>
                    <a:cxn ang="0">
                      <a:pos x="17" y="24"/>
                    </a:cxn>
                    <a:cxn ang="0">
                      <a:pos x="17" y="3"/>
                    </a:cxn>
                    <a:cxn ang="0">
                      <a:pos x="0" y="0"/>
                    </a:cxn>
                    <a:cxn ang="0">
                      <a:pos x="0" y="22"/>
                    </a:cxn>
                  </a:cxnLst>
                  <a:rect l="0" t="0" r="r" b="b"/>
                  <a:pathLst>
                    <a:path w="17" h="24">
                      <a:moveTo>
                        <a:pt x="0" y="22"/>
                      </a:moveTo>
                      <a:lnTo>
                        <a:pt x="17" y="24"/>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5" name="Freeform 149"/>
                <p:cNvSpPr>
                  <a:spLocks noChangeAspect="1"/>
                </p:cNvSpPr>
                <p:nvPr/>
              </p:nvSpPr>
              <p:spPr bwMode="auto">
                <a:xfrm>
                  <a:off x="2348" y="2816"/>
                  <a:ext cx="54" cy="33"/>
                </a:xfrm>
                <a:custGeom>
                  <a:avLst/>
                  <a:gdLst/>
                  <a:ahLst/>
                  <a:cxnLst>
                    <a:cxn ang="0">
                      <a:pos x="0" y="9"/>
                    </a:cxn>
                    <a:cxn ang="0">
                      <a:pos x="23" y="7"/>
                    </a:cxn>
                    <a:cxn ang="0">
                      <a:pos x="23" y="4"/>
                    </a:cxn>
                    <a:cxn ang="0">
                      <a:pos x="0" y="0"/>
                    </a:cxn>
                    <a:cxn ang="0">
                      <a:pos x="0" y="9"/>
                    </a:cxn>
                  </a:cxnLst>
                  <a:rect l="0" t="0" r="r" b="b"/>
                  <a:pathLst>
                    <a:path w="23" h="14">
                      <a:moveTo>
                        <a:pt x="0" y="9"/>
                      </a:moveTo>
                      <a:cubicBezTo>
                        <a:pt x="0" y="9"/>
                        <a:pt x="10" y="14"/>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6" name="Freeform 150"/>
                <p:cNvSpPr>
                  <a:spLocks noChangeAspect="1"/>
                </p:cNvSpPr>
                <p:nvPr/>
              </p:nvSpPr>
              <p:spPr bwMode="auto">
                <a:xfrm>
                  <a:off x="2331" y="2813"/>
                  <a:ext cx="17" cy="3"/>
                </a:xfrm>
                <a:custGeom>
                  <a:avLst/>
                  <a:gdLst/>
                  <a:ahLst/>
                  <a:cxnLst>
                    <a:cxn ang="0">
                      <a:pos x="0" y="0"/>
                    </a:cxn>
                    <a:cxn ang="0">
                      <a:pos x="0" y="0"/>
                    </a:cxn>
                    <a:cxn ang="0">
                      <a:pos x="17" y="3"/>
                    </a:cxn>
                    <a:cxn ang="0">
                      <a:pos x="17" y="3"/>
                    </a:cxn>
                    <a:cxn ang="0">
                      <a:pos x="0" y="0"/>
                    </a:cxn>
                  </a:cxnLst>
                  <a:rect l="0" t="0" r="r" b="b"/>
                  <a:pathLst>
                    <a:path w="17" h="3">
                      <a:moveTo>
                        <a:pt x="0" y="0"/>
                      </a:moveTo>
                      <a:lnTo>
                        <a:pt x="0" y="0"/>
                      </a:lnTo>
                      <a:lnTo>
                        <a:pt x="17" y="3"/>
                      </a:lnTo>
                      <a:lnTo>
                        <a:pt x="17" y="3"/>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7" name="Freeform 151"/>
                <p:cNvSpPr>
                  <a:spLocks noChangeAspect="1"/>
                </p:cNvSpPr>
                <p:nvPr/>
              </p:nvSpPr>
              <p:spPr bwMode="auto">
                <a:xfrm>
                  <a:off x="2348" y="2816"/>
                  <a:ext cx="54" cy="12"/>
                </a:xfrm>
                <a:custGeom>
                  <a:avLst/>
                  <a:gdLst/>
                  <a:ahLst/>
                  <a:cxnLst>
                    <a:cxn ang="0">
                      <a:pos x="0" y="0"/>
                    </a:cxn>
                    <a:cxn ang="0">
                      <a:pos x="23" y="4"/>
                    </a:cxn>
                    <a:cxn ang="0">
                      <a:pos x="23" y="4"/>
                    </a:cxn>
                    <a:cxn ang="0">
                      <a:pos x="7" y="3"/>
                    </a:cxn>
                    <a:cxn ang="0">
                      <a:pos x="0" y="0"/>
                    </a:cxn>
                  </a:cxnLst>
                  <a:rect l="0" t="0" r="r" b="b"/>
                  <a:pathLst>
                    <a:path w="23" h="5">
                      <a:moveTo>
                        <a:pt x="0" y="0"/>
                      </a:moveTo>
                      <a:cubicBezTo>
                        <a:pt x="0" y="0"/>
                        <a:pt x="6" y="5"/>
                        <a:pt x="23" y="4"/>
                      </a:cubicBezTo>
                      <a:cubicBezTo>
                        <a:pt x="23" y="4"/>
                        <a:pt x="23" y="4"/>
                        <a:pt x="23" y="4"/>
                      </a:cubicBezTo>
                      <a:cubicBezTo>
                        <a:pt x="23" y="4"/>
                        <a:pt x="13" y="5"/>
                        <a:pt x="7" y="3"/>
                      </a:cubicBezTo>
                      <a:cubicBezTo>
                        <a:pt x="0" y="2"/>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8" name="Rectangle 152"/>
                <p:cNvSpPr>
                  <a:spLocks noChangeAspect="1" noChangeArrowheads="1"/>
                </p:cNvSpPr>
                <p:nvPr/>
              </p:nvSpPr>
              <p:spPr bwMode="auto">
                <a:xfrm>
                  <a:off x="2402" y="2825"/>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9" name="Freeform 153"/>
                <p:cNvSpPr>
                  <a:spLocks noChangeAspect="1"/>
                </p:cNvSpPr>
                <p:nvPr/>
              </p:nvSpPr>
              <p:spPr bwMode="auto">
                <a:xfrm>
                  <a:off x="2331" y="2780"/>
                  <a:ext cx="92" cy="38"/>
                </a:xfrm>
                <a:custGeom>
                  <a:avLst/>
                  <a:gdLst/>
                  <a:ahLst/>
                  <a:cxnLst>
                    <a:cxn ang="0">
                      <a:pos x="0" y="0"/>
                    </a:cxn>
                    <a:cxn ang="0">
                      <a:pos x="92" y="12"/>
                    </a:cxn>
                    <a:cxn ang="0">
                      <a:pos x="92" y="38"/>
                    </a:cxn>
                    <a:cxn ang="0">
                      <a:pos x="0" y="29"/>
                    </a:cxn>
                    <a:cxn ang="0">
                      <a:pos x="0" y="0"/>
                    </a:cxn>
                  </a:cxnLst>
                  <a:rect l="0" t="0" r="r" b="b"/>
                  <a:pathLst>
                    <a:path w="92" h="38">
                      <a:moveTo>
                        <a:pt x="0" y="0"/>
                      </a:moveTo>
                      <a:lnTo>
                        <a:pt x="92" y="12"/>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0" name="Freeform 154"/>
                <p:cNvSpPr>
                  <a:spLocks noChangeAspect="1"/>
                </p:cNvSpPr>
                <p:nvPr/>
              </p:nvSpPr>
              <p:spPr bwMode="auto">
                <a:xfrm>
                  <a:off x="2331" y="2783"/>
                  <a:ext cx="17" cy="23"/>
                </a:xfrm>
                <a:custGeom>
                  <a:avLst/>
                  <a:gdLst/>
                  <a:ahLst/>
                  <a:cxnLst>
                    <a:cxn ang="0">
                      <a:pos x="0" y="21"/>
                    </a:cxn>
                    <a:cxn ang="0">
                      <a:pos x="17" y="23"/>
                    </a:cxn>
                    <a:cxn ang="0">
                      <a:pos x="17" y="4"/>
                    </a:cxn>
                    <a:cxn ang="0">
                      <a:pos x="0" y="0"/>
                    </a:cxn>
                    <a:cxn ang="0">
                      <a:pos x="0" y="21"/>
                    </a:cxn>
                  </a:cxnLst>
                  <a:rect l="0" t="0" r="r" b="b"/>
                  <a:pathLst>
                    <a:path w="17" h="23">
                      <a:moveTo>
                        <a:pt x="0" y="21"/>
                      </a:moveTo>
                      <a:lnTo>
                        <a:pt x="17" y="23"/>
                      </a:lnTo>
                      <a:lnTo>
                        <a:pt x="17"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1" name="Freeform 155"/>
                <p:cNvSpPr>
                  <a:spLocks noChangeAspect="1"/>
                </p:cNvSpPr>
                <p:nvPr/>
              </p:nvSpPr>
              <p:spPr bwMode="auto">
                <a:xfrm>
                  <a:off x="2348" y="2787"/>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2" name="Freeform 156"/>
                <p:cNvSpPr>
                  <a:spLocks noChangeAspect="1"/>
                </p:cNvSpPr>
                <p:nvPr/>
              </p:nvSpPr>
              <p:spPr bwMode="auto">
                <a:xfrm>
                  <a:off x="2331" y="2783"/>
                  <a:ext cx="17" cy="4"/>
                </a:xfrm>
                <a:custGeom>
                  <a:avLst/>
                  <a:gdLst/>
                  <a:ahLst/>
                  <a:cxnLst>
                    <a:cxn ang="0">
                      <a:pos x="0" y="0"/>
                    </a:cxn>
                    <a:cxn ang="0">
                      <a:pos x="0" y="0"/>
                    </a:cxn>
                    <a:cxn ang="0">
                      <a:pos x="17" y="2"/>
                    </a:cxn>
                    <a:cxn ang="0">
                      <a:pos x="17" y="4"/>
                    </a:cxn>
                    <a:cxn ang="0">
                      <a:pos x="0" y="0"/>
                    </a:cxn>
                  </a:cxnLst>
                  <a:rect l="0" t="0" r="r" b="b"/>
                  <a:pathLst>
                    <a:path w="17" h="4">
                      <a:moveTo>
                        <a:pt x="0" y="0"/>
                      </a:moveTo>
                      <a:lnTo>
                        <a:pt x="0" y="0"/>
                      </a:lnTo>
                      <a:lnTo>
                        <a:pt x="17" y="2"/>
                      </a:lnTo>
                      <a:lnTo>
                        <a:pt x="17"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3" name="Freeform 157"/>
                <p:cNvSpPr>
                  <a:spLocks noChangeAspect="1"/>
                </p:cNvSpPr>
                <p:nvPr/>
              </p:nvSpPr>
              <p:spPr bwMode="auto">
                <a:xfrm>
                  <a:off x="2348" y="2785"/>
                  <a:ext cx="54" cy="12"/>
                </a:xfrm>
                <a:custGeom>
                  <a:avLst/>
                  <a:gdLst/>
                  <a:ahLst/>
                  <a:cxnLst>
                    <a:cxn ang="0">
                      <a:pos x="0" y="0"/>
                    </a:cxn>
                    <a:cxn ang="0">
                      <a:pos x="23" y="4"/>
                    </a:cxn>
                    <a:cxn ang="0">
                      <a:pos x="23" y="4"/>
                    </a:cxn>
                    <a:cxn ang="0">
                      <a:pos x="7" y="3"/>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4" name="Rectangle 158"/>
                <p:cNvSpPr>
                  <a:spLocks noChangeAspect="1" noChangeArrowheads="1"/>
                </p:cNvSpPr>
                <p:nvPr/>
              </p:nvSpPr>
              <p:spPr bwMode="auto">
                <a:xfrm>
                  <a:off x="2402" y="2794"/>
                  <a:ext cx="2" cy="8"/>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5" name="Freeform 159"/>
                <p:cNvSpPr>
                  <a:spLocks noChangeAspect="1"/>
                </p:cNvSpPr>
                <p:nvPr/>
              </p:nvSpPr>
              <p:spPr bwMode="auto">
                <a:xfrm>
                  <a:off x="2331" y="2750"/>
                  <a:ext cx="92" cy="40"/>
                </a:xfrm>
                <a:custGeom>
                  <a:avLst/>
                  <a:gdLst/>
                  <a:ahLst/>
                  <a:cxnLst>
                    <a:cxn ang="0">
                      <a:pos x="0" y="0"/>
                    </a:cxn>
                    <a:cxn ang="0">
                      <a:pos x="92" y="11"/>
                    </a:cxn>
                    <a:cxn ang="0">
                      <a:pos x="92" y="40"/>
                    </a:cxn>
                    <a:cxn ang="0">
                      <a:pos x="0" y="28"/>
                    </a:cxn>
                    <a:cxn ang="0">
                      <a:pos x="0" y="0"/>
                    </a:cxn>
                  </a:cxnLst>
                  <a:rect l="0" t="0" r="r" b="b"/>
                  <a:pathLst>
                    <a:path w="92" h="40">
                      <a:moveTo>
                        <a:pt x="0" y="0"/>
                      </a:moveTo>
                      <a:lnTo>
                        <a:pt x="92" y="11"/>
                      </a:lnTo>
                      <a:lnTo>
                        <a:pt x="92"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6" name="Freeform 160"/>
                <p:cNvSpPr>
                  <a:spLocks noChangeAspect="1"/>
                </p:cNvSpPr>
                <p:nvPr/>
              </p:nvSpPr>
              <p:spPr bwMode="auto">
                <a:xfrm>
                  <a:off x="2331" y="2754"/>
                  <a:ext cx="17" cy="22"/>
                </a:xfrm>
                <a:custGeom>
                  <a:avLst/>
                  <a:gdLst/>
                  <a:ahLst/>
                  <a:cxnLst>
                    <a:cxn ang="0">
                      <a:pos x="0" y="22"/>
                    </a:cxn>
                    <a:cxn ang="0">
                      <a:pos x="17" y="22"/>
                    </a:cxn>
                    <a:cxn ang="0">
                      <a:pos x="17" y="3"/>
                    </a:cxn>
                    <a:cxn ang="0">
                      <a:pos x="0" y="0"/>
                    </a:cxn>
                    <a:cxn ang="0">
                      <a:pos x="0" y="22"/>
                    </a:cxn>
                  </a:cxnLst>
                  <a:rect l="0" t="0" r="r" b="b"/>
                  <a:pathLst>
                    <a:path w="17" h="22">
                      <a:moveTo>
                        <a:pt x="0" y="22"/>
                      </a:moveTo>
                      <a:lnTo>
                        <a:pt x="17" y="22"/>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7" name="Freeform 161"/>
                <p:cNvSpPr>
                  <a:spLocks noChangeAspect="1"/>
                </p:cNvSpPr>
                <p:nvPr/>
              </p:nvSpPr>
              <p:spPr bwMode="auto">
                <a:xfrm>
                  <a:off x="2348" y="2757"/>
                  <a:ext cx="54" cy="30"/>
                </a:xfrm>
                <a:custGeom>
                  <a:avLst/>
                  <a:gdLst/>
                  <a:ahLst/>
                  <a:cxnLst>
                    <a:cxn ang="0">
                      <a:pos x="0" y="8"/>
                    </a:cxn>
                    <a:cxn ang="0">
                      <a:pos x="23" y="7"/>
                    </a:cxn>
                    <a:cxn ang="0">
                      <a:pos x="23" y="3"/>
                    </a:cxn>
                    <a:cxn ang="0">
                      <a:pos x="0" y="0"/>
                    </a:cxn>
                    <a:cxn ang="0">
                      <a:pos x="0" y="8"/>
                    </a:cxn>
                  </a:cxnLst>
                  <a:rect l="0" t="0" r="r" b="b"/>
                  <a:pathLst>
                    <a:path w="23" h="13">
                      <a:moveTo>
                        <a:pt x="0" y="8"/>
                      </a:moveTo>
                      <a:cubicBezTo>
                        <a:pt x="0" y="8"/>
                        <a:pt x="10" y="13"/>
                        <a:pt x="23" y="7"/>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8" name="Freeform 162"/>
                <p:cNvSpPr>
                  <a:spLocks noChangeAspect="1"/>
                </p:cNvSpPr>
                <p:nvPr/>
              </p:nvSpPr>
              <p:spPr bwMode="auto">
                <a:xfrm>
                  <a:off x="2331" y="2752"/>
                  <a:ext cx="17" cy="5"/>
                </a:xfrm>
                <a:custGeom>
                  <a:avLst/>
                  <a:gdLst/>
                  <a:ahLst/>
                  <a:cxnLst>
                    <a:cxn ang="0">
                      <a:pos x="0" y="2"/>
                    </a:cxn>
                    <a:cxn ang="0">
                      <a:pos x="0" y="0"/>
                    </a:cxn>
                    <a:cxn ang="0">
                      <a:pos x="17" y="2"/>
                    </a:cxn>
                    <a:cxn ang="0">
                      <a:pos x="17" y="5"/>
                    </a:cxn>
                    <a:cxn ang="0">
                      <a:pos x="0" y="2"/>
                    </a:cxn>
                  </a:cxnLst>
                  <a:rect l="0" t="0" r="r" b="b"/>
                  <a:pathLst>
                    <a:path w="17" h="5">
                      <a:moveTo>
                        <a:pt x="0" y="2"/>
                      </a:moveTo>
                      <a:lnTo>
                        <a:pt x="0" y="0"/>
                      </a:lnTo>
                      <a:lnTo>
                        <a:pt x="17" y="2"/>
                      </a:lnTo>
                      <a:lnTo>
                        <a:pt x="17"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9" name="Freeform 163"/>
                <p:cNvSpPr>
                  <a:spLocks noChangeAspect="1"/>
                </p:cNvSpPr>
                <p:nvPr/>
              </p:nvSpPr>
              <p:spPr bwMode="auto">
                <a:xfrm>
                  <a:off x="2348" y="2754"/>
                  <a:ext cx="54" cy="12"/>
                </a:xfrm>
                <a:custGeom>
                  <a:avLst/>
                  <a:gdLst/>
                  <a:ahLst/>
                  <a:cxnLst>
                    <a:cxn ang="0">
                      <a:pos x="0" y="0"/>
                    </a:cxn>
                    <a:cxn ang="0">
                      <a:pos x="23" y="4"/>
                    </a:cxn>
                    <a:cxn ang="0">
                      <a:pos x="23" y="4"/>
                    </a:cxn>
                    <a:cxn ang="0">
                      <a:pos x="7" y="4"/>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7"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0" name="Freeform 164"/>
                <p:cNvSpPr>
                  <a:spLocks noChangeAspect="1"/>
                </p:cNvSpPr>
                <p:nvPr/>
              </p:nvSpPr>
              <p:spPr bwMode="auto">
                <a:xfrm>
                  <a:off x="2402" y="2764"/>
                  <a:ext cx="2" cy="9"/>
                </a:xfrm>
                <a:custGeom>
                  <a:avLst/>
                  <a:gdLst/>
                  <a:ahLst/>
                  <a:cxnLst>
                    <a:cxn ang="0">
                      <a:pos x="2" y="7"/>
                    </a:cxn>
                    <a:cxn ang="0">
                      <a:pos x="0" y="9"/>
                    </a:cxn>
                    <a:cxn ang="0">
                      <a:pos x="0" y="0"/>
                    </a:cxn>
                    <a:cxn ang="0">
                      <a:pos x="2" y="2"/>
                    </a:cxn>
                    <a:cxn ang="0">
                      <a:pos x="2" y="7"/>
                    </a:cxn>
                  </a:cxnLst>
                  <a:rect l="0" t="0" r="r" b="b"/>
                  <a:pathLst>
                    <a:path w="2" h="9">
                      <a:moveTo>
                        <a:pt x="2" y="7"/>
                      </a:moveTo>
                      <a:lnTo>
                        <a:pt x="0" y="9"/>
                      </a:lnTo>
                      <a:lnTo>
                        <a:pt x="0" y="0"/>
                      </a:lnTo>
                      <a:lnTo>
                        <a:pt x="2" y="2"/>
                      </a:lnTo>
                      <a:lnTo>
                        <a:pt x="2" y="7"/>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1" name="Freeform 165"/>
                <p:cNvSpPr>
                  <a:spLocks noChangeAspect="1"/>
                </p:cNvSpPr>
                <p:nvPr/>
              </p:nvSpPr>
              <p:spPr bwMode="auto">
                <a:xfrm>
                  <a:off x="2331" y="2721"/>
                  <a:ext cx="92" cy="38"/>
                </a:xfrm>
                <a:custGeom>
                  <a:avLst/>
                  <a:gdLst/>
                  <a:ahLst/>
                  <a:cxnLst>
                    <a:cxn ang="0">
                      <a:pos x="0" y="0"/>
                    </a:cxn>
                    <a:cxn ang="0">
                      <a:pos x="92" y="10"/>
                    </a:cxn>
                    <a:cxn ang="0">
                      <a:pos x="92" y="38"/>
                    </a:cxn>
                    <a:cxn ang="0">
                      <a:pos x="0" y="26"/>
                    </a:cxn>
                    <a:cxn ang="0">
                      <a:pos x="0" y="0"/>
                    </a:cxn>
                  </a:cxnLst>
                  <a:rect l="0" t="0" r="r" b="b"/>
                  <a:pathLst>
                    <a:path w="92" h="38">
                      <a:moveTo>
                        <a:pt x="0" y="0"/>
                      </a:moveTo>
                      <a:lnTo>
                        <a:pt x="92" y="10"/>
                      </a:lnTo>
                      <a:lnTo>
                        <a:pt x="92"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2" name="Freeform 166"/>
                <p:cNvSpPr>
                  <a:spLocks noChangeAspect="1"/>
                </p:cNvSpPr>
                <p:nvPr/>
              </p:nvSpPr>
              <p:spPr bwMode="auto">
                <a:xfrm>
                  <a:off x="2331" y="2724"/>
                  <a:ext cx="17" cy="23"/>
                </a:xfrm>
                <a:custGeom>
                  <a:avLst/>
                  <a:gdLst/>
                  <a:ahLst/>
                  <a:cxnLst>
                    <a:cxn ang="0">
                      <a:pos x="0" y="21"/>
                    </a:cxn>
                    <a:cxn ang="0">
                      <a:pos x="17" y="23"/>
                    </a:cxn>
                    <a:cxn ang="0">
                      <a:pos x="17" y="2"/>
                    </a:cxn>
                    <a:cxn ang="0">
                      <a:pos x="0" y="0"/>
                    </a:cxn>
                    <a:cxn ang="0">
                      <a:pos x="0" y="21"/>
                    </a:cxn>
                  </a:cxnLst>
                  <a:rect l="0" t="0" r="r" b="b"/>
                  <a:pathLst>
                    <a:path w="17" h="23">
                      <a:moveTo>
                        <a:pt x="0" y="21"/>
                      </a:moveTo>
                      <a:lnTo>
                        <a:pt x="17" y="23"/>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3" name="Freeform 167"/>
                <p:cNvSpPr>
                  <a:spLocks noChangeAspect="1"/>
                </p:cNvSpPr>
                <p:nvPr/>
              </p:nvSpPr>
              <p:spPr bwMode="auto">
                <a:xfrm>
                  <a:off x="2348" y="2726"/>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4" name="Freeform 168"/>
                <p:cNvSpPr>
                  <a:spLocks noChangeAspect="1"/>
                </p:cNvSpPr>
                <p:nvPr/>
              </p:nvSpPr>
              <p:spPr bwMode="auto">
                <a:xfrm>
                  <a:off x="2331" y="2721"/>
                  <a:ext cx="17" cy="5"/>
                </a:xfrm>
                <a:custGeom>
                  <a:avLst/>
                  <a:gdLst/>
                  <a:ahLst/>
                  <a:cxnLst>
                    <a:cxn ang="0">
                      <a:pos x="0" y="3"/>
                    </a:cxn>
                    <a:cxn ang="0">
                      <a:pos x="0" y="0"/>
                    </a:cxn>
                    <a:cxn ang="0">
                      <a:pos x="17" y="5"/>
                    </a:cxn>
                    <a:cxn ang="0">
                      <a:pos x="17" y="5"/>
                    </a:cxn>
                    <a:cxn ang="0">
                      <a:pos x="0" y="3"/>
                    </a:cxn>
                  </a:cxnLst>
                  <a:rect l="0" t="0" r="r" b="b"/>
                  <a:pathLst>
                    <a:path w="17" h="5">
                      <a:moveTo>
                        <a:pt x="0" y="3"/>
                      </a:moveTo>
                      <a:lnTo>
                        <a:pt x="0" y="0"/>
                      </a:lnTo>
                      <a:lnTo>
                        <a:pt x="17" y="5"/>
                      </a:lnTo>
                      <a:lnTo>
                        <a:pt x="17" y="5"/>
                      </a:lnTo>
                      <a:lnTo>
                        <a:pt x="0" y="3"/>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5" name="Freeform 169"/>
                <p:cNvSpPr>
                  <a:spLocks noChangeAspect="1"/>
                </p:cNvSpPr>
                <p:nvPr/>
              </p:nvSpPr>
              <p:spPr bwMode="auto">
                <a:xfrm>
                  <a:off x="2348" y="2726"/>
                  <a:ext cx="54" cy="9"/>
                </a:xfrm>
                <a:custGeom>
                  <a:avLst/>
                  <a:gdLst/>
                  <a:ahLst/>
                  <a:cxnLst>
                    <a:cxn ang="0">
                      <a:pos x="0" y="0"/>
                    </a:cxn>
                    <a:cxn ang="0">
                      <a:pos x="23" y="3"/>
                    </a:cxn>
                    <a:cxn ang="0">
                      <a:pos x="23" y="4"/>
                    </a:cxn>
                    <a:cxn ang="0">
                      <a:pos x="7" y="3"/>
                    </a:cxn>
                    <a:cxn ang="0">
                      <a:pos x="0" y="0"/>
                    </a:cxn>
                  </a:cxnLst>
                  <a:rect l="0" t="0" r="r" b="b"/>
                  <a:pathLst>
                    <a:path w="23" h="4">
                      <a:moveTo>
                        <a:pt x="0" y="0"/>
                      </a:moveTo>
                      <a:cubicBezTo>
                        <a:pt x="0" y="0"/>
                        <a:pt x="6" y="4"/>
                        <a:pt x="23" y="3"/>
                      </a:cubicBezTo>
                      <a:cubicBezTo>
                        <a:pt x="23" y="4"/>
                        <a:pt x="23" y="4"/>
                        <a:pt x="23" y="4"/>
                      </a:cubicBezTo>
                      <a:cubicBezTo>
                        <a:pt x="23" y="4"/>
                        <a:pt x="13"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6" name="Rectangle 170"/>
                <p:cNvSpPr>
                  <a:spLocks noChangeAspect="1" noChangeArrowheads="1"/>
                </p:cNvSpPr>
                <p:nvPr/>
              </p:nvSpPr>
              <p:spPr bwMode="auto">
                <a:xfrm>
                  <a:off x="2402" y="2735"/>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7" name="Freeform 171"/>
                <p:cNvSpPr>
                  <a:spLocks noChangeAspect="1"/>
                </p:cNvSpPr>
                <p:nvPr/>
              </p:nvSpPr>
              <p:spPr bwMode="auto">
                <a:xfrm>
                  <a:off x="2426" y="2854"/>
                  <a:ext cx="94" cy="37"/>
                </a:xfrm>
                <a:custGeom>
                  <a:avLst/>
                  <a:gdLst/>
                  <a:ahLst/>
                  <a:cxnLst>
                    <a:cxn ang="0">
                      <a:pos x="0" y="0"/>
                    </a:cxn>
                    <a:cxn ang="0">
                      <a:pos x="94" y="9"/>
                    </a:cxn>
                    <a:cxn ang="0">
                      <a:pos x="94" y="37"/>
                    </a:cxn>
                    <a:cxn ang="0">
                      <a:pos x="0" y="25"/>
                    </a:cxn>
                    <a:cxn ang="0">
                      <a:pos x="0" y="0"/>
                    </a:cxn>
                  </a:cxnLst>
                  <a:rect l="0" t="0" r="r" b="b"/>
                  <a:pathLst>
                    <a:path w="94" h="37">
                      <a:moveTo>
                        <a:pt x="0" y="0"/>
                      </a:moveTo>
                      <a:lnTo>
                        <a:pt x="94" y="9"/>
                      </a:lnTo>
                      <a:lnTo>
                        <a:pt x="94" y="37"/>
                      </a:lnTo>
                      <a:lnTo>
                        <a:pt x="0" y="25"/>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8" name="Freeform 172"/>
                <p:cNvSpPr>
                  <a:spLocks noChangeAspect="1"/>
                </p:cNvSpPr>
                <p:nvPr/>
              </p:nvSpPr>
              <p:spPr bwMode="auto">
                <a:xfrm>
                  <a:off x="2426" y="2856"/>
                  <a:ext cx="19" cy="23"/>
                </a:xfrm>
                <a:custGeom>
                  <a:avLst/>
                  <a:gdLst/>
                  <a:ahLst/>
                  <a:cxnLst>
                    <a:cxn ang="0">
                      <a:pos x="0" y="21"/>
                    </a:cxn>
                    <a:cxn ang="0">
                      <a:pos x="19" y="23"/>
                    </a:cxn>
                    <a:cxn ang="0">
                      <a:pos x="19" y="2"/>
                    </a:cxn>
                    <a:cxn ang="0">
                      <a:pos x="0" y="0"/>
                    </a:cxn>
                    <a:cxn ang="0">
                      <a:pos x="0" y="21"/>
                    </a:cxn>
                  </a:cxnLst>
                  <a:rect l="0" t="0" r="r" b="b"/>
                  <a:pathLst>
                    <a:path w="19" h="23">
                      <a:moveTo>
                        <a:pt x="0" y="21"/>
                      </a:moveTo>
                      <a:lnTo>
                        <a:pt x="19" y="23"/>
                      </a:lnTo>
                      <a:lnTo>
                        <a:pt x="19"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9" name="Freeform 173"/>
                <p:cNvSpPr>
                  <a:spLocks noChangeAspect="1"/>
                </p:cNvSpPr>
                <p:nvPr/>
              </p:nvSpPr>
              <p:spPr bwMode="auto">
                <a:xfrm>
                  <a:off x="2445" y="2858"/>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0" name="Freeform 174"/>
                <p:cNvSpPr>
                  <a:spLocks noChangeAspect="1"/>
                </p:cNvSpPr>
                <p:nvPr/>
              </p:nvSpPr>
              <p:spPr bwMode="auto">
                <a:xfrm>
                  <a:off x="2426" y="2854"/>
                  <a:ext cx="19" cy="4"/>
                </a:xfrm>
                <a:custGeom>
                  <a:avLst/>
                  <a:gdLst/>
                  <a:ahLst/>
                  <a:cxnLst>
                    <a:cxn ang="0">
                      <a:pos x="0" y="2"/>
                    </a:cxn>
                    <a:cxn ang="0">
                      <a:pos x="0" y="0"/>
                    </a:cxn>
                    <a:cxn ang="0">
                      <a:pos x="19" y="4"/>
                    </a:cxn>
                    <a:cxn ang="0">
                      <a:pos x="19" y="4"/>
                    </a:cxn>
                    <a:cxn ang="0">
                      <a:pos x="0" y="2"/>
                    </a:cxn>
                  </a:cxnLst>
                  <a:rect l="0" t="0" r="r" b="b"/>
                  <a:pathLst>
                    <a:path w="19" h="4">
                      <a:moveTo>
                        <a:pt x="0" y="2"/>
                      </a:moveTo>
                      <a:lnTo>
                        <a:pt x="0" y="0"/>
                      </a:lnTo>
                      <a:lnTo>
                        <a:pt x="19" y="4"/>
                      </a:lnTo>
                      <a:lnTo>
                        <a:pt x="19"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1" name="Freeform 175"/>
                <p:cNvSpPr>
                  <a:spLocks noChangeAspect="1"/>
                </p:cNvSpPr>
                <p:nvPr/>
              </p:nvSpPr>
              <p:spPr bwMode="auto">
                <a:xfrm>
                  <a:off x="2445" y="2858"/>
                  <a:ext cx="54" cy="10"/>
                </a:xfrm>
                <a:custGeom>
                  <a:avLst/>
                  <a:gdLst/>
                  <a:ahLst/>
                  <a:cxnLst>
                    <a:cxn ang="0">
                      <a:pos x="0" y="0"/>
                    </a:cxn>
                    <a:cxn ang="0">
                      <a:pos x="23" y="3"/>
                    </a:cxn>
                    <a:cxn ang="0">
                      <a:pos x="23" y="4"/>
                    </a:cxn>
                    <a:cxn ang="0">
                      <a:pos x="6" y="3"/>
                    </a:cxn>
                    <a:cxn ang="0">
                      <a:pos x="0" y="0"/>
                    </a:cxn>
                  </a:cxnLst>
                  <a:rect l="0" t="0" r="r" b="b"/>
                  <a:pathLst>
                    <a:path w="23" h="4">
                      <a:moveTo>
                        <a:pt x="0" y="0"/>
                      </a:moveTo>
                      <a:cubicBezTo>
                        <a:pt x="0" y="0"/>
                        <a:pt x="6" y="4"/>
                        <a:pt x="23" y="3"/>
                      </a:cubicBezTo>
                      <a:cubicBezTo>
                        <a:pt x="23" y="4"/>
                        <a:pt x="23" y="4"/>
                        <a:pt x="23" y="4"/>
                      </a:cubicBezTo>
                      <a:cubicBezTo>
                        <a:pt x="23" y="4"/>
                        <a:pt x="13" y="4"/>
                        <a:pt x="6"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2" name="Freeform 176"/>
                <p:cNvSpPr>
                  <a:spLocks noChangeAspect="1"/>
                </p:cNvSpPr>
                <p:nvPr/>
              </p:nvSpPr>
              <p:spPr bwMode="auto">
                <a:xfrm>
                  <a:off x="2499" y="2868"/>
                  <a:ext cx="2" cy="7"/>
                </a:xfrm>
                <a:custGeom>
                  <a:avLst/>
                  <a:gdLst/>
                  <a:ahLst/>
                  <a:cxnLst>
                    <a:cxn ang="0">
                      <a:pos x="2" y="4"/>
                    </a:cxn>
                    <a:cxn ang="0">
                      <a:pos x="0" y="7"/>
                    </a:cxn>
                    <a:cxn ang="0">
                      <a:pos x="0" y="0"/>
                    </a:cxn>
                    <a:cxn ang="0">
                      <a:pos x="2" y="0"/>
                    </a:cxn>
                    <a:cxn ang="0">
                      <a:pos x="2" y="4"/>
                    </a:cxn>
                  </a:cxnLst>
                  <a:rect l="0" t="0" r="r" b="b"/>
                  <a:pathLst>
                    <a:path w="2" h="7">
                      <a:moveTo>
                        <a:pt x="2" y="4"/>
                      </a:moveTo>
                      <a:lnTo>
                        <a:pt x="0" y="7"/>
                      </a:lnTo>
                      <a:lnTo>
                        <a:pt x="0" y="0"/>
                      </a:lnTo>
                      <a:lnTo>
                        <a:pt x="2" y="0"/>
                      </a:lnTo>
                      <a:lnTo>
                        <a:pt x="2" y="4"/>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3" name="Freeform 177"/>
                <p:cNvSpPr>
                  <a:spLocks noChangeAspect="1"/>
                </p:cNvSpPr>
                <p:nvPr/>
              </p:nvSpPr>
              <p:spPr bwMode="auto">
                <a:xfrm>
                  <a:off x="2426" y="2823"/>
                  <a:ext cx="94" cy="38"/>
                </a:xfrm>
                <a:custGeom>
                  <a:avLst/>
                  <a:gdLst/>
                  <a:ahLst/>
                  <a:cxnLst>
                    <a:cxn ang="0">
                      <a:pos x="0" y="0"/>
                    </a:cxn>
                    <a:cxn ang="0">
                      <a:pos x="94" y="9"/>
                    </a:cxn>
                    <a:cxn ang="0">
                      <a:pos x="94" y="38"/>
                    </a:cxn>
                    <a:cxn ang="0">
                      <a:pos x="0" y="28"/>
                    </a:cxn>
                    <a:cxn ang="0">
                      <a:pos x="0" y="0"/>
                    </a:cxn>
                  </a:cxnLst>
                  <a:rect l="0" t="0" r="r" b="b"/>
                  <a:pathLst>
                    <a:path w="94" h="38">
                      <a:moveTo>
                        <a:pt x="0" y="0"/>
                      </a:moveTo>
                      <a:lnTo>
                        <a:pt x="94" y="9"/>
                      </a:lnTo>
                      <a:lnTo>
                        <a:pt x="94"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4" name="Freeform 178"/>
                <p:cNvSpPr>
                  <a:spLocks noChangeAspect="1"/>
                </p:cNvSpPr>
                <p:nvPr/>
              </p:nvSpPr>
              <p:spPr bwMode="auto">
                <a:xfrm>
                  <a:off x="2426" y="2825"/>
                  <a:ext cx="19" cy="24"/>
                </a:xfrm>
                <a:custGeom>
                  <a:avLst/>
                  <a:gdLst/>
                  <a:ahLst/>
                  <a:cxnLst>
                    <a:cxn ang="0">
                      <a:pos x="0" y="21"/>
                    </a:cxn>
                    <a:cxn ang="0">
                      <a:pos x="19" y="24"/>
                    </a:cxn>
                    <a:cxn ang="0">
                      <a:pos x="19" y="3"/>
                    </a:cxn>
                    <a:cxn ang="0">
                      <a:pos x="0" y="0"/>
                    </a:cxn>
                    <a:cxn ang="0">
                      <a:pos x="0" y="21"/>
                    </a:cxn>
                  </a:cxnLst>
                  <a:rect l="0" t="0" r="r" b="b"/>
                  <a:pathLst>
                    <a:path w="19" h="24">
                      <a:moveTo>
                        <a:pt x="0" y="21"/>
                      </a:moveTo>
                      <a:lnTo>
                        <a:pt x="19" y="24"/>
                      </a:lnTo>
                      <a:lnTo>
                        <a:pt x="19" y="3"/>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5" name="Freeform 179"/>
                <p:cNvSpPr>
                  <a:spLocks noChangeAspect="1"/>
                </p:cNvSpPr>
                <p:nvPr/>
              </p:nvSpPr>
              <p:spPr bwMode="auto">
                <a:xfrm>
                  <a:off x="2445" y="2828"/>
                  <a:ext cx="54" cy="30"/>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6" name="Freeform 180"/>
                <p:cNvSpPr>
                  <a:spLocks noChangeAspect="1"/>
                </p:cNvSpPr>
                <p:nvPr/>
              </p:nvSpPr>
              <p:spPr bwMode="auto">
                <a:xfrm>
                  <a:off x="2426" y="2823"/>
                  <a:ext cx="19" cy="5"/>
                </a:xfrm>
                <a:custGeom>
                  <a:avLst/>
                  <a:gdLst/>
                  <a:ahLst/>
                  <a:cxnLst>
                    <a:cxn ang="0">
                      <a:pos x="0" y="2"/>
                    </a:cxn>
                    <a:cxn ang="0">
                      <a:pos x="0" y="0"/>
                    </a:cxn>
                    <a:cxn ang="0">
                      <a:pos x="19" y="5"/>
                    </a:cxn>
                    <a:cxn ang="0">
                      <a:pos x="19" y="5"/>
                    </a:cxn>
                    <a:cxn ang="0">
                      <a:pos x="0" y="2"/>
                    </a:cxn>
                  </a:cxnLst>
                  <a:rect l="0" t="0" r="r" b="b"/>
                  <a:pathLst>
                    <a:path w="19" h="5">
                      <a:moveTo>
                        <a:pt x="0" y="2"/>
                      </a:moveTo>
                      <a:lnTo>
                        <a:pt x="0" y="0"/>
                      </a:lnTo>
                      <a:lnTo>
                        <a:pt x="19" y="5"/>
                      </a:lnTo>
                      <a:lnTo>
                        <a:pt x="19"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7" name="Freeform 181"/>
                <p:cNvSpPr>
                  <a:spLocks noChangeAspect="1"/>
                </p:cNvSpPr>
                <p:nvPr/>
              </p:nvSpPr>
              <p:spPr bwMode="auto">
                <a:xfrm>
                  <a:off x="2445" y="2828"/>
                  <a:ext cx="54" cy="9"/>
                </a:xfrm>
                <a:custGeom>
                  <a:avLst/>
                  <a:gdLst/>
                  <a:ahLst/>
                  <a:cxnLst>
                    <a:cxn ang="0">
                      <a:pos x="0" y="0"/>
                    </a:cxn>
                    <a:cxn ang="0">
                      <a:pos x="23" y="3"/>
                    </a:cxn>
                    <a:cxn ang="0">
                      <a:pos x="23" y="4"/>
                    </a:cxn>
                    <a:cxn ang="0">
                      <a:pos x="6" y="3"/>
                    </a:cxn>
                    <a:cxn ang="0">
                      <a:pos x="0" y="0"/>
                    </a:cxn>
                  </a:cxnLst>
                  <a:rect l="0" t="0" r="r" b="b"/>
                  <a:pathLst>
                    <a:path w="23" h="4">
                      <a:moveTo>
                        <a:pt x="0" y="0"/>
                      </a:moveTo>
                      <a:cubicBezTo>
                        <a:pt x="0" y="0"/>
                        <a:pt x="6" y="4"/>
                        <a:pt x="23" y="3"/>
                      </a:cubicBezTo>
                      <a:cubicBezTo>
                        <a:pt x="23" y="4"/>
                        <a:pt x="23" y="4"/>
                        <a:pt x="23" y="4"/>
                      </a:cubicBezTo>
                      <a:cubicBezTo>
                        <a:pt x="23" y="4"/>
                        <a:pt x="13" y="4"/>
                        <a:pt x="6"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8" name="Rectangle 182"/>
                <p:cNvSpPr>
                  <a:spLocks noChangeAspect="1" noChangeArrowheads="1"/>
                </p:cNvSpPr>
                <p:nvPr/>
              </p:nvSpPr>
              <p:spPr bwMode="auto">
                <a:xfrm>
                  <a:off x="2499" y="2837"/>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9" name="Freeform 183"/>
                <p:cNvSpPr>
                  <a:spLocks noChangeAspect="1"/>
                </p:cNvSpPr>
                <p:nvPr/>
              </p:nvSpPr>
              <p:spPr bwMode="auto">
                <a:xfrm>
                  <a:off x="2426" y="2792"/>
                  <a:ext cx="94" cy="38"/>
                </a:xfrm>
                <a:custGeom>
                  <a:avLst/>
                  <a:gdLst/>
                  <a:ahLst/>
                  <a:cxnLst>
                    <a:cxn ang="0">
                      <a:pos x="0" y="0"/>
                    </a:cxn>
                    <a:cxn ang="0">
                      <a:pos x="94" y="10"/>
                    </a:cxn>
                    <a:cxn ang="0">
                      <a:pos x="94" y="38"/>
                    </a:cxn>
                    <a:cxn ang="0">
                      <a:pos x="0" y="28"/>
                    </a:cxn>
                    <a:cxn ang="0">
                      <a:pos x="0" y="0"/>
                    </a:cxn>
                  </a:cxnLst>
                  <a:rect l="0" t="0" r="r" b="b"/>
                  <a:pathLst>
                    <a:path w="94" h="38">
                      <a:moveTo>
                        <a:pt x="0" y="0"/>
                      </a:moveTo>
                      <a:lnTo>
                        <a:pt x="94" y="10"/>
                      </a:lnTo>
                      <a:lnTo>
                        <a:pt x="94"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0" name="Freeform 184"/>
                <p:cNvSpPr>
                  <a:spLocks noChangeAspect="1"/>
                </p:cNvSpPr>
                <p:nvPr/>
              </p:nvSpPr>
              <p:spPr bwMode="auto">
                <a:xfrm>
                  <a:off x="2426" y="2794"/>
                  <a:ext cx="19" cy="24"/>
                </a:xfrm>
                <a:custGeom>
                  <a:avLst/>
                  <a:gdLst/>
                  <a:ahLst/>
                  <a:cxnLst>
                    <a:cxn ang="0">
                      <a:pos x="0" y="22"/>
                    </a:cxn>
                    <a:cxn ang="0">
                      <a:pos x="19" y="24"/>
                    </a:cxn>
                    <a:cxn ang="0">
                      <a:pos x="19" y="5"/>
                    </a:cxn>
                    <a:cxn ang="0">
                      <a:pos x="0" y="0"/>
                    </a:cxn>
                    <a:cxn ang="0">
                      <a:pos x="0" y="22"/>
                    </a:cxn>
                  </a:cxnLst>
                  <a:rect l="0" t="0" r="r" b="b"/>
                  <a:pathLst>
                    <a:path w="19" h="24">
                      <a:moveTo>
                        <a:pt x="0" y="22"/>
                      </a:moveTo>
                      <a:lnTo>
                        <a:pt x="19" y="24"/>
                      </a:lnTo>
                      <a:lnTo>
                        <a:pt x="19" y="5"/>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1" name="Freeform 185"/>
                <p:cNvSpPr>
                  <a:spLocks noChangeAspect="1"/>
                </p:cNvSpPr>
                <p:nvPr/>
              </p:nvSpPr>
              <p:spPr bwMode="auto">
                <a:xfrm>
                  <a:off x="2445" y="2799"/>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2" name="Freeform 186"/>
                <p:cNvSpPr>
                  <a:spLocks noChangeAspect="1"/>
                </p:cNvSpPr>
                <p:nvPr/>
              </p:nvSpPr>
              <p:spPr bwMode="auto">
                <a:xfrm>
                  <a:off x="2426" y="2794"/>
                  <a:ext cx="19" cy="5"/>
                </a:xfrm>
                <a:custGeom>
                  <a:avLst/>
                  <a:gdLst/>
                  <a:ahLst/>
                  <a:cxnLst>
                    <a:cxn ang="0">
                      <a:pos x="0" y="0"/>
                    </a:cxn>
                    <a:cxn ang="0">
                      <a:pos x="0" y="0"/>
                    </a:cxn>
                    <a:cxn ang="0">
                      <a:pos x="19" y="3"/>
                    </a:cxn>
                    <a:cxn ang="0">
                      <a:pos x="19" y="5"/>
                    </a:cxn>
                    <a:cxn ang="0">
                      <a:pos x="0" y="0"/>
                    </a:cxn>
                  </a:cxnLst>
                  <a:rect l="0" t="0" r="r" b="b"/>
                  <a:pathLst>
                    <a:path w="19" h="5">
                      <a:moveTo>
                        <a:pt x="0" y="0"/>
                      </a:moveTo>
                      <a:lnTo>
                        <a:pt x="0" y="0"/>
                      </a:lnTo>
                      <a:lnTo>
                        <a:pt x="19" y="3"/>
                      </a:lnTo>
                      <a:lnTo>
                        <a:pt x="19" y="5"/>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3" name="Freeform 187"/>
                <p:cNvSpPr>
                  <a:spLocks noChangeAspect="1"/>
                </p:cNvSpPr>
                <p:nvPr/>
              </p:nvSpPr>
              <p:spPr bwMode="auto">
                <a:xfrm>
                  <a:off x="2445" y="2797"/>
                  <a:ext cx="54"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4" name="Rectangle 188"/>
                <p:cNvSpPr>
                  <a:spLocks noChangeAspect="1" noChangeArrowheads="1"/>
                </p:cNvSpPr>
                <p:nvPr/>
              </p:nvSpPr>
              <p:spPr bwMode="auto">
                <a:xfrm>
                  <a:off x="2499" y="280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5" name="Freeform 189"/>
                <p:cNvSpPr>
                  <a:spLocks noChangeAspect="1"/>
                </p:cNvSpPr>
                <p:nvPr/>
              </p:nvSpPr>
              <p:spPr bwMode="auto">
                <a:xfrm>
                  <a:off x="2426" y="2761"/>
                  <a:ext cx="94" cy="41"/>
                </a:xfrm>
                <a:custGeom>
                  <a:avLst/>
                  <a:gdLst/>
                  <a:ahLst/>
                  <a:cxnLst>
                    <a:cxn ang="0">
                      <a:pos x="0" y="0"/>
                    </a:cxn>
                    <a:cxn ang="0">
                      <a:pos x="94" y="12"/>
                    </a:cxn>
                    <a:cxn ang="0">
                      <a:pos x="94" y="41"/>
                    </a:cxn>
                    <a:cxn ang="0">
                      <a:pos x="0" y="29"/>
                    </a:cxn>
                    <a:cxn ang="0">
                      <a:pos x="0" y="0"/>
                    </a:cxn>
                  </a:cxnLst>
                  <a:rect l="0" t="0" r="r" b="b"/>
                  <a:pathLst>
                    <a:path w="94" h="41">
                      <a:moveTo>
                        <a:pt x="0" y="0"/>
                      </a:moveTo>
                      <a:lnTo>
                        <a:pt x="94" y="12"/>
                      </a:lnTo>
                      <a:lnTo>
                        <a:pt x="94"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6" name="Freeform 190"/>
                <p:cNvSpPr>
                  <a:spLocks noChangeAspect="1"/>
                </p:cNvSpPr>
                <p:nvPr/>
              </p:nvSpPr>
              <p:spPr bwMode="auto">
                <a:xfrm>
                  <a:off x="2426" y="2766"/>
                  <a:ext cx="19" cy="21"/>
                </a:xfrm>
                <a:custGeom>
                  <a:avLst/>
                  <a:gdLst/>
                  <a:ahLst/>
                  <a:cxnLst>
                    <a:cxn ang="0">
                      <a:pos x="0" y="21"/>
                    </a:cxn>
                    <a:cxn ang="0">
                      <a:pos x="19" y="21"/>
                    </a:cxn>
                    <a:cxn ang="0">
                      <a:pos x="19" y="2"/>
                    </a:cxn>
                    <a:cxn ang="0">
                      <a:pos x="0" y="0"/>
                    </a:cxn>
                    <a:cxn ang="0">
                      <a:pos x="0" y="21"/>
                    </a:cxn>
                  </a:cxnLst>
                  <a:rect l="0" t="0" r="r" b="b"/>
                  <a:pathLst>
                    <a:path w="19" h="21">
                      <a:moveTo>
                        <a:pt x="0" y="21"/>
                      </a:moveTo>
                      <a:lnTo>
                        <a:pt x="19" y="21"/>
                      </a:lnTo>
                      <a:lnTo>
                        <a:pt x="19"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7" name="Freeform 191"/>
                <p:cNvSpPr>
                  <a:spLocks noChangeAspect="1"/>
                </p:cNvSpPr>
                <p:nvPr/>
              </p:nvSpPr>
              <p:spPr bwMode="auto">
                <a:xfrm>
                  <a:off x="2445" y="2768"/>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8" name="Freeform 192"/>
                <p:cNvSpPr>
                  <a:spLocks noChangeAspect="1"/>
                </p:cNvSpPr>
                <p:nvPr/>
              </p:nvSpPr>
              <p:spPr bwMode="auto">
                <a:xfrm>
                  <a:off x="2426" y="2764"/>
                  <a:ext cx="19" cy="4"/>
                </a:xfrm>
                <a:custGeom>
                  <a:avLst/>
                  <a:gdLst/>
                  <a:ahLst/>
                  <a:cxnLst>
                    <a:cxn ang="0">
                      <a:pos x="0" y="2"/>
                    </a:cxn>
                    <a:cxn ang="0">
                      <a:pos x="0" y="0"/>
                    </a:cxn>
                    <a:cxn ang="0">
                      <a:pos x="19" y="2"/>
                    </a:cxn>
                    <a:cxn ang="0">
                      <a:pos x="19" y="4"/>
                    </a:cxn>
                    <a:cxn ang="0">
                      <a:pos x="0" y="2"/>
                    </a:cxn>
                  </a:cxnLst>
                  <a:rect l="0" t="0" r="r" b="b"/>
                  <a:pathLst>
                    <a:path w="19" h="4">
                      <a:moveTo>
                        <a:pt x="0" y="2"/>
                      </a:moveTo>
                      <a:lnTo>
                        <a:pt x="0" y="0"/>
                      </a:lnTo>
                      <a:lnTo>
                        <a:pt x="19" y="2"/>
                      </a:lnTo>
                      <a:lnTo>
                        <a:pt x="19"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9" name="Freeform 193"/>
                <p:cNvSpPr>
                  <a:spLocks noChangeAspect="1"/>
                </p:cNvSpPr>
                <p:nvPr/>
              </p:nvSpPr>
              <p:spPr bwMode="auto">
                <a:xfrm>
                  <a:off x="2445" y="2766"/>
                  <a:ext cx="54"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0" name="Rectangle 194"/>
                <p:cNvSpPr>
                  <a:spLocks noChangeAspect="1" noChangeArrowheads="1"/>
                </p:cNvSpPr>
                <p:nvPr/>
              </p:nvSpPr>
              <p:spPr bwMode="auto">
                <a:xfrm>
                  <a:off x="2499" y="277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1" name="Freeform 195"/>
                <p:cNvSpPr>
                  <a:spLocks noChangeAspect="1"/>
                </p:cNvSpPr>
                <p:nvPr/>
              </p:nvSpPr>
              <p:spPr bwMode="auto">
                <a:xfrm>
                  <a:off x="2426" y="2731"/>
                  <a:ext cx="94" cy="40"/>
                </a:xfrm>
                <a:custGeom>
                  <a:avLst/>
                  <a:gdLst/>
                  <a:ahLst/>
                  <a:cxnLst>
                    <a:cxn ang="0">
                      <a:pos x="0" y="0"/>
                    </a:cxn>
                    <a:cxn ang="0">
                      <a:pos x="94" y="11"/>
                    </a:cxn>
                    <a:cxn ang="0">
                      <a:pos x="94" y="40"/>
                    </a:cxn>
                    <a:cxn ang="0">
                      <a:pos x="0" y="28"/>
                    </a:cxn>
                    <a:cxn ang="0">
                      <a:pos x="0" y="0"/>
                    </a:cxn>
                  </a:cxnLst>
                  <a:rect l="0" t="0" r="r" b="b"/>
                  <a:pathLst>
                    <a:path w="94" h="40">
                      <a:moveTo>
                        <a:pt x="0" y="0"/>
                      </a:moveTo>
                      <a:lnTo>
                        <a:pt x="94" y="11"/>
                      </a:lnTo>
                      <a:lnTo>
                        <a:pt x="94"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2" name="Freeform 196"/>
                <p:cNvSpPr>
                  <a:spLocks noChangeAspect="1"/>
                </p:cNvSpPr>
                <p:nvPr/>
              </p:nvSpPr>
              <p:spPr bwMode="auto">
                <a:xfrm>
                  <a:off x="2426" y="2735"/>
                  <a:ext cx="19" cy="24"/>
                </a:xfrm>
                <a:custGeom>
                  <a:avLst/>
                  <a:gdLst/>
                  <a:ahLst/>
                  <a:cxnLst>
                    <a:cxn ang="0">
                      <a:pos x="0" y="22"/>
                    </a:cxn>
                    <a:cxn ang="0">
                      <a:pos x="19" y="24"/>
                    </a:cxn>
                    <a:cxn ang="0">
                      <a:pos x="16" y="3"/>
                    </a:cxn>
                    <a:cxn ang="0">
                      <a:pos x="0" y="0"/>
                    </a:cxn>
                    <a:cxn ang="0">
                      <a:pos x="0" y="22"/>
                    </a:cxn>
                  </a:cxnLst>
                  <a:rect l="0" t="0" r="r" b="b"/>
                  <a:pathLst>
                    <a:path w="19" h="24">
                      <a:moveTo>
                        <a:pt x="0" y="22"/>
                      </a:moveTo>
                      <a:lnTo>
                        <a:pt x="19" y="24"/>
                      </a:lnTo>
                      <a:lnTo>
                        <a:pt x="16"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3" name="Freeform 197"/>
                <p:cNvSpPr>
                  <a:spLocks noChangeAspect="1"/>
                </p:cNvSpPr>
                <p:nvPr/>
              </p:nvSpPr>
              <p:spPr bwMode="auto">
                <a:xfrm>
                  <a:off x="2442" y="2738"/>
                  <a:ext cx="57" cy="30"/>
                </a:xfrm>
                <a:custGeom>
                  <a:avLst/>
                  <a:gdLst/>
                  <a:ahLst/>
                  <a:cxnLst>
                    <a:cxn ang="0">
                      <a:pos x="1" y="9"/>
                    </a:cxn>
                    <a:cxn ang="0">
                      <a:pos x="24" y="7"/>
                    </a:cxn>
                    <a:cxn ang="0">
                      <a:pos x="24" y="4"/>
                    </a:cxn>
                    <a:cxn ang="0">
                      <a:pos x="0" y="0"/>
                    </a:cxn>
                    <a:cxn ang="0">
                      <a:pos x="1" y="9"/>
                    </a:cxn>
                  </a:cxnLst>
                  <a:rect l="0" t="0" r="r" b="b"/>
                  <a:pathLst>
                    <a:path w="24" h="13">
                      <a:moveTo>
                        <a:pt x="1" y="9"/>
                      </a:moveTo>
                      <a:cubicBezTo>
                        <a:pt x="1" y="9"/>
                        <a:pt x="11" y="13"/>
                        <a:pt x="24" y="7"/>
                      </a:cubicBezTo>
                      <a:cubicBezTo>
                        <a:pt x="24" y="4"/>
                        <a:pt x="24" y="4"/>
                        <a:pt x="24" y="4"/>
                      </a:cubicBezTo>
                      <a:cubicBezTo>
                        <a:pt x="24" y="4"/>
                        <a:pt x="6" y="5"/>
                        <a:pt x="0" y="0"/>
                      </a:cubicBezTo>
                      <a:cubicBezTo>
                        <a:pt x="1" y="6"/>
                        <a:pt x="1" y="9"/>
                        <a:pt x="1"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4" name="Freeform 198"/>
                <p:cNvSpPr>
                  <a:spLocks noChangeAspect="1"/>
                </p:cNvSpPr>
                <p:nvPr/>
              </p:nvSpPr>
              <p:spPr bwMode="auto">
                <a:xfrm>
                  <a:off x="2426" y="2733"/>
                  <a:ext cx="19" cy="5"/>
                </a:xfrm>
                <a:custGeom>
                  <a:avLst/>
                  <a:gdLst/>
                  <a:ahLst/>
                  <a:cxnLst>
                    <a:cxn ang="0">
                      <a:pos x="0" y="2"/>
                    </a:cxn>
                    <a:cxn ang="0">
                      <a:pos x="0" y="0"/>
                    </a:cxn>
                    <a:cxn ang="0">
                      <a:pos x="19" y="5"/>
                    </a:cxn>
                    <a:cxn ang="0">
                      <a:pos x="16" y="5"/>
                    </a:cxn>
                    <a:cxn ang="0">
                      <a:pos x="0" y="2"/>
                    </a:cxn>
                  </a:cxnLst>
                  <a:rect l="0" t="0" r="r" b="b"/>
                  <a:pathLst>
                    <a:path w="19" h="5">
                      <a:moveTo>
                        <a:pt x="0" y="2"/>
                      </a:moveTo>
                      <a:lnTo>
                        <a:pt x="0" y="0"/>
                      </a:lnTo>
                      <a:lnTo>
                        <a:pt x="19" y="5"/>
                      </a:lnTo>
                      <a:lnTo>
                        <a:pt x="16"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5" name="Freeform 199"/>
                <p:cNvSpPr>
                  <a:spLocks noChangeAspect="1"/>
                </p:cNvSpPr>
                <p:nvPr/>
              </p:nvSpPr>
              <p:spPr bwMode="auto">
                <a:xfrm>
                  <a:off x="2442" y="2738"/>
                  <a:ext cx="57" cy="9"/>
                </a:xfrm>
                <a:custGeom>
                  <a:avLst/>
                  <a:gdLst/>
                  <a:ahLst/>
                  <a:cxnLst>
                    <a:cxn ang="0">
                      <a:pos x="1" y="0"/>
                    </a:cxn>
                    <a:cxn ang="0">
                      <a:pos x="24" y="3"/>
                    </a:cxn>
                    <a:cxn ang="0">
                      <a:pos x="24" y="4"/>
                    </a:cxn>
                    <a:cxn ang="0">
                      <a:pos x="7" y="3"/>
                    </a:cxn>
                    <a:cxn ang="0">
                      <a:pos x="0" y="0"/>
                    </a:cxn>
                    <a:cxn ang="0">
                      <a:pos x="1" y="0"/>
                    </a:cxn>
                  </a:cxnLst>
                  <a:rect l="0" t="0" r="r" b="b"/>
                  <a:pathLst>
                    <a:path w="24" h="4">
                      <a:moveTo>
                        <a:pt x="1" y="0"/>
                      </a:moveTo>
                      <a:cubicBezTo>
                        <a:pt x="1" y="0"/>
                        <a:pt x="7" y="4"/>
                        <a:pt x="24" y="3"/>
                      </a:cubicBezTo>
                      <a:cubicBezTo>
                        <a:pt x="24" y="4"/>
                        <a:pt x="24" y="4"/>
                        <a:pt x="24" y="4"/>
                      </a:cubicBezTo>
                      <a:cubicBezTo>
                        <a:pt x="24" y="4"/>
                        <a:pt x="14" y="4"/>
                        <a:pt x="7" y="3"/>
                      </a:cubicBezTo>
                      <a:cubicBezTo>
                        <a:pt x="1" y="1"/>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6" name="Freeform 200"/>
                <p:cNvSpPr>
                  <a:spLocks noChangeAspect="1"/>
                </p:cNvSpPr>
                <p:nvPr/>
              </p:nvSpPr>
              <p:spPr bwMode="auto">
                <a:xfrm>
                  <a:off x="2499" y="2747"/>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47" name="Group 74"/>
              <p:cNvGrpSpPr>
                <a:grpSpLocks noChangeAspect="1"/>
              </p:cNvGrpSpPr>
              <p:nvPr/>
            </p:nvGrpSpPr>
            <p:grpSpPr bwMode="auto">
              <a:xfrm>
                <a:off x="5209125" y="5454527"/>
                <a:ext cx="1080393" cy="494753"/>
                <a:chOff x="2208" y="2634"/>
                <a:chExt cx="608" cy="276"/>
              </a:xfrm>
            </p:grpSpPr>
            <p:sp>
              <p:nvSpPr>
                <p:cNvPr id="185" name="Freeform 75"/>
                <p:cNvSpPr>
                  <a:spLocks noChangeAspect="1"/>
                </p:cNvSpPr>
                <p:nvPr/>
              </p:nvSpPr>
              <p:spPr bwMode="auto">
                <a:xfrm>
                  <a:off x="2634" y="2669"/>
                  <a:ext cx="182" cy="234"/>
                </a:xfrm>
                <a:custGeom>
                  <a:avLst/>
                  <a:gdLst/>
                  <a:ahLst/>
                  <a:cxnLst>
                    <a:cxn ang="0">
                      <a:pos x="77" y="0"/>
                    </a:cxn>
                    <a:cxn ang="0">
                      <a:pos x="77" y="47"/>
                    </a:cxn>
                    <a:cxn ang="0">
                      <a:pos x="76" y="52"/>
                    </a:cxn>
                    <a:cxn ang="0">
                      <a:pos x="72" y="55"/>
                    </a:cxn>
                    <a:cxn ang="0">
                      <a:pos x="0" y="99"/>
                    </a:cxn>
                    <a:cxn ang="0">
                      <a:pos x="0" y="35"/>
                    </a:cxn>
                    <a:cxn ang="0">
                      <a:pos x="77" y="0"/>
                    </a:cxn>
                  </a:cxnLst>
                  <a:rect l="0" t="0" r="r" b="b"/>
                  <a:pathLst>
                    <a:path w="77" h="99">
                      <a:moveTo>
                        <a:pt x="77" y="0"/>
                      </a:moveTo>
                      <a:cubicBezTo>
                        <a:pt x="77" y="47"/>
                        <a:pt x="77" y="47"/>
                        <a:pt x="77" y="47"/>
                      </a:cubicBezTo>
                      <a:cubicBezTo>
                        <a:pt x="77" y="47"/>
                        <a:pt x="77" y="51"/>
                        <a:pt x="76" y="52"/>
                      </a:cubicBezTo>
                      <a:cubicBezTo>
                        <a:pt x="75" y="53"/>
                        <a:pt x="72" y="55"/>
                        <a:pt x="72" y="55"/>
                      </a:cubicBezTo>
                      <a:cubicBezTo>
                        <a:pt x="0" y="99"/>
                        <a:pt x="0" y="99"/>
                        <a:pt x="0" y="99"/>
                      </a:cubicBezTo>
                      <a:cubicBezTo>
                        <a:pt x="0" y="35"/>
                        <a:pt x="0" y="35"/>
                        <a:pt x="0" y="35"/>
                      </a:cubicBezTo>
                      <a:lnTo>
                        <a:pt x="77" y="0"/>
                      </a:lnTo>
                      <a:close/>
                    </a:path>
                  </a:pathLst>
                </a:custGeom>
                <a:solidFill>
                  <a:srgbClr val="0C3C68"/>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6" name="Freeform 76"/>
                <p:cNvSpPr>
                  <a:spLocks noChangeAspect="1"/>
                </p:cNvSpPr>
                <p:nvPr/>
              </p:nvSpPr>
              <p:spPr bwMode="auto">
                <a:xfrm>
                  <a:off x="2234" y="2634"/>
                  <a:ext cx="579" cy="118"/>
                </a:xfrm>
                <a:custGeom>
                  <a:avLst/>
                  <a:gdLst/>
                  <a:ahLst/>
                  <a:cxnLst>
                    <a:cxn ang="0">
                      <a:pos x="0" y="73"/>
                    </a:cxn>
                    <a:cxn ang="0">
                      <a:pos x="196" y="0"/>
                    </a:cxn>
                    <a:cxn ang="0">
                      <a:pos x="579" y="30"/>
                    </a:cxn>
                    <a:cxn ang="0">
                      <a:pos x="393" y="118"/>
                    </a:cxn>
                    <a:cxn ang="0">
                      <a:pos x="0" y="73"/>
                    </a:cxn>
                  </a:cxnLst>
                  <a:rect l="0" t="0" r="r" b="b"/>
                  <a:pathLst>
                    <a:path w="579" h="118">
                      <a:moveTo>
                        <a:pt x="0" y="73"/>
                      </a:moveTo>
                      <a:lnTo>
                        <a:pt x="196" y="0"/>
                      </a:lnTo>
                      <a:lnTo>
                        <a:pt x="579" y="30"/>
                      </a:lnTo>
                      <a:lnTo>
                        <a:pt x="393" y="118"/>
                      </a:lnTo>
                      <a:lnTo>
                        <a:pt x="0" y="73"/>
                      </a:lnTo>
                      <a:close/>
                    </a:path>
                  </a:pathLst>
                </a:custGeom>
                <a:solidFill>
                  <a:srgbClr val="446487"/>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7" name="Freeform 77"/>
                <p:cNvSpPr>
                  <a:spLocks noChangeAspect="1"/>
                </p:cNvSpPr>
                <p:nvPr/>
              </p:nvSpPr>
              <p:spPr bwMode="auto">
                <a:xfrm>
                  <a:off x="2622" y="2664"/>
                  <a:ext cx="194" cy="95"/>
                </a:xfrm>
                <a:custGeom>
                  <a:avLst/>
                  <a:gdLst/>
                  <a:ahLst/>
                  <a:cxnLst>
                    <a:cxn ang="0">
                      <a:pos x="82" y="2"/>
                    </a:cxn>
                    <a:cxn ang="0">
                      <a:pos x="81" y="0"/>
                    </a:cxn>
                    <a:cxn ang="0">
                      <a:pos x="0" y="37"/>
                    </a:cxn>
                    <a:cxn ang="0">
                      <a:pos x="1" y="40"/>
                    </a:cxn>
                    <a:cxn ang="0">
                      <a:pos x="82" y="2"/>
                    </a:cxn>
                  </a:cxnLst>
                  <a:rect l="0" t="0" r="r" b="b"/>
                  <a:pathLst>
                    <a:path w="82" h="40">
                      <a:moveTo>
                        <a:pt x="82" y="2"/>
                      </a:moveTo>
                      <a:cubicBezTo>
                        <a:pt x="82" y="1"/>
                        <a:pt x="81" y="1"/>
                        <a:pt x="81" y="0"/>
                      </a:cubicBezTo>
                      <a:cubicBezTo>
                        <a:pt x="77" y="0"/>
                        <a:pt x="0" y="37"/>
                        <a:pt x="0" y="37"/>
                      </a:cubicBezTo>
                      <a:cubicBezTo>
                        <a:pt x="1" y="40"/>
                        <a:pt x="1" y="40"/>
                        <a:pt x="1" y="40"/>
                      </a:cubicBezTo>
                      <a:lnTo>
                        <a:pt x="82" y="2"/>
                      </a:lnTo>
                      <a:close/>
                    </a:path>
                  </a:pathLst>
                </a:custGeom>
                <a:solidFill>
                  <a:srgbClr val="5B769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8" name="Freeform 78"/>
                <p:cNvSpPr>
                  <a:spLocks noChangeAspect="1"/>
                </p:cNvSpPr>
                <p:nvPr/>
              </p:nvSpPr>
              <p:spPr bwMode="auto">
                <a:xfrm>
                  <a:off x="2208" y="2700"/>
                  <a:ext cx="449" cy="210"/>
                </a:xfrm>
                <a:custGeom>
                  <a:avLst/>
                  <a:gdLst/>
                  <a:ahLst/>
                  <a:cxnLst>
                    <a:cxn ang="0">
                      <a:pos x="190" y="86"/>
                    </a:cxn>
                    <a:cxn ang="0">
                      <a:pos x="187" y="89"/>
                    </a:cxn>
                    <a:cxn ang="0">
                      <a:pos x="3" y="66"/>
                    </a:cxn>
                    <a:cxn ang="0">
                      <a:pos x="1" y="63"/>
                    </a:cxn>
                    <a:cxn ang="0">
                      <a:pos x="0" y="3"/>
                    </a:cxn>
                    <a:cxn ang="0">
                      <a:pos x="3" y="0"/>
                    </a:cxn>
                    <a:cxn ang="0">
                      <a:pos x="188" y="21"/>
                    </a:cxn>
                    <a:cxn ang="0">
                      <a:pos x="190" y="24"/>
                    </a:cxn>
                    <a:cxn ang="0">
                      <a:pos x="190" y="86"/>
                    </a:cxn>
                  </a:cxnLst>
                  <a:rect l="0" t="0" r="r" b="b"/>
                  <a:pathLst>
                    <a:path w="190" h="89">
                      <a:moveTo>
                        <a:pt x="190" y="86"/>
                      </a:moveTo>
                      <a:cubicBezTo>
                        <a:pt x="190" y="88"/>
                        <a:pt x="188" y="89"/>
                        <a:pt x="187" y="89"/>
                      </a:cubicBezTo>
                      <a:cubicBezTo>
                        <a:pt x="3" y="66"/>
                        <a:pt x="3" y="66"/>
                        <a:pt x="3" y="66"/>
                      </a:cubicBezTo>
                      <a:cubicBezTo>
                        <a:pt x="2" y="66"/>
                        <a:pt x="1" y="65"/>
                        <a:pt x="1" y="63"/>
                      </a:cubicBezTo>
                      <a:cubicBezTo>
                        <a:pt x="0" y="3"/>
                        <a:pt x="0" y="3"/>
                        <a:pt x="0" y="3"/>
                      </a:cubicBezTo>
                      <a:cubicBezTo>
                        <a:pt x="0" y="2"/>
                        <a:pt x="2" y="0"/>
                        <a:pt x="3" y="0"/>
                      </a:cubicBezTo>
                      <a:cubicBezTo>
                        <a:pt x="188" y="21"/>
                        <a:pt x="188" y="21"/>
                        <a:pt x="188" y="21"/>
                      </a:cubicBezTo>
                      <a:cubicBezTo>
                        <a:pt x="189" y="21"/>
                        <a:pt x="190" y="22"/>
                        <a:pt x="190" y="24"/>
                      </a:cubicBezTo>
                      <a:lnTo>
                        <a:pt x="190" y="86"/>
                      </a:lnTo>
                      <a:close/>
                    </a:path>
                  </a:pathLst>
                </a:custGeom>
                <a:solidFill>
                  <a:srgbClr val="6A84A1"/>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9" name="Freeform 79"/>
                <p:cNvSpPr>
                  <a:spLocks noChangeAspect="1"/>
                </p:cNvSpPr>
                <p:nvPr/>
              </p:nvSpPr>
              <p:spPr bwMode="auto">
                <a:xfrm>
                  <a:off x="2208" y="2702"/>
                  <a:ext cx="447" cy="208"/>
                </a:xfrm>
                <a:custGeom>
                  <a:avLst/>
                  <a:gdLst/>
                  <a:ahLst/>
                  <a:cxnLst>
                    <a:cxn ang="0">
                      <a:pos x="189" y="86"/>
                    </a:cxn>
                    <a:cxn ang="0">
                      <a:pos x="186" y="88"/>
                    </a:cxn>
                    <a:cxn ang="0">
                      <a:pos x="2" y="66"/>
                    </a:cxn>
                    <a:cxn ang="0">
                      <a:pos x="0" y="64"/>
                    </a:cxn>
                    <a:cxn ang="0">
                      <a:pos x="0" y="2"/>
                    </a:cxn>
                    <a:cxn ang="0">
                      <a:pos x="2" y="0"/>
                    </a:cxn>
                    <a:cxn ang="0">
                      <a:pos x="186" y="21"/>
                    </a:cxn>
                    <a:cxn ang="0">
                      <a:pos x="189" y="24"/>
                    </a:cxn>
                    <a:cxn ang="0">
                      <a:pos x="189" y="86"/>
                    </a:cxn>
                  </a:cxnLst>
                  <a:rect l="0" t="0" r="r" b="b"/>
                  <a:pathLst>
                    <a:path w="189" h="88">
                      <a:moveTo>
                        <a:pt x="189" y="86"/>
                      </a:moveTo>
                      <a:cubicBezTo>
                        <a:pt x="189" y="87"/>
                        <a:pt x="188" y="88"/>
                        <a:pt x="186" y="88"/>
                      </a:cubicBezTo>
                      <a:cubicBezTo>
                        <a:pt x="2" y="66"/>
                        <a:pt x="2" y="66"/>
                        <a:pt x="2" y="66"/>
                      </a:cubicBezTo>
                      <a:cubicBezTo>
                        <a:pt x="1" y="66"/>
                        <a:pt x="0" y="65"/>
                        <a:pt x="0" y="64"/>
                      </a:cubicBezTo>
                      <a:cubicBezTo>
                        <a:pt x="0" y="2"/>
                        <a:pt x="0" y="2"/>
                        <a:pt x="0" y="2"/>
                      </a:cubicBezTo>
                      <a:cubicBezTo>
                        <a:pt x="0" y="1"/>
                        <a:pt x="1" y="0"/>
                        <a:pt x="2" y="0"/>
                      </a:cubicBezTo>
                      <a:cubicBezTo>
                        <a:pt x="186" y="21"/>
                        <a:pt x="186" y="21"/>
                        <a:pt x="186" y="21"/>
                      </a:cubicBezTo>
                      <a:cubicBezTo>
                        <a:pt x="188" y="22"/>
                        <a:pt x="189" y="23"/>
                        <a:pt x="189" y="24"/>
                      </a:cubicBezTo>
                      <a:lnTo>
                        <a:pt x="189" y="86"/>
                      </a:lnTo>
                      <a:close/>
                    </a:path>
                  </a:pathLst>
                </a:custGeom>
                <a:solidFill>
                  <a:srgbClr val="8AA2B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0" name="Freeform 80"/>
                <p:cNvSpPr>
                  <a:spLocks noChangeAspect="1"/>
                </p:cNvSpPr>
                <p:nvPr/>
              </p:nvSpPr>
              <p:spPr bwMode="auto">
                <a:xfrm>
                  <a:off x="2232" y="2705"/>
                  <a:ext cx="387" cy="200"/>
                </a:xfrm>
                <a:custGeom>
                  <a:avLst/>
                  <a:gdLst/>
                  <a:ahLst/>
                  <a:cxnLst>
                    <a:cxn ang="0">
                      <a:pos x="0" y="156"/>
                    </a:cxn>
                    <a:cxn ang="0">
                      <a:pos x="0" y="0"/>
                    </a:cxn>
                    <a:cxn ang="0">
                      <a:pos x="387" y="45"/>
                    </a:cxn>
                    <a:cxn ang="0">
                      <a:pos x="387" y="200"/>
                    </a:cxn>
                    <a:cxn ang="0">
                      <a:pos x="0" y="156"/>
                    </a:cxn>
                  </a:cxnLst>
                  <a:rect l="0" t="0" r="r" b="b"/>
                  <a:pathLst>
                    <a:path w="387" h="200">
                      <a:moveTo>
                        <a:pt x="0" y="156"/>
                      </a:moveTo>
                      <a:lnTo>
                        <a:pt x="0" y="0"/>
                      </a:lnTo>
                      <a:lnTo>
                        <a:pt x="387" y="45"/>
                      </a:lnTo>
                      <a:lnTo>
                        <a:pt x="387" y="200"/>
                      </a:lnTo>
                      <a:lnTo>
                        <a:pt x="0" y="156"/>
                      </a:lnTo>
                      <a:close/>
                    </a:path>
                  </a:pathLst>
                </a:custGeom>
                <a:solidFill>
                  <a:srgbClr val="0C3C68"/>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1" name="Freeform 81"/>
                <p:cNvSpPr>
                  <a:spLocks noChangeAspect="1"/>
                </p:cNvSpPr>
                <p:nvPr/>
              </p:nvSpPr>
              <p:spPr bwMode="auto">
                <a:xfrm>
                  <a:off x="2523" y="2863"/>
                  <a:ext cx="92" cy="40"/>
                </a:xfrm>
                <a:custGeom>
                  <a:avLst/>
                  <a:gdLst/>
                  <a:ahLst/>
                  <a:cxnLst>
                    <a:cxn ang="0">
                      <a:pos x="0" y="0"/>
                    </a:cxn>
                    <a:cxn ang="0">
                      <a:pos x="92" y="12"/>
                    </a:cxn>
                    <a:cxn ang="0">
                      <a:pos x="92" y="40"/>
                    </a:cxn>
                    <a:cxn ang="0">
                      <a:pos x="0" y="28"/>
                    </a:cxn>
                    <a:cxn ang="0">
                      <a:pos x="0" y="0"/>
                    </a:cxn>
                  </a:cxnLst>
                  <a:rect l="0" t="0" r="r" b="b"/>
                  <a:pathLst>
                    <a:path w="92" h="40">
                      <a:moveTo>
                        <a:pt x="0" y="0"/>
                      </a:moveTo>
                      <a:lnTo>
                        <a:pt x="92" y="12"/>
                      </a:lnTo>
                      <a:lnTo>
                        <a:pt x="92"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2" name="Freeform 82"/>
                <p:cNvSpPr>
                  <a:spLocks noChangeAspect="1"/>
                </p:cNvSpPr>
                <p:nvPr/>
              </p:nvSpPr>
              <p:spPr bwMode="auto">
                <a:xfrm>
                  <a:off x="2523" y="2868"/>
                  <a:ext cx="16" cy="21"/>
                </a:xfrm>
                <a:custGeom>
                  <a:avLst/>
                  <a:gdLst/>
                  <a:ahLst/>
                  <a:cxnLst>
                    <a:cxn ang="0">
                      <a:pos x="0" y="21"/>
                    </a:cxn>
                    <a:cxn ang="0">
                      <a:pos x="16" y="21"/>
                    </a:cxn>
                    <a:cxn ang="0">
                      <a:pos x="16" y="2"/>
                    </a:cxn>
                    <a:cxn ang="0">
                      <a:pos x="0" y="0"/>
                    </a:cxn>
                    <a:cxn ang="0">
                      <a:pos x="0" y="21"/>
                    </a:cxn>
                  </a:cxnLst>
                  <a:rect l="0" t="0" r="r" b="b"/>
                  <a:pathLst>
                    <a:path w="16" h="21">
                      <a:moveTo>
                        <a:pt x="0" y="21"/>
                      </a:moveTo>
                      <a:lnTo>
                        <a:pt x="16" y="21"/>
                      </a:lnTo>
                      <a:lnTo>
                        <a:pt x="16"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3" name="Freeform 83"/>
                <p:cNvSpPr>
                  <a:spLocks noChangeAspect="1"/>
                </p:cNvSpPr>
                <p:nvPr/>
              </p:nvSpPr>
              <p:spPr bwMode="auto">
                <a:xfrm>
                  <a:off x="2539" y="2870"/>
                  <a:ext cx="57" cy="31"/>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4" name="Freeform 84"/>
                <p:cNvSpPr>
                  <a:spLocks noChangeAspect="1"/>
                </p:cNvSpPr>
                <p:nvPr/>
              </p:nvSpPr>
              <p:spPr bwMode="auto">
                <a:xfrm>
                  <a:off x="2523" y="2865"/>
                  <a:ext cx="16" cy="5"/>
                </a:xfrm>
                <a:custGeom>
                  <a:avLst/>
                  <a:gdLst/>
                  <a:ahLst/>
                  <a:cxnLst>
                    <a:cxn ang="0">
                      <a:pos x="0" y="3"/>
                    </a:cxn>
                    <a:cxn ang="0">
                      <a:pos x="0" y="0"/>
                    </a:cxn>
                    <a:cxn ang="0">
                      <a:pos x="16" y="3"/>
                    </a:cxn>
                    <a:cxn ang="0">
                      <a:pos x="16" y="5"/>
                    </a:cxn>
                    <a:cxn ang="0">
                      <a:pos x="0" y="3"/>
                    </a:cxn>
                  </a:cxnLst>
                  <a:rect l="0" t="0" r="r" b="b"/>
                  <a:pathLst>
                    <a:path w="16" h="5">
                      <a:moveTo>
                        <a:pt x="0" y="3"/>
                      </a:moveTo>
                      <a:lnTo>
                        <a:pt x="0" y="0"/>
                      </a:lnTo>
                      <a:lnTo>
                        <a:pt x="16" y="3"/>
                      </a:lnTo>
                      <a:lnTo>
                        <a:pt x="16" y="5"/>
                      </a:lnTo>
                      <a:lnTo>
                        <a:pt x="0" y="3"/>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5" name="Freeform 85"/>
                <p:cNvSpPr>
                  <a:spLocks noChangeAspect="1"/>
                </p:cNvSpPr>
                <p:nvPr/>
              </p:nvSpPr>
              <p:spPr bwMode="auto">
                <a:xfrm>
                  <a:off x="2539" y="2868"/>
                  <a:ext cx="57" cy="11"/>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7" y="5"/>
                        <a:pt x="23" y="4"/>
                      </a:cubicBezTo>
                      <a:cubicBezTo>
                        <a:pt x="24" y="5"/>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6" name="Freeform 86"/>
                <p:cNvSpPr>
                  <a:spLocks noChangeAspect="1"/>
                </p:cNvSpPr>
                <p:nvPr/>
              </p:nvSpPr>
              <p:spPr bwMode="auto">
                <a:xfrm>
                  <a:off x="2596" y="2877"/>
                  <a:ext cx="2" cy="7"/>
                </a:xfrm>
                <a:custGeom>
                  <a:avLst/>
                  <a:gdLst/>
                  <a:ahLst/>
                  <a:cxnLst>
                    <a:cxn ang="0">
                      <a:pos x="2" y="7"/>
                    </a:cxn>
                    <a:cxn ang="0">
                      <a:pos x="0" y="7"/>
                    </a:cxn>
                    <a:cxn ang="0">
                      <a:pos x="0" y="0"/>
                    </a:cxn>
                    <a:cxn ang="0">
                      <a:pos x="2" y="2"/>
                    </a:cxn>
                    <a:cxn ang="0">
                      <a:pos x="2" y="7"/>
                    </a:cxn>
                  </a:cxnLst>
                  <a:rect l="0" t="0" r="r" b="b"/>
                  <a:pathLst>
                    <a:path w="2" h="7">
                      <a:moveTo>
                        <a:pt x="2" y="7"/>
                      </a:moveTo>
                      <a:lnTo>
                        <a:pt x="0" y="7"/>
                      </a:lnTo>
                      <a:lnTo>
                        <a:pt x="0" y="0"/>
                      </a:lnTo>
                      <a:lnTo>
                        <a:pt x="2" y="2"/>
                      </a:lnTo>
                      <a:lnTo>
                        <a:pt x="2" y="7"/>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7" name="Freeform 87"/>
                <p:cNvSpPr>
                  <a:spLocks noChangeAspect="1"/>
                </p:cNvSpPr>
                <p:nvPr/>
              </p:nvSpPr>
              <p:spPr bwMode="auto">
                <a:xfrm>
                  <a:off x="2523" y="2832"/>
                  <a:ext cx="92" cy="40"/>
                </a:xfrm>
                <a:custGeom>
                  <a:avLst/>
                  <a:gdLst/>
                  <a:ahLst/>
                  <a:cxnLst>
                    <a:cxn ang="0">
                      <a:pos x="0" y="0"/>
                    </a:cxn>
                    <a:cxn ang="0">
                      <a:pos x="92" y="12"/>
                    </a:cxn>
                    <a:cxn ang="0">
                      <a:pos x="92" y="40"/>
                    </a:cxn>
                    <a:cxn ang="0">
                      <a:pos x="0" y="29"/>
                    </a:cxn>
                    <a:cxn ang="0">
                      <a:pos x="0" y="0"/>
                    </a:cxn>
                  </a:cxnLst>
                  <a:rect l="0" t="0" r="r" b="b"/>
                  <a:pathLst>
                    <a:path w="92" h="40">
                      <a:moveTo>
                        <a:pt x="0" y="0"/>
                      </a:moveTo>
                      <a:lnTo>
                        <a:pt x="92" y="12"/>
                      </a:lnTo>
                      <a:lnTo>
                        <a:pt x="92" y="40"/>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8" name="Freeform 88"/>
                <p:cNvSpPr>
                  <a:spLocks noChangeAspect="1"/>
                </p:cNvSpPr>
                <p:nvPr/>
              </p:nvSpPr>
              <p:spPr bwMode="auto">
                <a:xfrm>
                  <a:off x="2523" y="2837"/>
                  <a:ext cx="16" cy="24"/>
                </a:xfrm>
                <a:custGeom>
                  <a:avLst/>
                  <a:gdLst/>
                  <a:ahLst/>
                  <a:cxnLst>
                    <a:cxn ang="0">
                      <a:pos x="0" y="21"/>
                    </a:cxn>
                    <a:cxn ang="0">
                      <a:pos x="16" y="24"/>
                    </a:cxn>
                    <a:cxn ang="0">
                      <a:pos x="16" y="2"/>
                    </a:cxn>
                    <a:cxn ang="0">
                      <a:pos x="0" y="0"/>
                    </a:cxn>
                    <a:cxn ang="0">
                      <a:pos x="0" y="21"/>
                    </a:cxn>
                  </a:cxnLst>
                  <a:rect l="0" t="0" r="r" b="b"/>
                  <a:pathLst>
                    <a:path w="16" h="24">
                      <a:moveTo>
                        <a:pt x="0" y="21"/>
                      </a:moveTo>
                      <a:lnTo>
                        <a:pt x="16" y="24"/>
                      </a:lnTo>
                      <a:lnTo>
                        <a:pt x="16"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9" name="Freeform 89"/>
                <p:cNvSpPr>
                  <a:spLocks noChangeAspect="1"/>
                </p:cNvSpPr>
                <p:nvPr/>
              </p:nvSpPr>
              <p:spPr bwMode="auto">
                <a:xfrm>
                  <a:off x="2539" y="2839"/>
                  <a:ext cx="57" cy="31"/>
                </a:xfrm>
                <a:custGeom>
                  <a:avLst/>
                  <a:gdLst/>
                  <a:ahLst/>
                  <a:cxnLst>
                    <a:cxn ang="0">
                      <a:pos x="0" y="9"/>
                    </a:cxn>
                    <a:cxn ang="0">
                      <a:pos x="24" y="7"/>
                    </a:cxn>
                    <a:cxn ang="0">
                      <a:pos x="24" y="3"/>
                    </a:cxn>
                    <a:cxn ang="0">
                      <a:pos x="0" y="0"/>
                    </a:cxn>
                    <a:cxn ang="0">
                      <a:pos x="0" y="9"/>
                    </a:cxn>
                  </a:cxnLst>
                  <a:rect l="0" t="0" r="r" b="b"/>
                  <a:pathLst>
                    <a:path w="24" h="13">
                      <a:moveTo>
                        <a:pt x="0" y="9"/>
                      </a:moveTo>
                      <a:cubicBezTo>
                        <a:pt x="0" y="9"/>
                        <a:pt x="11" y="13"/>
                        <a:pt x="24" y="7"/>
                      </a:cubicBezTo>
                      <a:cubicBezTo>
                        <a:pt x="24" y="3"/>
                        <a:pt x="24" y="3"/>
                        <a:pt x="24" y="3"/>
                      </a:cubicBezTo>
                      <a:cubicBezTo>
                        <a:pt x="24" y="3"/>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0" name="Freeform 90"/>
                <p:cNvSpPr>
                  <a:spLocks noChangeAspect="1"/>
                </p:cNvSpPr>
                <p:nvPr/>
              </p:nvSpPr>
              <p:spPr bwMode="auto">
                <a:xfrm>
                  <a:off x="2523" y="2835"/>
                  <a:ext cx="16" cy="4"/>
                </a:xfrm>
                <a:custGeom>
                  <a:avLst/>
                  <a:gdLst/>
                  <a:ahLst/>
                  <a:cxnLst>
                    <a:cxn ang="0">
                      <a:pos x="0" y="2"/>
                    </a:cxn>
                    <a:cxn ang="0">
                      <a:pos x="0" y="0"/>
                    </a:cxn>
                    <a:cxn ang="0">
                      <a:pos x="16" y="2"/>
                    </a:cxn>
                    <a:cxn ang="0">
                      <a:pos x="16" y="4"/>
                    </a:cxn>
                    <a:cxn ang="0">
                      <a:pos x="0" y="2"/>
                    </a:cxn>
                  </a:cxnLst>
                  <a:rect l="0" t="0" r="r" b="b"/>
                  <a:pathLst>
                    <a:path w="16" h="4">
                      <a:moveTo>
                        <a:pt x="0" y="2"/>
                      </a:moveTo>
                      <a:lnTo>
                        <a:pt x="0" y="0"/>
                      </a:lnTo>
                      <a:lnTo>
                        <a:pt x="16" y="2"/>
                      </a:lnTo>
                      <a:lnTo>
                        <a:pt x="16"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1" name="Freeform 91"/>
                <p:cNvSpPr>
                  <a:spLocks noChangeAspect="1"/>
                </p:cNvSpPr>
                <p:nvPr/>
              </p:nvSpPr>
              <p:spPr bwMode="auto">
                <a:xfrm>
                  <a:off x="2539" y="2837"/>
                  <a:ext cx="57" cy="12"/>
                </a:xfrm>
                <a:custGeom>
                  <a:avLst/>
                  <a:gdLst/>
                  <a:ahLst/>
                  <a:cxnLst>
                    <a:cxn ang="0">
                      <a:pos x="0" y="0"/>
                    </a:cxn>
                    <a:cxn ang="0">
                      <a:pos x="23" y="4"/>
                    </a:cxn>
                    <a:cxn ang="0">
                      <a:pos x="24" y="5"/>
                    </a:cxn>
                    <a:cxn ang="0">
                      <a:pos x="7" y="4"/>
                    </a:cxn>
                    <a:cxn ang="0">
                      <a:pos x="0" y="1"/>
                    </a:cxn>
                    <a:cxn ang="0">
                      <a:pos x="0" y="0"/>
                    </a:cxn>
                  </a:cxnLst>
                  <a:rect l="0" t="0" r="r" b="b"/>
                  <a:pathLst>
                    <a:path w="24" h="5">
                      <a:moveTo>
                        <a:pt x="0" y="0"/>
                      </a:moveTo>
                      <a:cubicBezTo>
                        <a:pt x="0" y="0"/>
                        <a:pt x="7" y="5"/>
                        <a:pt x="23" y="4"/>
                      </a:cubicBezTo>
                      <a:cubicBezTo>
                        <a:pt x="24" y="5"/>
                        <a:pt x="24" y="5"/>
                        <a:pt x="24" y="5"/>
                      </a:cubicBezTo>
                      <a:cubicBezTo>
                        <a:pt x="24" y="5"/>
                        <a:pt x="14" y="5"/>
                        <a:pt x="7"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2" name="Freeform 92"/>
                <p:cNvSpPr>
                  <a:spLocks noChangeAspect="1"/>
                </p:cNvSpPr>
                <p:nvPr/>
              </p:nvSpPr>
              <p:spPr bwMode="auto">
                <a:xfrm>
                  <a:off x="2596" y="2849"/>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3" name="Freeform 93"/>
                <p:cNvSpPr>
                  <a:spLocks noChangeAspect="1"/>
                </p:cNvSpPr>
                <p:nvPr/>
              </p:nvSpPr>
              <p:spPr bwMode="auto">
                <a:xfrm>
                  <a:off x="2523" y="2804"/>
                  <a:ext cx="92" cy="38"/>
                </a:xfrm>
                <a:custGeom>
                  <a:avLst/>
                  <a:gdLst/>
                  <a:ahLst/>
                  <a:cxnLst>
                    <a:cxn ang="0">
                      <a:pos x="0" y="0"/>
                    </a:cxn>
                    <a:cxn ang="0">
                      <a:pos x="92" y="9"/>
                    </a:cxn>
                    <a:cxn ang="0">
                      <a:pos x="92" y="38"/>
                    </a:cxn>
                    <a:cxn ang="0">
                      <a:pos x="0" y="26"/>
                    </a:cxn>
                    <a:cxn ang="0">
                      <a:pos x="0" y="0"/>
                    </a:cxn>
                  </a:cxnLst>
                  <a:rect l="0" t="0" r="r" b="b"/>
                  <a:pathLst>
                    <a:path w="92" h="38">
                      <a:moveTo>
                        <a:pt x="0" y="0"/>
                      </a:moveTo>
                      <a:lnTo>
                        <a:pt x="92" y="9"/>
                      </a:lnTo>
                      <a:lnTo>
                        <a:pt x="92"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4" name="Freeform 94"/>
                <p:cNvSpPr>
                  <a:spLocks noChangeAspect="1"/>
                </p:cNvSpPr>
                <p:nvPr/>
              </p:nvSpPr>
              <p:spPr bwMode="auto">
                <a:xfrm>
                  <a:off x="2523" y="2806"/>
                  <a:ext cx="16" cy="24"/>
                </a:xfrm>
                <a:custGeom>
                  <a:avLst/>
                  <a:gdLst/>
                  <a:ahLst/>
                  <a:cxnLst>
                    <a:cxn ang="0">
                      <a:pos x="0" y="22"/>
                    </a:cxn>
                    <a:cxn ang="0">
                      <a:pos x="16" y="24"/>
                    </a:cxn>
                    <a:cxn ang="0">
                      <a:pos x="16" y="3"/>
                    </a:cxn>
                    <a:cxn ang="0">
                      <a:pos x="0" y="0"/>
                    </a:cxn>
                    <a:cxn ang="0">
                      <a:pos x="0" y="22"/>
                    </a:cxn>
                  </a:cxnLst>
                  <a:rect l="0" t="0" r="r" b="b"/>
                  <a:pathLst>
                    <a:path w="16" h="24">
                      <a:moveTo>
                        <a:pt x="0" y="22"/>
                      </a:moveTo>
                      <a:lnTo>
                        <a:pt x="16" y="24"/>
                      </a:lnTo>
                      <a:lnTo>
                        <a:pt x="16"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5" name="Freeform 95"/>
                <p:cNvSpPr>
                  <a:spLocks noChangeAspect="1"/>
                </p:cNvSpPr>
                <p:nvPr/>
              </p:nvSpPr>
              <p:spPr bwMode="auto">
                <a:xfrm>
                  <a:off x="2539" y="2809"/>
                  <a:ext cx="57" cy="30"/>
                </a:xfrm>
                <a:custGeom>
                  <a:avLst/>
                  <a:gdLst/>
                  <a:ahLst/>
                  <a:cxnLst>
                    <a:cxn ang="0">
                      <a:pos x="0" y="9"/>
                    </a:cxn>
                    <a:cxn ang="0">
                      <a:pos x="24" y="7"/>
                    </a:cxn>
                    <a:cxn ang="0">
                      <a:pos x="24" y="4"/>
                    </a:cxn>
                    <a:cxn ang="0">
                      <a:pos x="0" y="0"/>
                    </a:cxn>
                    <a:cxn ang="0">
                      <a:pos x="0" y="9"/>
                    </a:cxn>
                  </a:cxnLst>
                  <a:rect l="0" t="0" r="r" b="b"/>
                  <a:pathLst>
                    <a:path w="24" h="13">
                      <a:moveTo>
                        <a:pt x="0" y="9"/>
                      </a:moveTo>
                      <a:cubicBezTo>
                        <a:pt x="0" y="9"/>
                        <a:pt x="11" y="13"/>
                        <a:pt x="24" y="7"/>
                      </a:cubicBezTo>
                      <a:cubicBezTo>
                        <a:pt x="24" y="4"/>
                        <a:pt x="24" y="4"/>
                        <a:pt x="24" y="4"/>
                      </a:cubicBezTo>
                      <a:cubicBezTo>
                        <a:pt x="24"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6" name="Freeform 96"/>
                <p:cNvSpPr>
                  <a:spLocks noChangeAspect="1"/>
                </p:cNvSpPr>
                <p:nvPr/>
              </p:nvSpPr>
              <p:spPr bwMode="auto">
                <a:xfrm>
                  <a:off x="2523" y="2804"/>
                  <a:ext cx="16" cy="5"/>
                </a:xfrm>
                <a:custGeom>
                  <a:avLst/>
                  <a:gdLst/>
                  <a:ahLst/>
                  <a:cxnLst>
                    <a:cxn ang="0">
                      <a:pos x="0" y="2"/>
                    </a:cxn>
                    <a:cxn ang="0">
                      <a:pos x="0" y="0"/>
                    </a:cxn>
                    <a:cxn ang="0">
                      <a:pos x="16" y="5"/>
                    </a:cxn>
                    <a:cxn ang="0">
                      <a:pos x="16" y="5"/>
                    </a:cxn>
                    <a:cxn ang="0">
                      <a:pos x="0" y="2"/>
                    </a:cxn>
                  </a:cxnLst>
                  <a:rect l="0" t="0" r="r" b="b"/>
                  <a:pathLst>
                    <a:path w="16" h="5">
                      <a:moveTo>
                        <a:pt x="0" y="2"/>
                      </a:moveTo>
                      <a:lnTo>
                        <a:pt x="0" y="0"/>
                      </a:lnTo>
                      <a:lnTo>
                        <a:pt x="16" y="5"/>
                      </a:lnTo>
                      <a:lnTo>
                        <a:pt x="16"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7" name="Freeform 97"/>
                <p:cNvSpPr>
                  <a:spLocks noChangeAspect="1"/>
                </p:cNvSpPr>
                <p:nvPr/>
              </p:nvSpPr>
              <p:spPr bwMode="auto">
                <a:xfrm>
                  <a:off x="2539" y="2809"/>
                  <a:ext cx="57" cy="9"/>
                </a:xfrm>
                <a:custGeom>
                  <a:avLst/>
                  <a:gdLst/>
                  <a:ahLst/>
                  <a:cxnLst>
                    <a:cxn ang="0">
                      <a:pos x="0" y="0"/>
                    </a:cxn>
                    <a:cxn ang="0">
                      <a:pos x="23" y="3"/>
                    </a:cxn>
                    <a:cxn ang="0">
                      <a:pos x="24" y="4"/>
                    </a:cxn>
                    <a:cxn ang="0">
                      <a:pos x="7" y="3"/>
                    </a:cxn>
                    <a:cxn ang="0">
                      <a:pos x="0" y="0"/>
                    </a:cxn>
                  </a:cxnLst>
                  <a:rect l="0" t="0" r="r" b="b"/>
                  <a:pathLst>
                    <a:path w="24" h="4">
                      <a:moveTo>
                        <a:pt x="0" y="0"/>
                      </a:moveTo>
                      <a:cubicBezTo>
                        <a:pt x="0" y="0"/>
                        <a:pt x="7" y="4"/>
                        <a:pt x="23" y="3"/>
                      </a:cubicBezTo>
                      <a:cubicBezTo>
                        <a:pt x="24" y="4"/>
                        <a:pt x="24" y="4"/>
                        <a:pt x="24" y="4"/>
                      </a:cubicBezTo>
                      <a:cubicBezTo>
                        <a:pt x="24" y="4"/>
                        <a:pt x="14"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8" name="Rectangle 98"/>
                <p:cNvSpPr>
                  <a:spLocks noChangeAspect="1" noChangeArrowheads="1"/>
                </p:cNvSpPr>
                <p:nvPr/>
              </p:nvSpPr>
              <p:spPr bwMode="auto">
                <a:xfrm>
                  <a:off x="2596" y="2818"/>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9" name="Freeform 99"/>
                <p:cNvSpPr>
                  <a:spLocks noChangeAspect="1"/>
                </p:cNvSpPr>
                <p:nvPr/>
              </p:nvSpPr>
              <p:spPr bwMode="auto">
                <a:xfrm>
                  <a:off x="2523" y="2773"/>
                  <a:ext cx="92" cy="38"/>
                </a:xfrm>
                <a:custGeom>
                  <a:avLst/>
                  <a:gdLst/>
                  <a:ahLst/>
                  <a:cxnLst>
                    <a:cxn ang="0">
                      <a:pos x="0" y="0"/>
                    </a:cxn>
                    <a:cxn ang="0">
                      <a:pos x="92" y="10"/>
                    </a:cxn>
                    <a:cxn ang="0">
                      <a:pos x="92" y="38"/>
                    </a:cxn>
                    <a:cxn ang="0">
                      <a:pos x="0" y="29"/>
                    </a:cxn>
                    <a:cxn ang="0">
                      <a:pos x="0" y="0"/>
                    </a:cxn>
                  </a:cxnLst>
                  <a:rect l="0" t="0" r="r" b="b"/>
                  <a:pathLst>
                    <a:path w="92" h="38">
                      <a:moveTo>
                        <a:pt x="0" y="0"/>
                      </a:moveTo>
                      <a:lnTo>
                        <a:pt x="92" y="10"/>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0" name="Freeform 100"/>
                <p:cNvSpPr>
                  <a:spLocks noChangeAspect="1"/>
                </p:cNvSpPr>
                <p:nvPr/>
              </p:nvSpPr>
              <p:spPr bwMode="auto">
                <a:xfrm>
                  <a:off x="2523" y="2776"/>
                  <a:ext cx="16" cy="23"/>
                </a:xfrm>
                <a:custGeom>
                  <a:avLst/>
                  <a:gdLst/>
                  <a:ahLst/>
                  <a:cxnLst>
                    <a:cxn ang="0">
                      <a:pos x="0" y="21"/>
                    </a:cxn>
                    <a:cxn ang="0">
                      <a:pos x="16" y="23"/>
                    </a:cxn>
                    <a:cxn ang="0">
                      <a:pos x="16" y="4"/>
                    </a:cxn>
                    <a:cxn ang="0">
                      <a:pos x="0" y="0"/>
                    </a:cxn>
                    <a:cxn ang="0">
                      <a:pos x="0" y="21"/>
                    </a:cxn>
                  </a:cxnLst>
                  <a:rect l="0" t="0" r="r" b="b"/>
                  <a:pathLst>
                    <a:path w="16" h="23">
                      <a:moveTo>
                        <a:pt x="0" y="21"/>
                      </a:moveTo>
                      <a:lnTo>
                        <a:pt x="16" y="23"/>
                      </a:lnTo>
                      <a:lnTo>
                        <a:pt x="16"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1" name="Freeform 101"/>
                <p:cNvSpPr>
                  <a:spLocks noChangeAspect="1"/>
                </p:cNvSpPr>
                <p:nvPr/>
              </p:nvSpPr>
              <p:spPr bwMode="auto">
                <a:xfrm>
                  <a:off x="2539" y="2780"/>
                  <a:ext cx="57" cy="31"/>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2" name="Freeform 102"/>
                <p:cNvSpPr>
                  <a:spLocks noChangeAspect="1"/>
                </p:cNvSpPr>
                <p:nvPr/>
              </p:nvSpPr>
              <p:spPr bwMode="auto">
                <a:xfrm>
                  <a:off x="2523" y="2776"/>
                  <a:ext cx="16" cy="4"/>
                </a:xfrm>
                <a:custGeom>
                  <a:avLst/>
                  <a:gdLst/>
                  <a:ahLst/>
                  <a:cxnLst>
                    <a:cxn ang="0">
                      <a:pos x="0" y="0"/>
                    </a:cxn>
                    <a:cxn ang="0">
                      <a:pos x="0" y="0"/>
                    </a:cxn>
                    <a:cxn ang="0">
                      <a:pos x="16" y="2"/>
                    </a:cxn>
                    <a:cxn ang="0">
                      <a:pos x="16" y="4"/>
                    </a:cxn>
                    <a:cxn ang="0">
                      <a:pos x="0" y="0"/>
                    </a:cxn>
                  </a:cxnLst>
                  <a:rect l="0" t="0" r="r" b="b"/>
                  <a:pathLst>
                    <a:path w="16" h="4">
                      <a:moveTo>
                        <a:pt x="0" y="0"/>
                      </a:moveTo>
                      <a:lnTo>
                        <a:pt x="0" y="0"/>
                      </a:lnTo>
                      <a:lnTo>
                        <a:pt x="16" y="2"/>
                      </a:lnTo>
                      <a:lnTo>
                        <a:pt x="16"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3" name="Freeform 103"/>
                <p:cNvSpPr>
                  <a:spLocks noChangeAspect="1"/>
                </p:cNvSpPr>
                <p:nvPr/>
              </p:nvSpPr>
              <p:spPr bwMode="auto">
                <a:xfrm>
                  <a:off x="2539" y="2778"/>
                  <a:ext cx="57" cy="12"/>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6" y="5"/>
                        <a:pt x="23" y="4"/>
                      </a:cubicBezTo>
                      <a:cubicBezTo>
                        <a:pt x="24" y="4"/>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4" name="Rectangle 104"/>
                <p:cNvSpPr>
                  <a:spLocks noChangeAspect="1" noChangeArrowheads="1"/>
                </p:cNvSpPr>
                <p:nvPr/>
              </p:nvSpPr>
              <p:spPr bwMode="auto">
                <a:xfrm>
                  <a:off x="2596" y="2787"/>
                  <a:ext cx="1"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5" name="Freeform 105"/>
                <p:cNvSpPr>
                  <a:spLocks noChangeAspect="1"/>
                </p:cNvSpPr>
                <p:nvPr/>
              </p:nvSpPr>
              <p:spPr bwMode="auto">
                <a:xfrm>
                  <a:off x="2523" y="2742"/>
                  <a:ext cx="92" cy="41"/>
                </a:xfrm>
                <a:custGeom>
                  <a:avLst/>
                  <a:gdLst/>
                  <a:ahLst/>
                  <a:cxnLst>
                    <a:cxn ang="0">
                      <a:pos x="0" y="0"/>
                    </a:cxn>
                    <a:cxn ang="0">
                      <a:pos x="92" y="12"/>
                    </a:cxn>
                    <a:cxn ang="0">
                      <a:pos x="92" y="41"/>
                    </a:cxn>
                    <a:cxn ang="0">
                      <a:pos x="0" y="29"/>
                    </a:cxn>
                    <a:cxn ang="0">
                      <a:pos x="0" y="0"/>
                    </a:cxn>
                  </a:cxnLst>
                  <a:rect l="0" t="0" r="r" b="b"/>
                  <a:pathLst>
                    <a:path w="92" h="41">
                      <a:moveTo>
                        <a:pt x="0" y="0"/>
                      </a:moveTo>
                      <a:lnTo>
                        <a:pt x="92" y="12"/>
                      </a:lnTo>
                      <a:lnTo>
                        <a:pt x="92"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6" name="Freeform 106"/>
                <p:cNvSpPr>
                  <a:spLocks noChangeAspect="1"/>
                </p:cNvSpPr>
                <p:nvPr/>
              </p:nvSpPr>
              <p:spPr bwMode="auto">
                <a:xfrm>
                  <a:off x="2523" y="2745"/>
                  <a:ext cx="16" cy="23"/>
                </a:xfrm>
                <a:custGeom>
                  <a:avLst/>
                  <a:gdLst/>
                  <a:ahLst/>
                  <a:cxnLst>
                    <a:cxn ang="0">
                      <a:pos x="0" y="23"/>
                    </a:cxn>
                    <a:cxn ang="0">
                      <a:pos x="16" y="23"/>
                    </a:cxn>
                    <a:cxn ang="0">
                      <a:pos x="16" y="5"/>
                    </a:cxn>
                    <a:cxn ang="0">
                      <a:pos x="0" y="0"/>
                    </a:cxn>
                    <a:cxn ang="0">
                      <a:pos x="0" y="23"/>
                    </a:cxn>
                  </a:cxnLst>
                  <a:rect l="0" t="0" r="r" b="b"/>
                  <a:pathLst>
                    <a:path w="16" h="23">
                      <a:moveTo>
                        <a:pt x="0" y="23"/>
                      </a:moveTo>
                      <a:lnTo>
                        <a:pt x="16" y="23"/>
                      </a:lnTo>
                      <a:lnTo>
                        <a:pt x="16" y="5"/>
                      </a:lnTo>
                      <a:lnTo>
                        <a:pt x="0" y="0"/>
                      </a:lnTo>
                      <a:lnTo>
                        <a:pt x="0" y="23"/>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7" name="Freeform 107"/>
                <p:cNvSpPr>
                  <a:spLocks noChangeAspect="1"/>
                </p:cNvSpPr>
                <p:nvPr/>
              </p:nvSpPr>
              <p:spPr bwMode="auto">
                <a:xfrm>
                  <a:off x="2539" y="2750"/>
                  <a:ext cx="57" cy="30"/>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8" name="Freeform 108"/>
                <p:cNvSpPr>
                  <a:spLocks noChangeAspect="1"/>
                </p:cNvSpPr>
                <p:nvPr/>
              </p:nvSpPr>
              <p:spPr bwMode="auto">
                <a:xfrm>
                  <a:off x="2523" y="2745"/>
                  <a:ext cx="16" cy="5"/>
                </a:xfrm>
                <a:custGeom>
                  <a:avLst/>
                  <a:gdLst/>
                  <a:ahLst/>
                  <a:cxnLst>
                    <a:cxn ang="0">
                      <a:pos x="0" y="0"/>
                    </a:cxn>
                    <a:cxn ang="0">
                      <a:pos x="0" y="0"/>
                    </a:cxn>
                    <a:cxn ang="0">
                      <a:pos x="16" y="2"/>
                    </a:cxn>
                    <a:cxn ang="0">
                      <a:pos x="16" y="5"/>
                    </a:cxn>
                    <a:cxn ang="0">
                      <a:pos x="0" y="0"/>
                    </a:cxn>
                  </a:cxnLst>
                  <a:rect l="0" t="0" r="r" b="b"/>
                  <a:pathLst>
                    <a:path w="16" h="5">
                      <a:moveTo>
                        <a:pt x="0" y="0"/>
                      </a:moveTo>
                      <a:lnTo>
                        <a:pt x="0" y="0"/>
                      </a:lnTo>
                      <a:lnTo>
                        <a:pt x="16" y="2"/>
                      </a:lnTo>
                      <a:lnTo>
                        <a:pt x="16" y="5"/>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9" name="Freeform 109"/>
                <p:cNvSpPr>
                  <a:spLocks noChangeAspect="1"/>
                </p:cNvSpPr>
                <p:nvPr/>
              </p:nvSpPr>
              <p:spPr bwMode="auto">
                <a:xfrm>
                  <a:off x="2539" y="2747"/>
                  <a:ext cx="57" cy="12"/>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6" y="5"/>
                        <a:pt x="23" y="4"/>
                      </a:cubicBezTo>
                      <a:cubicBezTo>
                        <a:pt x="24" y="5"/>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0" name="Rectangle 110"/>
                <p:cNvSpPr>
                  <a:spLocks noChangeAspect="1" noChangeArrowheads="1"/>
                </p:cNvSpPr>
                <p:nvPr/>
              </p:nvSpPr>
              <p:spPr bwMode="auto">
                <a:xfrm>
                  <a:off x="2596" y="2757"/>
                  <a:ext cx="1"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1" name="Freeform 111"/>
                <p:cNvSpPr>
                  <a:spLocks noChangeAspect="1"/>
                </p:cNvSpPr>
                <p:nvPr/>
              </p:nvSpPr>
              <p:spPr bwMode="auto">
                <a:xfrm>
                  <a:off x="2234" y="2830"/>
                  <a:ext cx="95" cy="38"/>
                </a:xfrm>
                <a:custGeom>
                  <a:avLst/>
                  <a:gdLst/>
                  <a:ahLst/>
                  <a:cxnLst>
                    <a:cxn ang="0">
                      <a:pos x="0" y="0"/>
                    </a:cxn>
                    <a:cxn ang="0">
                      <a:pos x="95" y="9"/>
                    </a:cxn>
                    <a:cxn ang="0">
                      <a:pos x="95" y="38"/>
                    </a:cxn>
                    <a:cxn ang="0">
                      <a:pos x="0" y="28"/>
                    </a:cxn>
                    <a:cxn ang="0">
                      <a:pos x="0" y="0"/>
                    </a:cxn>
                  </a:cxnLst>
                  <a:rect l="0" t="0" r="r" b="b"/>
                  <a:pathLst>
                    <a:path w="95" h="38">
                      <a:moveTo>
                        <a:pt x="0" y="0"/>
                      </a:moveTo>
                      <a:lnTo>
                        <a:pt x="95" y="9"/>
                      </a:lnTo>
                      <a:lnTo>
                        <a:pt x="95"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2" name="Freeform 112"/>
                <p:cNvSpPr>
                  <a:spLocks noChangeAspect="1"/>
                </p:cNvSpPr>
                <p:nvPr/>
              </p:nvSpPr>
              <p:spPr bwMode="auto">
                <a:xfrm>
                  <a:off x="2234" y="2832"/>
                  <a:ext cx="19" cy="24"/>
                </a:xfrm>
                <a:custGeom>
                  <a:avLst/>
                  <a:gdLst/>
                  <a:ahLst/>
                  <a:cxnLst>
                    <a:cxn ang="0">
                      <a:pos x="0" y="22"/>
                    </a:cxn>
                    <a:cxn ang="0">
                      <a:pos x="19" y="24"/>
                    </a:cxn>
                    <a:cxn ang="0">
                      <a:pos x="19" y="3"/>
                    </a:cxn>
                    <a:cxn ang="0">
                      <a:pos x="0" y="0"/>
                    </a:cxn>
                    <a:cxn ang="0">
                      <a:pos x="0" y="22"/>
                    </a:cxn>
                  </a:cxnLst>
                  <a:rect l="0" t="0" r="r" b="b"/>
                  <a:pathLst>
                    <a:path w="19" h="24">
                      <a:moveTo>
                        <a:pt x="0" y="22"/>
                      </a:moveTo>
                      <a:lnTo>
                        <a:pt x="19" y="24"/>
                      </a:lnTo>
                      <a:lnTo>
                        <a:pt x="19"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3" name="Freeform 113"/>
                <p:cNvSpPr>
                  <a:spLocks noChangeAspect="1"/>
                </p:cNvSpPr>
                <p:nvPr/>
              </p:nvSpPr>
              <p:spPr bwMode="auto">
                <a:xfrm>
                  <a:off x="2253" y="2835"/>
                  <a:ext cx="55" cy="33"/>
                </a:xfrm>
                <a:custGeom>
                  <a:avLst/>
                  <a:gdLst/>
                  <a:ahLst/>
                  <a:cxnLst>
                    <a:cxn ang="0">
                      <a:pos x="0" y="9"/>
                    </a:cxn>
                    <a:cxn ang="0">
                      <a:pos x="23" y="7"/>
                    </a:cxn>
                    <a:cxn ang="0">
                      <a:pos x="23" y="4"/>
                    </a:cxn>
                    <a:cxn ang="0">
                      <a:pos x="0" y="0"/>
                    </a:cxn>
                    <a:cxn ang="0">
                      <a:pos x="0" y="9"/>
                    </a:cxn>
                  </a:cxnLst>
                  <a:rect l="0" t="0" r="r" b="b"/>
                  <a:pathLst>
                    <a:path w="23" h="14">
                      <a:moveTo>
                        <a:pt x="0" y="9"/>
                      </a:moveTo>
                      <a:cubicBezTo>
                        <a:pt x="0" y="9"/>
                        <a:pt x="10" y="14"/>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4" name="Freeform 114"/>
                <p:cNvSpPr>
                  <a:spLocks noChangeAspect="1"/>
                </p:cNvSpPr>
                <p:nvPr/>
              </p:nvSpPr>
              <p:spPr bwMode="auto">
                <a:xfrm>
                  <a:off x="2234" y="2832"/>
                  <a:ext cx="19" cy="3"/>
                </a:xfrm>
                <a:custGeom>
                  <a:avLst/>
                  <a:gdLst/>
                  <a:ahLst/>
                  <a:cxnLst>
                    <a:cxn ang="0">
                      <a:pos x="0" y="0"/>
                    </a:cxn>
                    <a:cxn ang="0">
                      <a:pos x="0" y="0"/>
                    </a:cxn>
                    <a:cxn ang="0">
                      <a:pos x="19" y="3"/>
                    </a:cxn>
                    <a:cxn ang="0">
                      <a:pos x="19" y="3"/>
                    </a:cxn>
                    <a:cxn ang="0">
                      <a:pos x="0" y="0"/>
                    </a:cxn>
                  </a:cxnLst>
                  <a:rect l="0" t="0" r="r" b="b"/>
                  <a:pathLst>
                    <a:path w="19" h="3">
                      <a:moveTo>
                        <a:pt x="0" y="0"/>
                      </a:moveTo>
                      <a:lnTo>
                        <a:pt x="0" y="0"/>
                      </a:lnTo>
                      <a:lnTo>
                        <a:pt x="19" y="3"/>
                      </a:lnTo>
                      <a:lnTo>
                        <a:pt x="19" y="3"/>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5" name="Freeform 115"/>
                <p:cNvSpPr>
                  <a:spLocks noChangeAspect="1"/>
                </p:cNvSpPr>
                <p:nvPr/>
              </p:nvSpPr>
              <p:spPr bwMode="auto">
                <a:xfrm>
                  <a:off x="2253" y="2835"/>
                  <a:ext cx="55" cy="11"/>
                </a:xfrm>
                <a:custGeom>
                  <a:avLst/>
                  <a:gdLst/>
                  <a:ahLst/>
                  <a:cxnLst>
                    <a:cxn ang="0">
                      <a:pos x="0" y="0"/>
                    </a:cxn>
                    <a:cxn ang="0">
                      <a:pos x="23" y="4"/>
                    </a:cxn>
                    <a:cxn ang="0">
                      <a:pos x="23" y="4"/>
                    </a:cxn>
                    <a:cxn ang="0">
                      <a:pos x="6" y="3"/>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6" name="Rectangle 116"/>
                <p:cNvSpPr>
                  <a:spLocks noChangeAspect="1" noChangeArrowheads="1"/>
                </p:cNvSpPr>
                <p:nvPr/>
              </p:nvSpPr>
              <p:spPr bwMode="auto">
                <a:xfrm>
                  <a:off x="2308" y="2844"/>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7" name="Freeform 117"/>
                <p:cNvSpPr>
                  <a:spLocks noChangeAspect="1"/>
                </p:cNvSpPr>
                <p:nvPr/>
              </p:nvSpPr>
              <p:spPr bwMode="auto">
                <a:xfrm>
                  <a:off x="2234" y="2799"/>
                  <a:ext cx="95" cy="38"/>
                </a:xfrm>
                <a:custGeom>
                  <a:avLst/>
                  <a:gdLst/>
                  <a:ahLst/>
                  <a:cxnLst>
                    <a:cxn ang="0">
                      <a:pos x="0" y="0"/>
                    </a:cxn>
                    <a:cxn ang="0">
                      <a:pos x="95" y="12"/>
                    </a:cxn>
                    <a:cxn ang="0">
                      <a:pos x="95" y="38"/>
                    </a:cxn>
                    <a:cxn ang="0">
                      <a:pos x="0" y="29"/>
                    </a:cxn>
                    <a:cxn ang="0">
                      <a:pos x="0" y="0"/>
                    </a:cxn>
                  </a:cxnLst>
                  <a:rect l="0" t="0" r="r" b="b"/>
                  <a:pathLst>
                    <a:path w="95" h="38">
                      <a:moveTo>
                        <a:pt x="0" y="0"/>
                      </a:moveTo>
                      <a:lnTo>
                        <a:pt x="95" y="12"/>
                      </a:lnTo>
                      <a:lnTo>
                        <a:pt x="95"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8" name="Freeform 118"/>
                <p:cNvSpPr>
                  <a:spLocks noChangeAspect="1"/>
                </p:cNvSpPr>
                <p:nvPr/>
              </p:nvSpPr>
              <p:spPr bwMode="auto">
                <a:xfrm>
                  <a:off x="2234" y="2802"/>
                  <a:ext cx="19" cy="23"/>
                </a:xfrm>
                <a:custGeom>
                  <a:avLst/>
                  <a:gdLst/>
                  <a:ahLst/>
                  <a:cxnLst>
                    <a:cxn ang="0">
                      <a:pos x="0" y="21"/>
                    </a:cxn>
                    <a:cxn ang="0">
                      <a:pos x="19" y="23"/>
                    </a:cxn>
                    <a:cxn ang="0">
                      <a:pos x="19" y="4"/>
                    </a:cxn>
                    <a:cxn ang="0">
                      <a:pos x="0" y="0"/>
                    </a:cxn>
                    <a:cxn ang="0">
                      <a:pos x="0" y="21"/>
                    </a:cxn>
                  </a:cxnLst>
                  <a:rect l="0" t="0" r="r" b="b"/>
                  <a:pathLst>
                    <a:path w="19" h="23">
                      <a:moveTo>
                        <a:pt x="0" y="21"/>
                      </a:moveTo>
                      <a:lnTo>
                        <a:pt x="19" y="23"/>
                      </a:lnTo>
                      <a:lnTo>
                        <a:pt x="19"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9" name="Freeform 119"/>
                <p:cNvSpPr>
                  <a:spLocks noChangeAspect="1"/>
                </p:cNvSpPr>
                <p:nvPr/>
              </p:nvSpPr>
              <p:spPr bwMode="auto">
                <a:xfrm>
                  <a:off x="2253" y="2806"/>
                  <a:ext cx="55"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0" name="Freeform 120"/>
                <p:cNvSpPr>
                  <a:spLocks noChangeAspect="1"/>
                </p:cNvSpPr>
                <p:nvPr/>
              </p:nvSpPr>
              <p:spPr bwMode="auto">
                <a:xfrm>
                  <a:off x="2234" y="2802"/>
                  <a:ext cx="19" cy="4"/>
                </a:xfrm>
                <a:custGeom>
                  <a:avLst/>
                  <a:gdLst/>
                  <a:ahLst/>
                  <a:cxnLst>
                    <a:cxn ang="0">
                      <a:pos x="0" y="0"/>
                    </a:cxn>
                    <a:cxn ang="0">
                      <a:pos x="0" y="0"/>
                    </a:cxn>
                    <a:cxn ang="0">
                      <a:pos x="19" y="2"/>
                    </a:cxn>
                    <a:cxn ang="0">
                      <a:pos x="19" y="4"/>
                    </a:cxn>
                    <a:cxn ang="0">
                      <a:pos x="0" y="0"/>
                    </a:cxn>
                  </a:cxnLst>
                  <a:rect l="0" t="0" r="r" b="b"/>
                  <a:pathLst>
                    <a:path w="19" h="4">
                      <a:moveTo>
                        <a:pt x="0" y="0"/>
                      </a:moveTo>
                      <a:lnTo>
                        <a:pt x="0" y="0"/>
                      </a:lnTo>
                      <a:lnTo>
                        <a:pt x="19" y="2"/>
                      </a:lnTo>
                      <a:lnTo>
                        <a:pt x="19"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1" name="Freeform 121"/>
                <p:cNvSpPr>
                  <a:spLocks noChangeAspect="1"/>
                </p:cNvSpPr>
                <p:nvPr/>
              </p:nvSpPr>
              <p:spPr bwMode="auto">
                <a:xfrm>
                  <a:off x="2253" y="2804"/>
                  <a:ext cx="55"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2" name="Rectangle 122"/>
                <p:cNvSpPr>
                  <a:spLocks noChangeAspect="1" noChangeArrowheads="1"/>
                </p:cNvSpPr>
                <p:nvPr/>
              </p:nvSpPr>
              <p:spPr bwMode="auto">
                <a:xfrm>
                  <a:off x="2308" y="2813"/>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3" name="Freeform 123"/>
                <p:cNvSpPr>
                  <a:spLocks noChangeAspect="1"/>
                </p:cNvSpPr>
                <p:nvPr/>
              </p:nvSpPr>
              <p:spPr bwMode="auto">
                <a:xfrm>
                  <a:off x="2234" y="2768"/>
                  <a:ext cx="95" cy="41"/>
                </a:xfrm>
                <a:custGeom>
                  <a:avLst/>
                  <a:gdLst/>
                  <a:ahLst/>
                  <a:cxnLst>
                    <a:cxn ang="0">
                      <a:pos x="0" y="0"/>
                    </a:cxn>
                    <a:cxn ang="0">
                      <a:pos x="95" y="12"/>
                    </a:cxn>
                    <a:cxn ang="0">
                      <a:pos x="95" y="41"/>
                    </a:cxn>
                    <a:cxn ang="0">
                      <a:pos x="0" y="29"/>
                    </a:cxn>
                    <a:cxn ang="0">
                      <a:pos x="0" y="0"/>
                    </a:cxn>
                  </a:cxnLst>
                  <a:rect l="0" t="0" r="r" b="b"/>
                  <a:pathLst>
                    <a:path w="95" h="41">
                      <a:moveTo>
                        <a:pt x="0" y="0"/>
                      </a:moveTo>
                      <a:lnTo>
                        <a:pt x="95" y="12"/>
                      </a:lnTo>
                      <a:lnTo>
                        <a:pt x="95"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4" name="Freeform 124"/>
                <p:cNvSpPr>
                  <a:spLocks noChangeAspect="1"/>
                </p:cNvSpPr>
                <p:nvPr/>
              </p:nvSpPr>
              <p:spPr bwMode="auto">
                <a:xfrm>
                  <a:off x="2234" y="2773"/>
                  <a:ext cx="19" cy="21"/>
                </a:xfrm>
                <a:custGeom>
                  <a:avLst/>
                  <a:gdLst/>
                  <a:ahLst/>
                  <a:cxnLst>
                    <a:cxn ang="0">
                      <a:pos x="0" y="21"/>
                    </a:cxn>
                    <a:cxn ang="0">
                      <a:pos x="19" y="21"/>
                    </a:cxn>
                    <a:cxn ang="0">
                      <a:pos x="19" y="3"/>
                    </a:cxn>
                    <a:cxn ang="0">
                      <a:pos x="0" y="0"/>
                    </a:cxn>
                    <a:cxn ang="0">
                      <a:pos x="0" y="21"/>
                    </a:cxn>
                  </a:cxnLst>
                  <a:rect l="0" t="0" r="r" b="b"/>
                  <a:pathLst>
                    <a:path w="19" h="21">
                      <a:moveTo>
                        <a:pt x="0" y="21"/>
                      </a:moveTo>
                      <a:lnTo>
                        <a:pt x="19" y="21"/>
                      </a:lnTo>
                      <a:lnTo>
                        <a:pt x="19" y="3"/>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5" name="Freeform 125"/>
                <p:cNvSpPr>
                  <a:spLocks noChangeAspect="1"/>
                </p:cNvSpPr>
                <p:nvPr/>
              </p:nvSpPr>
              <p:spPr bwMode="auto">
                <a:xfrm>
                  <a:off x="2253" y="2776"/>
                  <a:ext cx="55" cy="30"/>
                </a:xfrm>
                <a:custGeom>
                  <a:avLst/>
                  <a:gdLst/>
                  <a:ahLst/>
                  <a:cxnLst>
                    <a:cxn ang="0">
                      <a:pos x="0" y="8"/>
                    </a:cxn>
                    <a:cxn ang="0">
                      <a:pos x="23" y="7"/>
                    </a:cxn>
                    <a:cxn ang="0">
                      <a:pos x="23" y="3"/>
                    </a:cxn>
                    <a:cxn ang="0">
                      <a:pos x="0" y="0"/>
                    </a:cxn>
                    <a:cxn ang="0">
                      <a:pos x="0" y="8"/>
                    </a:cxn>
                  </a:cxnLst>
                  <a:rect l="0" t="0" r="r" b="b"/>
                  <a:pathLst>
                    <a:path w="23" h="13">
                      <a:moveTo>
                        <a:pt x="0" y="8"/>
                      </a:moveTo>
                      <a:cubicBezTo>
                        <a:pt x="0" y="8"/>
                        <a:pt x="10" y="13"/>
                        <a:pt x="23" y="7"/>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6" name="Freeform 126"/>
                <p:cNvSpPr>
                  <a:spLocks noChangeAspect="1"/>
                </p:cNvSpPr>
                <p:nvPr/>
              </p:nvSpPr>
              <p:spPr bwMode="auto">
                <a:xfrm>
                  <a:off x="2234" y="2771"/>
                  <a:ext cx="19" cy="5"/>
                </a:xfrm>
                <a:custGeom>
                  <a:avLst/>
                  <a:gdLst/>
                  <a:ahLst/>
                  <a:cxnLst>
                    <a:cxn ang="0">
                      <a:pos x="0" y="2"/>
                    </a:cxn>
                    <a:cxn ang="0">
                      <a:pos x="0" y="0"/>
                    </a:cxn>
                    <a:cxn ang="0">
                      <a:pos x="19" y="2"/>
                    </a:cxn>
                    <a:cxn ang="0">
                      <a:pos x="19" y="5"/>
                    </a:cxn>
                    <a:cxn ang="0">
                      <a:pos x="0" y="2"/>
                    </a:cxn>
                  </a:cxnLst>
                  <a:rect l="0" t="0" r="r" b="b"/>
                  <a:pathLst>
                    <a:path w="19" h="5">
                      <a:moveTo>
                        <a:pt x="0" y="2"/>
                      </a:moveTo>
                      <a:lnTo>
                        <a:pt x="0" y="0"/>
                      </a:lnTo>
                      <a:lnTo>
                        <a:pt x="19" y="2"/>
                      </a:lnTo>
                      <a:lnTo>
                        <a:pt x="19"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7" name="Freeform 127"/>
                <p:cNvSpPr>
                  <a:spLocks noChangeAspect="1"/>
                </p:cNvSpPr>
                <p:nvPr/>
              </p:nvSpPr>
              <p:spPr bwMode="auto">
                <a:xfrm>
                  <a:off x="2253" y="2773"/>
                  <a:ext cx="55" cy="12"/>
                </a:xfrm>
                <a:custGeom>
                  <a:avLst/>
                  <a:gdLst/>
                  <a:ahLst/>
                  <a:cxnLst>
                    <a:cxn ang="0">
                      <a:pos x="0" y="0"/>
                    </a:cxn>
                    <a:cxn ang="0">
                      <a:pos x="23" y="4"/>
                    </a:cxn>
                    <a:cxn ang="0">
                      <a:pos x="23" y="4"/>
                    </a:cxn>
                    <a:cxn ang="0">
                      <a:pos x="6" y="4"/>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6"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8" name="Freeform 128"/>
                <p:cNvSpPr>
                  <a:spLocks noChangeAspect="1"/>
                </p:cNvSpPr>
                <p:nvPr/>
              </p:nvSpPr>
              <p:spPr bwMode="auto">
                <a:xfrm>
                  <a:off x="2308" y="2785"/>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9" name="Freeform 129"/>
                <p:cNvSpPr>
                  <a:spLocks noChangeAspect="1"/>
                </p:cNvSpPr>
                <p:nvPr/>
              </p:nvSpPr>
              <p:spPr bwMode="auto">
                <a:xfrm>
                  <a:off x="2234" y="2740"/>
                  <a:ext cx="95" cy="38"/>
                </a:xfrm>
                <a:custGeom>
                  <a:avLst/>
                  <a:gdLst/>
                  <a:ahLst/>
                  <a:cxnLst>
                    <a:cxn ang="0">
                      <a:pos x="0" y="0"/>
                    </a:cxn>
                    <a:cxn ang="0">
                      <a:pos x="95" y="10"/>
                    </a:cxn>
                    <a:cxn ang="0">
                      <a:pos x="95" y="38"/>
                    </a:cxn>
                    <a:cxn ang="0">
                      <a:pos x="0" y="26"/>
                    </a:cxn>
                    <a:cxn ang="0">
                      <a:pos x="0" y="0"/>
                    </a:cxn>
                  </a:cxnLst>
                  <a:rect l="0" t="0" r="r" b="b"/>
                  <a:pathLst>
                    <a:path w="95" h="38">
                      <a:moveTo>
                        <a:pt x="0" y="0"/>
                      </a:moveTo>
                      <a:lnTo>
                        <a:pt x="95" y="10"/>
                      </a:lnTo>
                      <a:lnTo>
                        <a:pt x="95"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0" name="Freeform 130"/>
                <p:cNvSpPr>
                  <a:spLocks noChangeAspect="1"/>
                </p:cNvSpPr>
                <p:nvPr/>
              </p:nvSpPr>
              <p:spPr bwMode="auto">
                <a:xfrm>
                  <a:off x="2234" y="2742"/>
                  <a:ext cx="19" cy="24"/>
                </a:xfrm>
                <a:custGeom>
                  <a:avLst/>
                  <a:gdLst/>
                  <a:ahLst/>
                  <a:cxnLst>
                    <a:cxn ang="0">
                      <a:pos x="0" y="22"/>
                    </a:cxn>
                    <a:cxn ang="0">
                      <a:pos x="19" y="24"/>
                    </a:cxn>
                    <a:cxn ang="0">
                      <a:pos x="17" y="3"/>
                    </a:cxn>
                    <a:cxn ang="0">
                      <a:pos x="0" y="0"/>
                    </a:cxn>
                    <a:cxn ang="0">
                      <a:pos x="0" y="22"/>
                    </a:cxn>
                  </a:cxnLst>
                  <a:rect l="0" t="0" r="r" b="b"/>
                  <a:pathLst>
                    <a:path w="19" h="24">
                      <a:moveTo>
                        <a:pt x="0" y="22"/>
                      </a:moveTo>
                      <a:lnTo>
                        <a:pt x="19" y="24"/>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1" name="Freeform 131"/>
                <p:cNvSpPr>
                  <a:spLocks noChangeAspect="1"/>
                </p:cNvSpPr>
                <p:nvPr/>
              </p:nvSpPr>
              <p:spPr bwMode="auto">
                <a:xfrm>
                  <a:off x="2251" y="2745"/>
                  <a:ext cx="57" cy="31"/>
                </a:xfrm>
                <a:custGeom>
                  <a:avLst/>
                  <a:gdLst/>
                  <a:ahLst/>
                  <a:cxnLst>
                    <a:cxn ang="0">
                      <a:pos x="1" y="9"/>
                    </a:cxn>
                    <a:cxn ang="0">
                      <a:pos x="24" y="7"/>
                    </a:cxn>
                    <a:cxn ang="0">
                      <a:pos x="24" y="4"/>
                    </a:cxn>
                    <a:cxn ang="0">
                      <a:pos x="0" y="0"/>
                    </a:cxn>
                    <a:cxn ang="0">
                      <a:pos x="1" y="9"/>
                    </a:cxn>
                  </a:cxnLst>
                  <a:rect l="0" t="0" r="r" b="b"/>
                  <a:pathLst>
                    <a:path w="24" h="13">
                      <a:moveTo>
                        <a:pt x="1" y="9"/>
                      </a:moveTo>
                      <a:cubicBezTo>
                        <a:pt x="1" y="9"/>
                        <a:pt x="11" y="13"/>
                        <a:pt x="24" y="7"/>
                      </a:cubicBezTo>
                      <a:cubicBezTo>
                        <a:pt x="24" y="4"/>
                        <a:pt x="24" y="4"/>
                        <a:pt x="24" y="4"/>
                      </a:cubicBezTo>
                      <a:cubicBezTo>
                        <a:pt x="24" y="4"/>
                        <a:pt x="6" y="5"/>
                        <a:pt x="0" y="0"/>
                      </a:cubicBezTo>
                      <a:cubicBezTo>
                        <a:pt x="1" y="6"/>
                        <a:pt x="1" y="9"/>
                        <a:pt x="1"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2" name="Freeform 132"/>
                <p:cNvSpPr>
                  <a:spLocks noChangeAspect="1"/>
                </p:cNvSpPr>
                <p:nvPr/>
              </p:nvSpPr>
              <p:spPr bwMode="auto">
                <a:xfrm>
                  <a:off x="2234" y="2740"/>
                  <a:ext cx="19" cy="5"/>
                </a:xfrm>
                <a:custGeom>
                  <a:avLst/>
                  <a:gdLst/>
                  <a:ahLst/>
                  <a:cxnLst>
                    <a:cxn ang="0">
                      <a:pos x="0" y="2"/>
                    </a:cxn>
                    <a:cxn ang="0">
                      <a:pos x="0" y="0"/>
                    </a:cxn>
                    <a:cxn ang="0">
                      <a:pos x="19" y="5"/>
                    </a:cxn>
                    <a:cxn ang="0">
                      <a:pos x="17" y="5"/>
                    </a:cxn>
                    <a:cxn ang="0">
                      <a:pos x="0" y="2"/>
                    </a:cxn>
                  </a:cxnLst>
                  <a:rect l="0" t="0" r="r" b="b"/>
                  <a:pathLst>
                    <a:path w="19" h="5">
                      <a:moveTo>
                        <a:pt x="0" y="2"/>
                      </a:moveTo>
                      <a:lnTo>
                        <a:pt x="0" y="0"/>
                      </a:lnTo>
                      <a:lnTo>
                        <a:pt x="19" y="5"/>
                      </a:lnTo>
                      <a:lnTo>
                        <a:pt x="17"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3" name="Freeform 133"/>
                <p:cNvSpPr>
                  <a:spLocks noChangeAspect="1"/>
                </p:cNvSpPr>
                <p:nvPr/>
              </p:nvSpPr>
              <p:spPr bwMode="auto">
                <a:xfrm>
                  <a:off x="2251" y="2745"/>
                  <a:ext cx="57" cy="9"/>
                </a:xfrm>
                <a:custGeom>
                  <a:avLst/>
                  <a:gdLst/>
                  <a:ahLst/>
                  <a:cxnLst>
                    <a:cxn ang="0">
                      <a:pos x="1" y="0"/>
                    </a:cxn>
                    <a:cxn ang="0">
                      <a:pos x="24" y="3"/>
                    </a:cxn>
                    <a:cxn ang="0">
                      <a:pos x="24" y="4"/>
                    </a:cxn>
                    <a:cxn ang="0">
                      <a:pos x="7" y="3"/>
                    </a:cxn>
                    <a:cxn ang="0">
                      <a:pos x="0" y="0"/>
                    </a:cxn>
                    <a:cxn ang="0">
                      <a:pos x="1" y="0"/>
                    </a:cxn>
                  </a:cxnLst>
                  <a:rect l="0" t="0" r="r" b="b"/>
                  <a:pathLst>
                    <a:path w="24" h="4">
                      <a:moveTo>
                        <a:pt x="1" y="0"/>
                      </a:moveTo>
                      <a:cubicBezTo>
                        <a:pt x="1" y="0"/>
                        <a:pt x="7" y="4"/>
                        <a:pt x="24" y="3"/>
                      </a:cubicBezTo>
                      <a:cubicBezTo>
                        <a:pt x="24" y="4"/>
                        <a:pt x="24" y="4"/>
                        <a:pt x="24" y="4"/>
                      </a:cubicBezTo>
                      <a:cubicBezTo>
                        <a:pt x="24" y="4"/>
                        <a:pt x="14" y="4"/>
                        <a:pt x="7" y="3"/>
                      </a:cubicBezTo>
                      <a:cubicBezTo>
                        <a:pt x="1" y="1"/>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4" name="Freeform 134"/>
                <p:cNvSpPr>
                  <a:spLocks noChangeAspect="1"/>
                </p:cNvSpPr>
                <p:nvPr/>
              </p:nvSpPr>
              <p:spPr bwMode="auto">
                <a:xfrm>
                  <a:off x="2308" y="2754"/>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5" name="Freeform 135"/>
                <p:cNvSpPr>
                  <a:spLocks noChangeAspect="1"/>
                </p:cNvSpPr>
                <p:nvPr/>
              </p:nvSpPr>
              <p:spPr bwMode="auto">
                <a:xfrm>
                  <a:off x="2234" y="2709"/>
                  <a:ext cx="95" cy="38"/>
                </a:xfrm>
                <a:custGeom>
                  <a:avLst/>
                  <a:gdLst/>
                  <a:ahLst/>
                  <a:cxnLst>
                    <a:cxn ang="0">
                      <a:pos x="0" y="0"/>
                    </a:cxn>
                    <a:cxn ang="0">
                      <a:pos x="95" y="10"/>
                    </a:cxn>
                    <a:cxn ang="0">
                      <a:pos x="92" y="38"/>
                    </a:cxn>
                    <a:cxn ang="0">
                      <a:pos x="0" y="29"/>
                    </a:cxn>
                    <a:cxn ang="0">
                      <a:pos x="0" y="0"/>
                    </a:cxn>
                  </a:cxnLst>
                  <a:rect l="0" t="0" r="r" b="b"/>
                  <a:pathLst>
                    <a:path w="95" h="38">
                      <a:moveTo>
                        <a:pt x="0" y="0"/>
                      </a:moveTo>
                      <a:lnTo>
                        <a:pt x="95" y="10"/>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6" name="Freeform 136"/>
                <p:cNvSpPr>
                  <a:spLocks noChangeAspect="1"/>
                </p:cNvSpPr>
                <p:nvPr/>
              </p:nvSpPr>
              <p:spPr bwMode="auto">
                <a:xfrm>
                  <a:off x="2234" y="2712"/>
                  <a:ext cx="17" cy="23"/>
                </a:xfrm>
                <a:custGeom>
                  <a:avLst/>
                  <a:gdLst/>
                  <a:ahLst/>
                  <a:cxnLst>
                    <a:cxn ang="0">
                      <a:pos x="0" y="21"/>
                    </a:cxn>
                    <a:cxn ang="0">
                      <a:pos x="17" y="23"/>
                    </a:cxn>
                    <a:cxn ang="0">
                      <a:pos x="17" y="2"/>
                    </a:cxn>
                    <a:cxn ang="0">
                      <a:pos x="0" y="0"/>
                    </a:cxn>
                    <a:cxn ang="0">
                      <a:pos x="0" y="21"/>
                    </a:cxn>
                  </a:cxnLst>
                  <a:rect l="0" t="0" r="r" b="b"/>
                  <a:pathLst>
                    <a:path w="17" h="23">
                      <a:moveTo>
                        <a:pt x="0" y="21"/>
                      </a:moveTo>
                      <a:lnTo>
                        <a:pt x="17" y="23"/>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7" name="Freeform 137"/>
                <p:cNvSpPr>
                  <a:spLocks noChangeAspect="1"/>
                </p:cNvSpPr>
                <p:nvPr/>
              </p:nvSpPr>
              <p:spPr bwMode="auto">
                <a:xfrm>
                  <a:off x="2251" y="2714"/>
                  <a:ext cx="57" cy="31"/>
                </a:xfrm>
                <a:custGeom>
                  <a:avLst/>
                  <a:gdLst/>
                  <a:ahLst/>
                  <a:cxnLst>
                    <a:cxn ang="0">
                      <a:pos x="0" y="9"/>
                    </a:cxn>
                    <a:cxn ang="0">
                      <a:pos x="24" y="7"/>
                    </a:cxn>
                    <a:cxn ang="0">
                      <a:pos x="24" y="4"/>
                    </a:cxn>
                    <a:cxn ang="0">
                      <a:pos x="0" y="0"/>
                    </a:cxn>
                    <a:cxn ang="0">
                      <a:pos x="0" y="9"/>
                    </a:cxn>
                  </a:cxnLst>
                  <a:rect l="0" t="0" r="r" b="b"/>
                  <a:pathLst>
                    <a:path w="24" h="13">
                      <a:moveTo>
                        <a:pt x="0" y="9"/>
                      </a:moveTo>
                      <a:cubicBezTo>
                        <a:pt x="0" y="9"/>
                        <a:pt x="11" y="13"/>
                        <a:pt x="24" y="7"/>
                      </a:cubicBezTo>
                      <a:cubicBezTo>
                        <a:pt x="24" y="4"/>
                        <a:pt x="24" y="4"/>
                        <a:pt x="24" y="4"/>
                      </a:cubicBezTo>
                      <a:cubicBezTo>
                        <a:pt x="24"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8" name="Freeform 138"/>
                <p:cNvSpPr>
                  <a:spLocks noChangeAspect="1"/>
                </p:cNvSpPr>
                <p:nvPr/>
              </p:nvSpPr>
              <p:spPr bwMode="auto">
                <a:xfrm>
                  <a:off x="2234" y="2712"/>
                  <a:ext cx="19" cy="2"/>
                </a:xfrm>
                <a:custGeom>
                  <a:avLst/>
                  <a:gdLst/>
                  <a:ahLst/>
                  <a:cxnLst>
                    <a:cxn ang="0">
                      <a:pos x="0" y="0"/>
                    </a:cxn>
                    <a:cxn ang="0">
                      <a:pos x="0" y="0"/>
                    </a:cxn>
                    <a:cxn ang="0">
                      <a:pos x="19" y="2"/>
                    </a:cxn>
                    <a:cxn ang="0">
                      <a:pos x="17" y="2"/>
                    </a:cxn>
                    <a:cxn ang="0">
                      <a:pos x="0" y="0"/>
                    </a:cxn>
                  </a:cxnLst>
                  <a:rect l="0" t="0" r="r" b="b"/>
                  <a:pathLst>
                    <a:path w="19" h="2">
                      <a:moveTo>
                        <a:pt x="0" y="0"/>
                      </a:moveTo>
                      <a:lnTo>
                        <a:pt x="0" y="0"/>
                      </a:lnTo>
                      <a:lnTo>
                        <a:pt x="19" y="2"/>
                      </a:lnTo>
                      <a:lnTo>
                        <a:pt x="17" y="2"/>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9" name="Freeform 139"/>
                <p:cNvSpPr>
                  <a:spLocks noChangeAspect="1"/>
                </p:cNvSpPr>
                <p:nvPr/>
              </p:nvSpPr>
              <p:spPr bwMode="auto">
                <a:xfrm>
                  <a:off x="2251" y="2714"/>
                  <a:ext cx="57" cy="12"/>
                </a:xfrm>
                <a:custGeom>
                  <a:avLst/>
                  <a:gdLst/>
                  <a:ahLst/>
                  <a:cxnLst>
                    <a:cxn ang="0">
                      <a:pos x="1" y="0"/>
                    </a:cxn>
                    <a:cxn ang="0">
                      <a:pos x="24" y="4"/>
                    </a:cxn>
                    <a:cxn ang="0">
                      <a:pos x="24" y="4"/>
                    </a:cxn>
                    <a:cxn ang="0">
                      <a:pos x="7" y="3"/>
                    </a:cxn>
                    <a:cxn ang="0">
                      <a:pos x="0" y="0"/>
                    </a:cxn>
                    <a:cxn ang="0">
                      <a:pos x="1" y="0"/>
                    </a:cxn>
                  </a:cxnLst>
                  <a:rect l="0" t="0" r="r" b="b"/>
                  <a:pathLst>
                    <a:path w="24" h="5">
                      <a:moveTo>
                        <a:pt x="1" y="0"/>
                      </a:moveTo>
                      <a:cubicBezTo>
                        <a:pt x="1" y="0"/>
                        <a:pt x="7" y="5"/>
                        <a:pt x="24" y="4"/>
                      </a:cubicBezTo>
                      <a:cubicBezTo>
                        <a:pt x="24" y="4"/>
                        <a:pt x="24" y="4"/>
                        <a:pt x="24" y="4"/>
                      </a:cubicBezTo>
                      <a:cubicBezTo>
                        <a:pt x="24" y="4"/>
                        <a:pt x="14" y="5"/>
                        <a:pt x="7" y="3"/>
                      </a:cubicBezTo>
                      <a:cubicBezTo>
                        <a:pt x="1" y="2"/>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0" name="Rectangle 140"/>
                <p:cNvSpPr>
                  <a:spLocks noChangeAspect="1" noChangeArrowheads="1"/>
                </p:cNvSpPr>
                <p:nvPr/>
              </p:nvSpPr>
              <p:spPr bwMode="auto">
                <a:xfrm>
                  <a:off x="2308" y="2724"/>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1" name="Freeform 141"/>
                <p:cNvSpPr>
                  <a:spLocks noChangeAspect="1"/>
                </p:cNvSpPr>
                <p:nvPr/>
              </p:nvSpPr>
              <p:spPr bwMode="auto">
                <a:xfrm>
                  <a:off x="2331" y="2842"/>
                  <a:ext cx="92" cy="37"/>
                </a:xfrm>
                <a:custGeom>
                  <a:avLst/>
                  <a:gdLst/>
                  <a:ahLst/>
                  <a:cxnLst>
                    <a:cxn ang="0">
                      <a:pos x="0" y="0"/>
                    </a:cxn>
                    <a:cxn ang="0">
                      <a:pos x="92" y="9"/>
                    </a:cxn>
                    <a:cxn ang="0">
                      <a:pos x="92" y="37"/>
                    </a:cxn>
                    <a:cxn ang="0">
                      <a:pos x="0" y="26"/>
                    </a:cxn>
                    <a:cxn ang="0">
                      <a:pos x="0" y="0"/>
                    </a:cxn>
                  </a:cxnLst>
                  <a:rect l="0" t="0" r="r" b="b"/>
                  <a:pathLst>
                    <a:path w="92" h="37">
                      <a:moveTo>
                        <a:pt x="0" y="0"/>
                      </a:moveTo>
                      <a:lnTo>
                        <a:pt x="92" y="9"/>
                      </a:lnTo>
                      <a:lnTo>
                        <a:pt x="92" y="37"/>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2" name="Freeform 142"/>
                <p:cNvSpPr>
                  <a:spLocks noChangeAspect="1"/>
                </p:cNvSpPr>
                <p:nvPr/>
              </p:nvSpPr>
              <p:spPr bwMode="auto">
                <a:xfrm>
                  <a:off x="2331" y="2844"/>
                  <a:ext cx="17" cy="24"/>
                </a:xfrm>
                <a:custGeom>
                  <a:avLst/>
                  <a:gdLst/>
                  <a:ahLst/>
                  <a:cxnLst>
                    <a:cxn ang="0">
                      <a:pos x="0" y="21"/>
                    </a:cxn>
                    <a:cxn ang="0">
                      <a:pos x="17" y="24"/>
                    </a:cxn>
                    <a:cxn ang="0">
                      <a:pos x="17" y="2"/>
                    </a:cxn>
                    <a:cxn ang="0">
                      <a:pos x="0" y="0"/>
                    </a:cxn>
                    <a:cxn ang="0">
                      <a:pos x="0" y="21"/>
                    </a:cxn>
                  </a:cxnLst>
                  <a:rect l="0" t="0" r="r" b="b"/>
                  <a:pathLst>
                    <a:path w="17" h="24">
                      <a:moveTo>
                        <a:pt x="0" y="21"/>
                      </a:moveTo>
                      <a:lnTo>
                        <a:pt x="17" y="24"/>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3" name="Freeform 143"/>
                <p:cNvSpPr>
                  <a:spLocks noChangeAspect="1"/>
                </p:cNvSpPr>
                <p:nvPr/>
              </p:nvSpPr>
              <p:spPr bwMode="auto">
                <a:xfrm>
                  <a:off x="2348" y="2846"/>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4" name="Freeform 144"/>
                <p:cNvSpPr>
                  <a:spLocks noChangeAspect="1"/>
                </p:cNvSpPr>
                <p:nvPr/>
              </p:nvSpPr>
              <p:spPr bwMode="auto">
                <a:xfrm>
                  <a:off x="2331" y="2842"/>
                  <a:ext cx="17" cy="4"/>
                </a:xfrm>
                <a:custGeom>
                  <a:avLst/>
                  <a:gdLst/>
                  <a:ahLst/>
                  <a:cxnLst>
                    <a:cxn ang="0">
                      <a:pos x="0" y="2"/>
                    </a:cxn>
                    <a:cxn ang="0">
                      <a:pos x="0" y="0"/>
                    </a:cxn>
                    <a:cxn ang="0">
                      <a:pos x="17" y="4"/>
                    </a:cxn>
                    <a:cxn ang="0">
                      <a:pos x="17" y="4"/>
                    </a:cxn>
                    <a:cxn ang="0">
                      <a:pos x="0" y="2"/>
                    </a:cxn>
                  </a:cxnLst>
                  <a:rect l="0" t="0" r="r" b="b"/>
                  <a:pathLst>
                    <a:path w="17" h="4">
                      <a:moveTo>
                        <a:pt x="0" y="2"/>
                      </a:moveTo>
                      <a:lnTo>
                        <a:pt x="0" y="0"/>
                      </a:lnTo>
                      <a:lnTo>
                        <a:pt x="17" y="4"/>
                      </a:lnTo>
                      <a:lnTo>
                        <a:pt x="17"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5" name="Freeform 145"/>
                <p:cNvSpPr>
                  <a:spLocks noChangeAspect="1"/>
                </p:cNvSpPr>
                <p:nvPr/>
              </p:nvSpPr>
              <p:spPr bwMode="auto">
                <a:xfrm>
                  <a:off x="2348" y="2846"/>
                  <a:ext cx="54" cy="10"/>
                </a:xfrm>
                <a:custGeom>
                  <a:avLst/>
                  <a:gdLst/>
                  <a:ahLst/>
                  <a:cxnLst>
                    <a:cxn ang="0">
                      <a:pos x="0" y="0"/>
                    </a:cxn>
                    <a:cxn ang="0">
                      <a:pos x="23" y="3"/>
                    </a:cxn>
                    <a:cxn ang="0">
                      <a:pos x="23" y="4"/>
                    </a:cxn>
                    <a:cxn ang="0">
                      <a:pos x="7" y="3"/>
                    </a:cxn>
                    <a:cxn ang="0">
                      <a:pos x="0" y="0"/>
                    </a:cxn>
                  </a:cxnLst>
                  <a:rect l="0" t="0" r="r" b="b"/>
                  <a:pathLst>
                    <a:path w="23" h="4">
                      <a:moveTo>
                        <a:pt x="0" y="0"/>
                      </a:moveTo>
                      <a:cubicBezTo>
                        <a:pt x="0" y="0"/>
                        <a:pt x="6" y="4"/>
                        <a:pt x="23" y="3"/>
                      </a:cubicBezTo>
                      <a:cubicBezTo>
                        <a:pt x="23" y="4"/>
                        <a:pt x="23" y="4"/>
                        <a:pt x="23" y="4"/>
                      </a:cubicBezTo>
                      <a:cubicBezTo>
                        <a:pt x="23" y="4"/>
                        <a:pt x="13"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6" name="Rectangle 146"/>
                <p:cNvSpPr>
                  <a:spLocks noChangeAspect="1" noChangeArrowheads="1"/>
                </p:cNvSpPr>
                <p:nvPr/>
              </p:nvSpPr>
              <p:spPr bwMode="auto">
                <a:xfrm>
                  <a:off x="2402" y="285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7" name="Freeform 147"/>
                <p:cNvSpPr>
                  <a:spLocks noChangeAspect="1"/>
                </p:cNvSpPr>
                <p:nvPr/>
              </p:nvSpPr>
              <p:spPr bwMode="auto">
                <a:xfrm>
                  <a:off x="2331" y="2811"/>
                  <a:ext cx="92" cy="38"/>
                </a:xfrm>
                <a:custGeom>
                  <a:avLst/>
                  <a:gdLst/>
                  <a:ahLst/>
                  <a:cxnLst>
                    <a:cxn ang="0">
                      <a:pos x="0" y="0"/>
                    </a:cxn>
                    <a:cxn ang="0">
                      <a:pos x="92" y="9"/>
                    </a:cxn>
                    <a:cxn ang="0">
                      <a:pos x="92" y="38"/>
                    </a:cxn>
                    <a:cxn ang="0">
                      <a:pos x="0" y="28"/>
                    </a:cxn>
                    <a:cxn ang="0">
                      <a:pos x="0" y="0"/>
                    </a:cxn>
                  </a:cxnLst>
                  <a:rect l="0" t="0" r="r" b="b"/>
                  <a:pathLst>
                    <a:path w="92" h="38">
                      <a:moveTo>
                        <a:pt x="0" y="0"/>
                      </a:moveTo>
                      <a:lnTo>
                        <a:pt x="92" y="9"/>
                      </a:lnTo>
                      <a:lnTo>
                        <a:pt x="92"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8" name="Freeform 148"/>
                <p:cNvSpPr>
                  <a:spLocks noChangeAspect="1"/>
                </p:cNvSpPr>
                <p:nvPr/>
              </p:nvSpPr>
              <p:spPr bwMode="auto">
                <a:xfrm>
                  <a:off x="2331" y="2813"/>
                  <a:ext cx="17" cy="24"/>
                </a:xfrm>
                <a:custGeom>
                  <a:avLst/>
                  <a:gdLst/>
                  <a:ahLst/>
                  <a:cxnLst>
                    <a:cxn ang="0">
                      <a:pos x="0" y="22"/>
                    </a:cxn>
                    <a:cxn ang="0">
                      <a:pos x="17" y="24"/>
                    </a:cxn>
                    <a:cxn ang="0">
                      <a:pos x="17" y="3"/>
                    </a:cxn>
                    <a:cxn ang="0">
                      <a:pos x="0" y="0"/>
                    </a:cxn>
                    <a:cxn ang="0">
                      <a:pos x="0" y="22"/>
                    </a:cxn>
                  </a:cxnLst>
                  <a:rect l="0" t="0" r="r" b="b"/>
                  <a:pathLst>
                    <a:path w="17" h="24">
                      <a:moveTo>
                        <a:pt x="0" y="22"/>
                      </a:moveTo>
                      <a:lnTo>
                        <a:pt x="17" y="24"/>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9" name="Freeform 149"/>
                <p:cNvSpPr>
                  <a:spLocks noChangeAspect="1"/>
                </p:cNvSpPr>
                <p:nvPr/>
              </p:nvSpPr>
              <p:spPr bwMode="auto">
                <a:xfrm>
                  <a:off x="2348" y="2816"/>
                  <a:ext cx="54" cy="33"/>
                </a:xfrm>
                <a:custGeom>
                  <a:avLst/>
                  <a:gdLst/>
                  <a:ahLst/>
                  <a:cxnLst>
                    <a:cxn ang="0">
                      <a:pos x="0" y="9"/>
                    </a:cxn>
                    <a:cxn ang="0">
                      <a:pos x="23" y="7"/>
                    </a:cxn>
                    <a:cxn ang="0">
                      <a:pos x="23" y="4"/>
                    </a:cxn>
                    <a:cxn ang="0">
                      <a:pos x="0" y="0"/>
                    </a:cxn>
                    <a:cxn ang="0">
                      <a:pos x="0" y="9"/>
                    </a:cxn>
                  </a:cxnLst>
                  <a:rect l="0" t="0" r="r" b="b"/>
                  <a:pathLst>
                    <a:path w="23" h="14">
                      <a:moveTo>
                        <a:pt x="0" y="9"/>
                      </a:moveTo>
                      <a:cubicBezTo>
                        <a:pt x="0" y="9"/>
                        <a:pt x="10" y="14"/>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0" name="Freeform 150"/>
                <p:cNvSpPr>
                  <a:spLocks noChangeAspect="1"/>
                </p:cNvSpPr>
                <p:nvPr/>
              </p:nvSpPr>
              <p:spPr bwMode="auto">
                <a:xfrm>
                  <a:off x="2331" y="2813"/>
                  <a:ext cx="17" cy="3"/>
                </a:xfrm>
                <a:custGeom>
                  <a:avLst/>
                  <a:gdLst/>
                  <a:ahLst/>
                  <a:cxnLst>
                    <a:cxn ang="0">
                      <a:pos x="0" y="0"/>
                    </a:cxn>
                    <a:cxn ang="0">
                      <a:pos x="0" y="0"/>
                    </a:cxn>
                    <a:cxn ang="0">
                      <a:pos x="17" y="3"/>
                    </a:cxn>
                    <a:cxn ang="0">
                      <a:pos x="17" y="3"/>
                    </a:cxn>
                    <a:cxn ang="0">
                      <a:pos x="0" y="0"/>
                    </a:cxn>
                  </a:cxnLst>
                  <a:rect l="0" t="0" r="r" b="b"/>
                  <a:pathLst>
                    <a:path w="17" h="3">
                      <a:moveTo>
                        <a:pt x="0" y="0"/>
                      </a:moveTo>
                      <a:lnTo>
                        <a:pt x="0" y="0"/>
                      </a:lnTo>
                      <a:lnTo>
                        <a:pt x="17" y="3"/>
                      </a:lnTo>
                      <a:lnTo>
                        <a:pt x="17" y="3"/>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1" name="Freeform 151"/>
                <p:cNvSpPr>
                  <a:spLocks noChangeAspect="1"/>
                </p:cNvSpPr>
                <p:nvPr/>
              </p:nvSpPr>
              <p:spPr bwMode="auto">
                <a:xfrm>
                  <a:off x="2348" y="2816"/>
                  <a:ext cx="54" cy="12"/>
                </a:xfrm>
                <a:custGeom>
                  <a:avLst/>
                  <a:gdLst/>
                  <a:ahLst/>
                  <a:cxnLst>
                    <a:cxn ang="0">
                      <a:pos x="0" y="0"/>
                    </a:cxn>
                    <a:cxn ang="0">
                      <a:pos x="23" y="4"/>
                    </a:cxn>
                    <a:cxn ang="0">
                      <a:pos x="23" y="4"/>
                    </a:cxn>
                    <a:cxn ang="0">
                      <a:pos x="7" y="3"/>
                    </a:cxn>
                    <a:cxn ang="0">
                      <a:pos x="0" y="0"/>
                    </a:cxn>
                  </a:cxnLst>
                  <a:rect l="0" t="0" r="r" b="b"/>
                  <a:pathLst>
                    <a:path w="23" h="5">
                      <a:moveTo>
                        <a:pt x="0" y="0"/>
                      </a:moveTo>
                      <a:cubicBezTo>
                        <a:pt x="0" y="0"/>
                        <a:pt x="6" y="5"/>
                        <a:pt x="23" y="4"/>
                      </a:cubicBezTo>
                      <a:cubicBezTo>
                        <a:pt x="23" y="4"/>
                        <a:pt x="23" y="4"/>
                        <a:pt x="23" y="4"/>
                      </a:cubicBezTo>
                      <a:cubicBezTo>
                        <a:pt x="23" y="4"/>
                        <a:pt x="13" y="5"/>
                        <a:pt x="7" y="3"/>
                      </a:cubicBezTo>
                      <a:cubicBezTo>
                        <a:pt x="0" y="2"/>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2" name="Rectangle 152"/>
                <p:cNvSpPr>
                  <a:spLocks noChangeAspect="1" noChangeArrowheads="1"/>
                </p:cNvSpPr>
                <p:nvPr/>
              </p:nvSpPr>
              <p:spPr bwMode="auto">
                <a:xfrm>
                  <a:off x="2402" y="2825"/>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3" name="Freeform 153"/>
                <p:cNvSpPr>
                  <a:spLocks noChangeAspect="1"/>
                </p:cNvSpPr>
                <p:nvPr/>
              </p:nvSpPr>
              <p:spPr bwMode="auto">
                <a:xfrm>
                  <a:off x="2331" y="2780"/>
                  <a:ext cx="92" cy="38"/>
                </a:xfrm>
                <a:custGeom>
                  <a:avLst/>
                  <a:gdLst/>
                  <a:ahLst/>
                  <a:cxnLst>
                    <a:cxn ang="0">
                      <a:pos x="0" y="0"/>
                    </a:cxn>
                    <a:cxn ang="0">
                      <a:pos x="92" y="12"/>
                    </a:cxn>
                    <a:cxn ang="0">
                      <a:pos x="92" y="38"/>
                    </a:cxn>
                    <a:cxn ang="0">
                      <a:pos x="0" y="29"/>
                    </a:cxn>
                    <a:cxn ang="0">
                      <a:pos x="0" y="0"/>
                    </a:cxn>
                  </a:cxnLst>
                  <a:rect l="0" t="0" r="r" b="b"/>
                  <a:pathLst>
                    <a:path w="92" h="38">
                      <a:moveTo>
                        <a:pt x="0" y="0"/>
                      </a:moveTo>
                      <a:lnTo>
                        <a:pt x="92" y="12"/>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4" name="Freeform 154"/>
                <p:cNvSpPr>
                  <a:spLocks noChangeAspect="1"/>
                </p:cNvSpPr>
                <p:nvPr/>
              </p:nvSpPr>
              <p:spPr bwMode="auto">
                <a:xfrm>
                  <a:off x="2331" y="2783"/>
                  <a:ext cx="17" cy="23"/>
                </a:xfrm>
                <a:custGeom>
                  <a:avLst/>
                  <a:gdLst/>
                  <a:ahLst/>
                  <a:cxnLst>
                    <a:cxn ang="0">
                      <a:pos x="0" y="21"/>
                    </a:cxn>
                    <a:cxn ang="0">
                      <a:pos x="17" y="23"/>
                    </a:cxn>
                    <a:cxn ang="0">
                      <a:pos x="17" y="4"/>
                    </a:cxn>
                    <a:cxn ang="0">
                      <a:pos x="0" y="0"/>
                    </a:cxn>
                    <a:cxn ang="0">
                      <a:pos x="0" y="21"/>
                    </a:cxn>
                  </a:cxnLst>
                  <a:rect l="0" t="0" r="r" b="b"/>
                  <a:pathLst>
                    <a:path w="17" h="23">
                      <a:moveTo>
                        <a:pt x="0" y="21"/>
                      </a:moveTo>
                      <a:lnTo>
                        <a:pt x="17" y="23"/>
                      </a:lnTo>
                      <a:lnTo>
                        <a:pt x="17"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5" name="Freeform 155"/>
                <p:cNvSpPr>
                  <a:spLocks noChangeAspect="1"/>
                </p:cNvSpPr>
                <p:nvPr/>
              </p:nvSpPr>
              <p:spPr bwMode="auto">
                <a:xfrm>
                  <a:off x="2348" y="2787"/>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6" name="Freeform 156"/>
                <p:cNvSpPr>
                  <a:spLocks noChangeAspect="1"/>
                </p:cNvSpPr>
                <p:nvPr/>
              </p:nvSpPr>
              <p:spPr bwMode="auto">
                <a:xfrm>
                  <a:off x="2331" y="2783"/>
                  <a:ext cx="17" cy="4"/>
                </a:xfrm>
                <a:custGeom>
                  <a:avLst/>
                  <a:gdLst/>
                  <a:ahLst/>
                  <a:cxnLst>
                    <a:cxn ang="0">
                      <a:pos x="0" y="0"/>
                    </a:cxn>
                    <a:cxn ang="0">
                      <a:pos x="0" y="0"/>
                    </a:cxn>
                    <a:cxn ang="0">
                      <a:pos x="17" y="2"/>
                    </a:cxn>
                    <a:cxn ang="0">
                      <a:pos x="17" y="4"/>
                    </a:cxn>
                    <a:cxn ang="0">
                      <a:pos x="0" y="0"/>
                    </a:cxn>
                  </a:cxnLst>
                  <a:rect l="0" t="0" r="r" b="b"/>
                  <a:pathLst>
                    <a:path w="17" h="4">
                      <a:moveTo>
                        <a:pt x="0" y="0"/>
                      </a:moveTo>
                      <a:lnTo>
                        <a:pt x="0" y="0"/>
                      </a:lnTo>
                      <a:lnTo>
                        <a:pt x="17" y="2"/>
                      </a:lnTo>
                      <a:lnTo>
                        <a:pt x="17"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7" name="Freeform 157"/>
                <p:cNvSpPr>
                  <a:spLocks noChangeAspect="1"/>
                </p:cNvSpPr>
                <p:nvPr/>
              </p:nvSpPr>
              <p:spPr bwMode="auto">
                <a:xfrm>
                  <a:off x="2348" y="2785"/>
                  <a:ext cx="54" cy="12"/>
                </a:xfrm>
                <a:custGeom>
                  <a:avLst/>
                  <a:gdLst/>
                  <a:ahLst/>
                  <a:cxnLst>
                    <a:cxn ang="0">
                      <a:pos x="0" y="0"/>
                    </a:cxn>
                    <a:cxn ang="0">
                      <a:pos x="23" y="4"/>
                    </a:cxn>
                    <a:cxn ang="0">
                      <a:pos x="23" y="4"/>
                    </a:cxn>
                    <a:cxn ang="0">
                      <a:pos x="7" y="3"/>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8" name="Rectangle 158"/>
                <p:cNvSpPr>
                  <a:spLocks noChangeAspect="1" noChangeArrowheads="1"/>
                </p:cNvSpPr>
                <p:nvPr/>
              </p:nvSpPr>
              <p:spPr bwMode="auto">
                <a:xfrm>
                  <a:off x="2402" y="2794"/>
                  <a:ext cx="2" cy="8"/>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9" name="Freeform 159"/>
                <p:cNvSpPr>
                  <a:spLocks noChangeAspect="1"/>
                </p:cNvSpPr>
                <p:nvPr/>
              </p:nvSpPr>
              <p:spPr bwMode="auto">
                <a:xfrm>
                  <a:off x="2331" y="2750"/>
                  <a:ext cx="92" cy="40"/>
                </a:xfrm>
                <a:custGeom>
                  <a:avLst/>
                  <a:gdLst/>
                  <a:ahLst/>
                  <a:cxnLst>
                    <a:cxn ang="0">
                      <a:pos x="0" y="0"/>
                    </a:cxn>
                    <a:cxn ang="0">
                      <a:pos x="92" y="11"/>
                    </a:cxn>
                    <a:cxn ang="0">
                      <a:pos x="92" y="40"/>
                    </a:cxn>
                    <a:cxn ang="0">
                      <a:pos x="0" y="28"/>
                    </a:cxn>
                    <a:cxn ang="0">
                      <a:pos x="0" y="0"/>
                    </a:cxn>
                  </a:cxnLst>
                  <a:rect l="0" t="0" r="r" b="b"/>
                  <a:pathLst>
                    <a:path w="92" h="40">
                      <a:moveTo>
                        <a:pt x="0" y="0"/>
                      </a:moveTo>
                      <a:lnTo>
                        <a:pt x="92" y="11"/>
                      </a:lnTo>
                      <a:lnTo>
                        <a:pt x="92"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0" name="Freeform 160"/>
                <p:cNvSpPr>
                  <a:spLocks noChangeAspect="1"/>
                </p:cNvSpPr>
                <p:nvPr/>
              </p:nvSpPr>
              <p:spPr bwMode="auto">
                <a:xfrm>
                  <a:off x="2331" y="2754"/>
                  <a:ext cx="17" cy="22"/>
                </a:xfrm>
                <a:custGeom>
                  <a:avLst/>
                  <a:gdLst/>
                  <a:ahLst/>
                  <a:cxnLst>
                    <a:cxn ang="0">
                      <a:pos x="0" y="22"/>
                    </a:cxn>
                    <a:cxn ang="0">
                      <a:pos x="17" y="22"/>
                    </a:cxn>
                    <a:cxn ang="0">
                      <a:pos x="17" y="3"/>
                    </a:cxn>
                    <a:cxn ang="0">
                      <a:pos x="0" y="0"/>
                    </a:cxn>
                    <a:cxn ang="0">
                      <a:pos x="0" y="22"/>
                    </a:cxn>
                  </a:cxnLst>
                  <a:rect l="0" t="0" r="r" b="b"/>
                  <a:pathLst>
                    <a:path w="17" h="22">
                      <a:moveTo>
                        <a:pt x="0" y="22"/>
                      </a:moveTo>
                      <a:lnTo>
                        <a:pt x="17" y="22"/>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1" name="Freeform 161"/>
                <p:cNvSpPr>
                  <a:spLocks noChangeAspect="1"/>
                </p:cNvSpPr>
                <p:nvPr/>
              </p:nvSpPr>
              <p:spPr bwMode="auto">
                <a:xfrm>
                  <a:off x="2348" y="2757"/>
                  <a:ext cx="54" cy="30"/>
                </a:xfrm>
                <a:custGeom>
                  <a:avLst/>
                  <a:gdLst/>
                  <a:ahLst/>
                  <a:cxnLst>
                    <a:cxn ang="0">
                      <a:pos x="0" y="8"/>
                    </a:cxn>
                    <a:cxn ang="0">
                      <a:pos x="23" y="7"/>
                    </a:cxn>
                    <a:cxn ang="0">
                      <a:pos x="23" y="3"/>
                    </a:cxn>
                    <a:cxn ang="0">
                      <a:pos x="0" y="0"/>
                    </a:cxn>
                    <a:cxn ang="0">
                      <a:pos x="0" y="8"/>
                    </a:cxn>
                  </a:cxnLst>
                  <a:rect l="0" t="0" r="r" b="b"/>
                  <a:pathLst>
                    <a:path w="23" h="13">
                      <a:moveTo>
                        <a:pt x="0" y="8"/>
                      </a:moveTo>
                      <a:cubicBezTo>
                        <a:pt x="0" y="8"/>
                        <a:pt x="10" y="13"/>
                        <a:pt x="23" y="7"/>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2" name="Freeform 162"/>
                <p:cNvSpPr>
                  <a:spLocks noChangeAspect="1"/>
                </p:cNvSpPr>
                <p:nvPr/>
              </p:nvSpPr>
              <p:spPr bwMode="auto">
                <a:xfrm>
                  <a:off x="2331" y="2752"/>
                  <a:ext cx="17" cy="5"/>
                </a:xfrm>
                <a:custGeom>
                  <a:avLst/>
                  <a:gdLst/>
                  <a:ahLst/>
                  <a:cxnLst>
                    <a:cxn ang="0">
                      <a:pos x="0" y="2"/>
                    </a:cxn>
                    <a:cxn ang="0">
                      <a:pos x="0" y="0"/>
                    </a:cxn>
                    <a:cxn ang="0">
                      <a:pos x="17" y="2"/>
                    </a:cxn>
                    <a:cxn ang="0">
                      <a:pos x="17" y="5"/>
                    </a:cxn>
                    <a:cxn ang="0">
                      <a:pos x="0" y="2"/>
                    </a:cxn>
                  </a:cxnLst>
                  <a:rect l="0" t="0" r="r" b="b"/>
                  <a:pathLst>
                    <a:path w="17" h="5">
                      <a:moveTo>
                        <a:pt x="0" y="2"/>
                      </a:moveTo>
                      <a:lnTo>
                        <a:pt x="0" y="0"/>
                      </a:lnTo>
                      <a:lnTo>
                        <a:pt x="17" y="2"/>
                      </a:lnTo>
                      <a:lnTo>
                        <a:pt x="17"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3" name="Freeform 163"/>
                <p:cNvSpPr>
                  <a:spLocks noChangeAspect="1"/>
                </p:cNvSpPr>
                <p:nvPr/>
              </p:nvSpPr>
              <p:spPr bwMode="auto">
                <a:xfrm>
                  <a:off x="2348" y="2754"/>
                  <a:ext cx="54" cy="12"/>
                </a:xfrm>
                <a:custGeom>
                  <a:avLst/>
                  <a:gdLst/>
                  <a:ahLst/>
                  <a:cxnLst>
                    <a:cxn ang="0">
                      <a:pos x="0" y="0"/>
                    </a:cxn>
                    <a:cxn ang="0">
                      <a:pos x="23" y="4"/>
                    </a:cxn>
                    <a:cxn ang="0">
                      <a:pos x="23" y="4"/>
                    </a:cxn>
                    <a:cxn ang="0">
                      <a:pos x="7" y="4"/>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7"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4" name="Freeform 164"/>
                <p:cNvSpPr>
                  <a:spLocks noChangeAspect="1"/>
                </p:cNvSpPr>
                <p:nvPr/>
              </p:nvSpPr>
              <p:spPr bwMode="auto">
                <a:xfrm>
                  <a:off x="2402" y="2764"/>
                  <a:ext cx="2" cy="9"/>
                </a:xfrm>
                <a:custGeom>
                  <a:avLst/>
                  <a:gdLst/>
                  <a:ahLst/>
                  <a:cxnLst>
                    <a:cxn ang="0">
                      <a:pos x="2" y="7"/>
                    </a:cxn>
                    <a:cxn ang="0">
                      <a:pos x="0" y="9"/>
                    </a:cxn>
                    <a:cxn ang="0">
                      <a:pos x="0" y="0"/>
                    </a:cxn>
                    <a:cxn ang="0">
                      <a:pos x="2" y="2"/>
                    </a:cxn>
                    <a:cxn ang="0">
                      <a:pos x="2" y="7"/>
                    </a:cxn>
                  </a:cxnLst>
                  <a:rect l="0" t="0" r="r" b="b"/>
                  <a:pathLst>
                    <a:path w="2" h="9">
                      <a:moveTo>
                        <a:pt x="2" y="7"/>
                      </a:moveTo>
                      <a:lnTo>
                        <a:pt x="0" y="9"/>
                      </a:lnTo>
                      <a:lnTo>
                        <a:pt x="0" y="0"/>
                      </a:lnTo>
                      <a:lnTo>
                        <a:pt x="2" y="2"/>
                      </a:lnTo>
                      <a:lnTo>
                        <a:pt x="2" y="7"/>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5" name="Freeform 165"/>
                <p:cNvSpPr>
                  <a:spLocks noChangeAspect="1"/>
                </p:cNvSpPr>
                <p:nvPr/>
              </p:nvSpPr>
              <p:spPr bwMode="auto">
                <a:xfrm>
                  <a:off x="2331" y="2721"/>
                  <a:ext cx="92" cy="38"/>
                </a:xfrm>
                <a:custGeom>
                  <a:avLst/>
                  <a:gdLst/>
                  <a:ahLst/>
                  <a:cxnLst>
                    <a:cxn ang="0">
                      <a:pos x="0" y="0"/>
                    </a:cxn>
                    <a:cxn ang="0">
                      <a:pos x="92" y="10"/>
                    </a:cxn>
                    <a:cxn ang="0">
                      <a:pos x="92" y="38"/>
                    </a:cxn>
                    <a:cxn ang="0">
                      <a:pos x="0" y="26"/>
                    </a:cxn>
                    <a:cxn ang="0">
                      <a:pos x="0" y="0"/>
                    </a:cxn>
                  </a:cxnLst>
                  <a:rect l="0" t="0" r="r" b="b"/>
                  <a:pathLst>
                    <a:path w="92" h="38">
                      <a:moveTo>
                        <a:pt x="0" y="0"/>
                      </a:moveTo>
                      <a:lnTo>
                        <a:pt x="92" y="10"/>
                      </a:lnTo>
                      <a:lnTo>
                        <a:pt x="92"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6" name="Freeform 166"/>
                <p:cNvSpPr>
                  <a:spLocks noChangeAspect="1"/>
                </p:cNvSpPr>
                <p:nvPr/>
              </p:nvSpPr>
              <p:spPr bwMode="auto">
                <a:xfrm>
                  <a:off x="2331" y="2724"/>
                  <a:ext cx="17" cy="23"/>
                </a:xfrm>
                <a:custGeom>
                  <a:avLst/>
                  <a:gdLst/>
                  <a:ahLst/>
                  <a:cxnLst>
                    <a:cxn ang="0">
                      <a:pos x="0" y="21"/>
                    </a:cxn>
                    <a:cxn ang="0">
                      <a:pos x="17" y="23"/>
                    </a:cxn>
                    <a:cxn ang="0">
                      <a:pos x="17" y="2"/>
                    </a:cxn>
                    <a:cxn ang="0">
                      <a:pos x="0" y="0"/>
                    </a:cxn>
                    <a:cxn ang="0">
                      <a:pos x="0" y="21"/>
                    </a:cxn>
                  </a:cxnLst>
                  <a:rect l="0" t="0" r="r" b="b"/>
                  <a:pathLst>
                    <a:path w="17" h="23">
                      <a:moveTo>
                        <a:pt x="0" y="21"/>
                      </a:moveTo>
                      <a:lnTo>
                        <a:pt x="17" y="23"/>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7" name="Freeform 167"/>
                <p:cNvSpPr>
                  <a:spLocks noChangeAspect="1"/>
                </p:cNvSpPr>
                <p:nvPr/>
              </p:nvSpPr>
              <p:spPr bwMode="auto">
                <a:xfrm>
                  <a:off x="2348" y="2726"/>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8" name="Freeform 168"/>
                <p:cNvSpPr>
                  <a:spLocks noChangeAspect="1"/>
                </p:cNvSpPr>
                <p:nvPr/>
              </p:nvSpPr>
              <p:spPr bwMode="auto">
                <a:xfrm>
                  <a:off x="2331" y="2721"/>
                  <a:ext cx="17" cy="5"/>
                </a:xfrm>
                <a:custGeom>
                  <a:avLst/>
                  <a:gdLst/>
                  <a:ahLst/>
                  <a:cxnLst>
                    <a:cxn ang="0">
                      <a:pos x="0" y="3"/>
                    </a:cxn>
                    <a:cxn ang="0">
                      <a:pos x="0" y="0"/>
                    </a:cxn>
                    <a:cxn ang="0">
                      <a:pos x="17" y="5"/>
                    </a:cxn>
                    <a:cxn ang="0">
                      <a:pos x="17" y="5"/>
                    </a:cxn>
                    <a:cxn ang="0">
                      <a:pos x="0" y="3"/>
                    </a:cxn>
                  </a:cxnLst>
                  <a:rect l="0" t="0" r="r" b="b"/>
                  <a:pathLst>
                    <a:path w="17" h="5">
                      <a:moveTo>
                        <a:pt x="0" y="3"/>
                      </a:moveTo>
                      <a:lnTo>
                        <a:pt x="0" y="0"/>
                      </a:lnTo>
                      <a:lnTo>
                        <a:pt x="17" y="5"/>
                      </a:lnTo>
                      <a:lnTo>
                        <a:pt x="17" y="5"/>
                      </a:lnTo>
                      <a:lnTo>
                        <a:pt x="0" y="3"/>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9" name="Freeform 169"/>
                <p:cNvSpPr>
                  <a:spLocks noChangeAspect="1"/>
                </p:cNvSpPr>
                <p:nvPr/>
              </p:nvSpPr>
              <p:spPr bwMode="auto">
                <a:xfrm>
                  <a:off x="2348" y="2726"/>
                  <a:ext cx="54" cy="9"/>
                </a:xfrm>
                <a:custGeom>
                  <a:avLst/>
                  <a:gdLst/>
                  <a:ahLst/>
                  <a:cxnLst>
                    <a:cxn ang="0">
                      <a:pos x="0" y="0"/>
                    </a:cxn>
                    <a:cxn ang="0">
                      <a:pos x="23" y="3"/>
                    </a:cxn>
                    <a:cxn ang="0">
                      <a:pos x="23" y="4"/>
                    </a:cxn>
                    <a:cxn ang="0">
                      <a:pos x="7" y="3"/>
                    </a:cxn>
                    <a:cxn ang="0">
                      <a:pos x="0" y="0"/>
                    </a:cxn>
                  </a:cxnLst>
                  <a:rect l="0" t="0" r="r" b="b"/>
                  <a:pathLst>
                    <a:path w="23" h="4">
                      <a:moveTo>
                        <a:pt x="0" y="0"/>
                      </a:moveTo>
                      <a:cubicBezTo>
                        <a:pt x="0" y="0"/>
                        <a:pt x="6" y="4"/>
                        <a:pt x="23" y="3"/>
                      </a:cubicBezTo>
                      <a:cubicBezTo>
                        <a:pt x="23" y="4"/>
                        <a:pt x="23" y="4"/>
                        <a:pt x="23" y="4"/>
                      </a:cubicBezTo>
                      <a:cubicBezTo>
                        <a:pt x="23" y="4"/>
                        <a:pt x="13"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0" name="Rectangle 170"/>
                <p:cNvSpPr>
                  <a:spLocks noChangeAspect="1" noChangeArrowheads="1"/>
                </p:cNvSpPr>
                <p:nvPr/>
              </p:nvSpPr>
              <p:spPr bwMode="auto">
                <a:xfrm>
                  <a:off x="2402" y="2735"/>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1" name="Freeform 171"/>
                <p:cNvSpPr>
                  <a:spLocks noChangeAspect="1"/>
                </p:cNvSpPr>
                <p:nvPr/>
              </p:nvSpPr>
              <p:spPr bwMode="auto">
                <a:xfrm>
                  <a:off x="2426" y="2854"/>
                  <a:ext cx="94" cy="37"/>
                </a:xfrm>
                <a:custGeom>
                  <a:avLst/>
                  <a:gdLst/>
                  <a:ahLst/>
                  <a:cxnLst>
                    <a:cxn ang="0">
                      <a:pos x="0" y="0"/>
                    </a:cxn>
                    <a:cxn ang="0">
                      <a:pos x="94" y="9"/>
                    </a:cxn>
                    <a:cxn ang="0">
                      <a:pos x="94" y="37"/>
                    </a:cxn>
                    <a:cxn ang="0">
                      <a:pos x="0" y="25"/>
                    </a:cxn>
                    <a:cxn ang="0">
                      <a:pos x="0" y="0"/>
                    </a:cxn>
                  </a:cxnLst>
                  <a:rect l="0" t="0" r="r" b="b"/>
                  <a:pathLst>
                    <a:path w="94" h="37">
                      <a:moveTo>
                        <a:pt x="0" y="0"/>
                      </a:moveTo>
                      <a:lnTo>
                        <a:pt x="94" y="9"/>
                      </a:lnTo>
                      <a:lnTo>
                        <a:pt x="94" y="37"/>
                      </a:lnTo>
                      <a:lnTo>
                        <a:pt x="0" y="25"/>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2" name="Freeform 172"/>
                <p:cNvSpPr>
                  <a:spLocks noChangeAspect="1"/>
                </p:cNvSpPr>
                <p:nvPr/>
              </p:nvSpPr>
              <p:spPr bwMode="auto">
                <a:xfrm>
                  <a:off x="2426" y="2856"/>
                  <a:ext cx="19" cy="23"/>
                </a:xfrm>
                <a:custGeom>
                  <a:avLst/>
                  <a:gdLst/>
                  <a:ahLst/>
                  <a:cxnLst>
                    <a:cxn ang="0">
                      <a:pos x="0" y="21"/>
                    </a:cxn>
                    <a:cxn ang="0">
                      <a:pos x="19" y="23"/>
                    </a:cxn>
                    <a:cxn ang="0">
                      <a:pos x="19" y="2"/>
                    </a:cxn>
                    <a:cxn ang="0">
                      <a:pos x="0" y="0"/>
                    </a:cxn>
                    <a:cxn ang="0">
                      <a:pos x="0" y="21"/>
                    </a:cxn>
                  </a:cxnLst>
                  <a:rect l="0" t="0" r="r" b="b"/>
                  <a:pathLst>
                    <a:path w="19" h="23">
                      <a:moveTo>
                        <a:pt x="0" y="21"/>
                      </a:moveTo>
                      <a:lnTo>
                        <a:pt x="19" y="23"/>
                      </a:lnTo>
                      <a:lnTo>
                        <a:pt x="19"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3" name="Freeform 173"/>
                <p:cNvSpPr>
                  <a:spLocks noChangeAspect="1"/>
                </p:cNvSpPr>
                <p:nvPr/>
              </p:nvSpPr>
              <p:spPr bwMode="auto">
                <a:xfrm>
                  <a:off x="2445" y="2858"/>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4" name="Freeform 174"/>
                <p:cNvSpPr>
                  <a:spLocks noChangeAspect="1"/>
                </p:cNvSpPr>
                <p:nvPr/>
              </p:nvSpPr>
              <p:spPr bwMode="auto">
                <a:xfrm>
                  <a:off x="2426" y="2854"/>
                  <a:ext cx="19" cy="4"/>
                </a:xfrm>
                <a:custGeom>
                  <a:avLst/>
                  <a:gdLst/>
                  <a:ahLst/>
                  <a:cxnLst>
                    <a:cxn ang="0">
                      <a:pos x="0" y="2"/>
                    </a:cxn>
                    <a:cxn ang="0">
                      <a:pos x="0" y="0"/>
                    </a:cxn>
                    <a:cxn ang="0">
                      <a:pos x="19" y="4"/>
                    </a:cxn>
                    <a:cxn ang="0">
                      <a:pos x="19" y="4"/>
                    </a:cxn>
                    <a:cxn ang="0">
                      <a:pos x="0" y="2"/>
                    </a:cxn>
                  </a:cxnLst>
                  <a:rect l="0" t="0" r="r" b="b"/>
                  <a:pathLst>
                    <a:path w="19" h="4">
                      <a:moveTo>
                        <a:pt x="0" y="2"/>
                      </a:moveTo>
                      <a:lnTo>
                        <a:pt x="0" y="0"/>
                      </a:lnTo>
                      <a:lnTo>
                        <a:pt x="19" y="4"/>
                      </a:lnTo>
                      <a:lnTo>
                        <a:pt x="19"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5" name="Freeform 175"/>
                <p:cNvSpPr>
                  <a:spLocks noChangeAspect="1"/>
                </p:cNvSpPr>
                <p:nvPr/>
              </p:nvSpPr>
              <p:spPr bwMode="auto">
                <a:xfrm>
                  <a:off x="2445" y="2858"/>
                  <a:ext cx="54" cy="10"/>
                </a:xfrm>
                <a:custGeom>
                  <a:avLst/>
                  <a:gdLst/>
                  <a:ahLst/>
                  <a:cxnLst>
                    <a:cxn ang="0">
                      <a:pos x="0" y="0"/>
                    </a:cxn>
                    <a:cxn ang="0">
                      <a:pos x="23" y="3"/>
                    </a:cxn>
                    <a:cxn ang="0">
                      <a:pos x="23" y="4"/>
                    </a:cxn>
                    <a:cxn ang="0">
                      <a:pos x="6" y="3"/>
                    </a:cxn>
                    <a:cxn ang="0">
                      <a:pos x="0" y="0"/>
                    </a:cxn>
                  </a:cxnLst>
                  <a:rect l="0" t="0" r="r" b="b"/>
                  <a:pathLst>
                    <a:path w="23" h="4">
                      <a:moveTo>
                        <a:pt x="0" y="0"/>
                      </a:moveTo>
                      <a:cubicBezTo>
                        <a:pt x="0" y="0"/>
                        <a:pt x="6" y="4"/>
                        <a:pt x="23" y="3"/>
                      </a:cubicBezTo>
                      <a:cubicBezTo>
                        <a:pt x="23" y="4"/>
                        <a:pt x="23" y="4"/>
                        <a:pt x="23" y="4"/>
                      </a:cubicBezTo>
                      <a:cubicBezTo>
                        <a:pt x="23" y="4"/>
                        <a:pt x="13" y="4"/>
                        <a:pt x="6"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6" name="Freeform 176"/>
                <p:cNvSpPr>
                  <a:spLocks noChangeAspect="1"/>
                </p:cNvSpPr>
                <p:nvPr/>
              </p:nvSpPr>
              <p:spPr bwMode="auto">
                <a:xfrm>
                  <a:off x="2499" y="2868"/>
                  <a:ext cx="2" cy="7"/>
                </a:xfrm>
                <a:custGeom>
                  <a:avLst/>
                  <a:gdLst/>
                  <a:ahLst/>
                  <a:cxnLst>
                    <a:cxn ang="0">
                      <a:pos x="2" y="4"/>
                    </a:cxn>
                    <a:cxn ang="0">
                      <a:pos x="0" y="7"/>
                    </a:cxn>
                    <a:cxn ang="0">
                      <a:pos x="0" y="0"/>
                    </a:cxn>
                    <a:cxn ang="0">
                      <a:pos x="2" y="0"/>
                    </a:cxn>
                    <a:cxn ang="0">
                      <a:pos x="2" y="4"/>
                    </a:cxn>
                  </a:cxnLst>
                  <a:rect l="0" t="0" r="r" b="b"/>
                  <a:pathLst>
                    <a:path w="2" h="7">
                      <a:moveTo>
                        <a:pt x="2" y="4"/>
                      </a:moveTo>
                      <a:lnTo>
                        <a:pt x="0" y="7"/>
                      </a:lnTo>
                      <a:lnTo>
                        <a:pt x="0" y="0"/>
                      </a:lnTo>
                      <a:lnTo>
                        <a:pt x="2" y="0"/>
                      </a:lnTo>
                      <a:lnTo>
                        <a:pt x="2" y="4"/>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7" name="Freeform 177"/>
                <p:cNvSpPr>
                  <a:spLocks noChangeAspect="1"/>
                </p:cNvSpPr>
                <p:nvPr/>
              </p:nvSpPr>
              <p:spPr bwMode="auto">
                <a:xfrm>
                  <a:off x="2426" y="2823"/>
                  <a:ext cx="94" cy="38"/>
                </a:xfrm>
                <a:custGeom>
                  <a:avLst/>
                  <a:gdLst/>
                  <a:ahLst/>
                  <a:cxnLst>
                    <a:cxn ang="0">
                      <a:pos x="0" y="0"/>
                    </a:cxn>
                    <a:cxn ang="0">
                      <a:pos x="94" y="9"/>
                    </a:cxn>
                    <a:cxn ang="0">
                      <a:pos x="94" y="38"/>
                    </a:cxn>
                    <a:cxn ang="0">
                      <a:pos x="0" y="28"/>
                    </a:cxn>
                    <a:cxn ang="0">
                      <a:pos x="0" y="0"/>
                    </a:cxn>
                  </a:cxnLst>
                  <a:rect l="0" t="0" r="r" b="b"/>
                  <a:pathLst>
                    <a:path w="94" h="38">
                      <a:moveTo>
                        <a:pt x="0" y="0"/>
                      </a:moveTo>
                      <a:lnTo>
                        <a:pt x="94" y="9"/>
                      </a:lnTo>
                      <a:lnTo>
                        <a:pt x="94"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8" name="Freeform 178"/>
                <p:cNvSpPr>
                  <a:spLocks noChangeAspect="1"/>
                </p:cNvSpPr>
                <p:nvPr/>
              </p:nvSpPr>
              <p:spPr bwMode="auto">
                <a:xfrm>
                  <a:off x="2426" y="2825"/>
                  <a:ext cx="19" cy="24"/>
                </a:xfrm>
                <a:custGeom>
                  <a:avLst/>
                  <a:gdLst/>
                  <a:ahLst/>
                  <a:cxnLst>
                    <a:cxn ang="0">
                      <a:pos x="0" y="21"/>
                    </a:cxn>
                    <a:cxn ang="0">
                      <a:pos x="19" y="24"/>
                    </a:cxn>
                    <a:cxn ang="0">
                      <a:pos x="19" y="3"/>
                    </a:cxn>
                    <a:cxn ang="0">
                      <a:pos x="0" y="0"/>
                    </a:cxn>
                    <a:cxn ang="0">
                      <a:pos x="0" y="21"/>
                    </a:cxn>
                  </a:cxnLst>
                  <a:rect l="0" t="0" r="r" b="b"/>
                  <a:pathLst>
                    <a:path w="19" h="24">
                      <a:moveTo>
                        <a:pt x="0" y="21"/>
                      </a:moveTo>
                      <a:lnTo>
                        <a:pt x="19" y="24"/>
                      </a:lnTo>
                      <a:lnTo>
                        <a:pt x="19" y="3"/>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9" name="Freeform 179"/>
                <p:cNvSpPr>
                  <a:spLocks noChangeAspect="1"/>
                </p:cNvSpPr>
                <p:nvPr/>
              </p:nvSpPr>
              <p:spPr bwMode="auto">
                <a:xfrm>
                  <a:off x="2445" y="2828"/>
                  <a:ext cx="54" cy="30"/>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0" name="Freeform 180"/>
                <p:cNvSpPr>
                  <a:spLocks noChangeAspect="1"/>
                </p:cNvSpPr>
                <p:nvPr/>
              </p:nvSpPr>
              <p:spPr bwMode="auto">
                <a:xfrm>
                  <a:off x="2426" y="2823"/>
                  <a:ext cx="19" cy="5"/>
                </a:xfrm>
                <a:custGeom>
                  <a:avLst/>
                  <a:gdLst/>
                  <a:ahLst/>
                  <a:cxnLst>
                    <a:cxn ang="0">
                      <a:pos x="0" y="2"/>
                    </a:cxn>
                    <a:cxn ang="0">
                      <a:pos x="0" y="0"/>
                    </a:cxn>
                    <a:cxn ang="0">
                      <a:pos x="19" y="5"/>
                    </a:cxn>
                    <a:cxn ang="0">
                      <a:pos x="19" y="5"/>
                    </a:cxn>
                    <a:cxn ang="0">
                      <a:pos x="0" y="2"/>
                    </a:cxn>
                  </a:cxnLst>
                  <a:rect l="0" t="0" r="r" b="b"/>
                  <a:pathLst>
                    <a:path w="19" h="5">
                      <a:moveTo>
                        <a:pt x="0" y="2"/>
                      </a:moveTo>
                      <a:lnTo>
                        <a:pt x="0" y="0"/>
                      </a:lnTo>
                      <a:lnTo>
                        <a:pt x="19" y="5"/>
                      </a:lnTo>
                      <a:lnTo>
                        <a:pt x="19"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1" name="Freeform 181"/>
                <p:cNvSpPr>
                  <a:spLocks noChangeAspect="1"/>
                </p:cNvSpPr>
                <p:nvPr/>
              </p:nvSpPr>
              <p:spPr bwMode="auto">
                <a:xfrm>
                  <a:off x="2445" y="2828"/>
                  <a:ext cx="54" cy="9"/>
                </a:xfrm>
                <a:custGeom>
                  <a:avLst/>
                  <a:gdLst/>
                  <a:ahLst/>
                  <a:cxnLst>
                    <a:cxn ang="0">
                      <a:pos x="0" y="0"/>
                    </a:cxn>
                    <a:cxn ang="0">
                      <a:pos x="23" y="3"/>
                    </a:cxn>
                    <a:cxn ang="0">
                      <a:pos x="23" y="4"/>
                    </a:cxn>
                    <a:cxn ang="0">
                      <a:pos x="6" y="3"/>
                    </a:cxn>
                    <a:cxn ang="0">
                      <a:pos x="0" y="0"/>
                    </a:cxn>
                  </a:cxnLst>
                  <a:rect l="0" t="0" r="r" b="b"/>
                  <a:pathLst>
                    <a:path w="23" h="4">
                      <a:moveTo>
                        <a:pt x="0" y="0"/>
                      </a:moveTo>
                      <a:cubicBezTo>
                        <a:pt x="0" y="0"/>
                        <a:pt x="6" y="4"/>
                        <a:pt x="23" y="3"/>
                      </a:cubicBezTo>
                      <a:cubicBezTo>
                        <a:pt x="23" y="4"/>
                        <a:pt x="23" y="4"/>
                        <a:pt x="23" y="4"/>
                      </a:cubicBezTo>
                      <a:cubicBezTo>
                        <a:pt x="23" y="4"/>
                        <a:pt x="13" y="4"/>
                        <a:pt x="6"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2" name="Rectangle 182"/>
                <p:cNvSpPr>
                  <a:spLocks noChangeAspect="1" noChangeArrowheads="1"/>
                </p:cNvSpPr>
                <p:nvPr/>
              </p:nvSpPr>
              <p:spPr bwMode="auto">
                <a:xfrm>
                  <a:off x="2499" y="2837"/>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3" name="Freeform 183"/>
                <p:cNvSpPr>
                  <a:spLocks noChangeAspect="1"/>
                </p:cNvSpPr>
                <p:nvPr/>
              </p:nvSpPr>
              <p:spPr bwMode="auto">
                <a:xfrm>
                  <a:off x="2426" y="2792"/>
                  <a:ext cx="94" cy="38"/>
                </a:xfrm>
                <a:custGeom>
                  <a:avLst/>
                  <a:gdLst/>
                  <a:ahLst/>
                  <a:cxnLst>
                    <a:cxn ang="0">
                      <a:pos x="0" y="0"/>
                    </a:cxn>
                    <a:cxn ang="0">
                      <a:pos x="94" y="10"/>
                    </a:cxn>
                    <a:cxn ang="0">
                      <a:pos x="94" y="38"/>
                    </a:cxn>
                    <a:cxn ang="0">
                      <a:pos x="0" y="28"/>
                    </a:cxn>
                    <a:cxn ang="0">
                      <a:pos x="0" y="0"/>
                    </a:cxn>
                  </a:cxnLst>
                  <a:rect l="0" t="0" r="r" b="b"/>
                  <a:pathLst>
                    <a:path w="94" h="38">
                      <a:moveTo>
                        <a:pt x="0" y="0"/>
                      </a:moveTo>
                      <a:lnTo>
                        <a:pt x="94" y="10"/>
                      </a:lnTo>
                      <a:lnTo>
                        <a:pt x="94"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4" name="Freeform 184"/>
                <p:cNvSpPr>
                  <a:spLocks noChangeAspect="1"/>
                </p:cNvSpPr>
                <p:nvPr/>
              </p:nvSpPr>
              <p:spPr bwMode="auto">
                <a:xfrm>
                  <a:off x="2426" y="2794"/>
                  <a:ext cx="19" cy="24"/>
                </a:xfrm>
                <a:custGeom>
                  <a:avLst/>
                  <a:gdLst/>
                  <a:ahLst/>
                  <a:cxnLst>
                    <a:cxn ang="0">
                      <a:pos x="0" y="22"/>
                    </a:cxn>
                    <a:cxn ang="0">
                      <a:pos x="19" y="24"/>
                    </a:cxn>
                    <a:cxn ang="0">
                      <a:pos x="19" y="5"/>
                    </a:cxn>
                    <a:cxn ang="0">
                      <a:pos x="0" y="0"/>
                    </a:cxn>
                    <a:cxn ang="0">
                      <a:pos x="0" y="22"/>
                    </a:cxn>
                  </a:cxnLst>
                  <a:rect l="0" t="0" r="r" b="b"/>
                  <a:pathLst>
                    <a:path w="19" h="24">
                      <a:moveTo>
                        <a:pt x="0" y="22"/>
                      </a:moveTo>
                      <a:lnTo>
                        <a:pt x="19" y="24"/>
                      </a:lnTo>
                      <a:lnTo>
                        <a:pt x="19" y="5"/>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5" name="Freeform 185"/>
                <p:cNvSpPr>
                  <a:spLocks noChangeAspect="1"/>
                </p:cNvSpPr>
                <p:nvPr/>
              </p:nvSpPr>
              <p:spPr bwMode="auto">
                <a:xfrm>
                  <a:off x="2445" y="2799"/>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6" name="Freeform 186"/>
                <p:cNvSpPr>
                  <a:spLocks noChangeAspect="1"/>
                </p:cNvSpPr>
                <p:nvPr/>
              </p:nvSpPr>
              <p:spPr bwMode="auto">
                <a:xfrm>
                  <a:off x="2426" y="2794"/>
                  <a:ext cx="19" cy="5"/>
                </a:xfrm>
                <a:custGeom>
                  <a:avLst/>
                  <a:gdLst/>
                  <a:ahLst/>
                  <a:cxnLst>
                    <a:cxn ang="0">
                      <a:pos x="0" y="0"/>
                    </a:cxn>
                    <a:cxn ang="0">
                      <a:pos x="0" y="0"/>
                    </a:cxn>
                    <a:cxn ang="0">
                      <a:pos x="19" y="3"/>
                    </a:cxn>
                    <a:cxn ang="0">
                      <a:pos x="19" y="5"/>
                    </a:cxn>
                    <a:cxn ang="0">
                      <a:pos x="0" y="0"/>
                    </a:cxn>
                  </a:cxnLst>
                  <a:rect l="0" t="0" r="r" b="b"/>
                  <a:pathLst>
                    <a:path w="19" h="5">
                      <a:moveTo>
                        <a:pt x="0" y="0"/>
                      </a:moveTo>
                      <a:lnTo>
                        <a:pt x="0" y="0"/>
                      </a:lnTo>
                      <a:lnTo>
                        <a:pt x="19" y="3"/>
                      </a:lnTo>
                      <a:lnTo>
                        <a:pt x="19" y="5"/>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7" name="Freeform 187"/>
                <p:cNvSpPr>
                  <a:spLocks noChangeAspect="1"/>
                </p:cNvSpPr>
                <p:nvPr/>
              </p:nvSpPr>
              <p:spPr bwMode="auto">
                <a:xfrm>
                  <a:off x="2445" y="2797"/>
                  <a:ext cx="54"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8" name="Rectangle 188"/>
                <p:cNvSpPr>
                  <a:spLocks noChangeAspect="1" noChangeArrowheads="1"/>
                </p:cNvSpPr>
                <p:nvPr/>
              </p:nvSpPr>
              <p:spPr bwMode="auto">
                <a:xfrm>
                  <a:off x="2499" y="280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9" name="Freeform 189"/>
                <p:cNvSpPr>
                  <a:spLocks noChangeAspect="1"/>
                </p:cNvSpPr>
                <p:nvPr/>
              </p:nvSpPr>
              <p:spPr bwMode="auto">
                <a:xfrm>
                  <a:off x="2426" y="2761"/>
                  <a:ext cx="94" cy="41"/>
                </a:xfrm>
                <a:custGeom>
                  <a:avLst/>
                  <a:gdLst/>
                  <a:ahLst/>
                  <a:cxnLst>
                    <a:cxn ang="0">
                      <a:pos x="0" y="0"/>
                    </a:cxn>
                    <a:cxn ang="0">
                      <a:pos x="94" y="12"/>
                    </a:cxn>
                    <a:cxn ang="0">
                      <a:pos x="94" y="41"/>
                    </a:cxn>
                    <a:cxn ang="0">
                      <a:pos x="0" y="29"/>
                    </a:cxn>
                    <a:cxn ang="0">
                      <a:pos x="0" y="0"/>
                    </a:cxn>
                  </a:cxnLst>
                  <a:rect l="0" t="0" r="r" b="b"/>
                  <a:pathLst>
                    <a:path w="94" h="41">
                      <a:moveTo>
                        <a:pt x="0" y="0"/>
                      </a:moveTo>
                      <a:lnTo>
                        <a:pt x="94" y="12"/>
                      </a:lnTo>
                      <a:lnTo>
                        <a:pt x="94"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0" name="Freeform 190"/>
                <p:cNvSpPr>
                  <a:spLocks noChangeAspect="1"/>
                </p:cNvSpPr>
                <p:nvPr/>
              </p:nvSpPr>
              <p:spPr bwMode="auto">
                <a:xfrm>
                  <a:off x="2426" y="2766"/>
                  <a:ext cx="19" cy="21"/>
                </a:xfrm>
                <a:custGeom>
                  <a:avLst/>
                  <a:gdLst/>
                  <a:ahLst/>
                  <a:cxnLst>
                    <a:cxn ang="0">
                      <a:pos x="0" y="21"/>
                    </a:cxn>
                    <a:cxn ang="0">
                      <a:pos x="19" y="21"/>
                    </a:cxn>
                    <a:cxn ang="0">
                      <a:pos x="19" y="2"/>
                    </a:cxn>
                    <a:cxn ang="0">
                      <a:pos x="0" y="0"/>
                    </a:cxn>
                    <a:cxn ang="0">
                      <a:pos x="0" y="21"/>
                    </a:cxn>
                  </a:cxnLst>
                  <a:rect l="0" t="0" r="r" b="b"/>
                  <a:pathLst>
                    <a:path w="19" h="21">
                      <a:moveTo>
                        <a:pt x="0" y="21"/>
                      </a:moveTo>
                      <a:lnTo>
                        <a:pt x="19" y="21"/>
                      </a:lnTo>
                      <a:lnTo>
                        <a:pt x="19"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1" name="Freeform 191"/>
                <p:cNvSpPr>
                  <a:spLocks noChangeAspect="1"/>
                </p:cNvSpPr>
                <p:nvPr/>
              </p:nvSpPr>
              <p:spPr bwMode="auto">
                <a:xfrm>
                  <a:off x="2445" y="2768"/>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2" name="Freeform 192"/>
                <p:cNvSpPr>
                  <a:spLocks noChangeAspect="1"/>
                </p:cNvSpPr>
                <p:nvPr/>
              </p:nvSpPr>
              <p:spPr bwMode="auto">
                <a:xfrm>
                  <a:off x="2426" y="2764"/>
                  <a:ext cx="19" cy="4"/>
                </a:xfrm>
                <a:custGeom>
                  <a:avLst/>
                  <a:gdLst/>
                  <a:ahLst/>
                  <a:cxnLst>
                    <a:cxn ang="0">
                      <a:pos x="0" y="2"/>
                    </a:cxn>
                    <a:cxn ang="0">
                      <a:pos x="0" y="0"/>
                    </a:cxn>
                    <a:cxn ang="0">
                      <a:pos x="19" y="2"/>
                    </a:cxn>
                    <a:cxn ang="0">
                      <a:pos x="19" y="4"/>
                    </a:cxn>
                    <a:cxn ang="0">
                      <a:pos x="0" y="2"/>
                    </a:cxn>
                  </a:cxnLst>
                  <a:rect l="0" t="0" r="r" b="b"/>
                  <a:pathLst>
                    <a:path w="19" h="4">
                      <a:moveTo>
                        <a:pt x="0" y="2"/>
                      </a:moveTo>
                      <a:lnTo>
                        <a:pt x="0" y="0"/>
                      </a:lnTo>
                      <a:lnTo>
                        <a:pt x="19" y="2"/>
                      </a:lnTo>
                      <a:lnTo>
                        <a:pt x="19"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3" name="Freeform 193"/>
                <p:cNvSpPr>
                  <a:spLocks noChangeAspect="1"/>
                </p:cNvSpPr>
                <p:nvPr/>
              </p:nvSpPr>
              <p:spPr bwMode="auto">
                <a:xfrm>
                  <a:off x="2445" y="2766"/>
                  <a:ext cx="54"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4" name="Rectangle 194"/>
                <p:cNvSpPr>
                  <a:spLocks noChangeAspect="1" noChangeArrowheads="1"/>
                </p:cNvSpPr>
                <p:nvPr/>
              </p:nvSpPr>
              <p:spPr bwMode="auto">
                <a:xfrm>
                  <a:off x="2499" y="277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5" name="Freeform 195"/>
                <p:cNvSpPr>
                  <a:spLocks noChangeAspect="1"/>
                </p:cNvSpPr>
                <p:nvPr/>
              </p:nvSpPr>
              <p:spPr bwMode="auto">
                <a:xfrm>
                  <a:off x="2426" y="2731"/>
                  <a:ext cx="94" cy="40"/>
                </a:xfrm>
                <a:custGeom>
                  <a:avLst/>
                  <a:gdLst/>
                  <a:ahLst/>
                  <a:cxnLst>
                    <a:cxn ang="0">
                      <a:pos x="0" y="0"/>
                    </a:cxn>
                    <a:cxn ang="0">
                      <a:pos x="94" y="11"/>
                    </a:cxn>
                    <a:cxn ang="0">
                      <a:pos x="94" y="40"/>
                    </a:cxn>
                    <a:cxn ang="0">
                      <a:pos x="0" y="28"/>
                    </a:cxn>
                    <a:cxn ang="0">
                      <a:pos x="0" y="0"/>
                    </a:cxn>
                  </a:cxnLst>
                  <a:rect l="0" t="0" r="r" b="b"/>
                  <a:pathLst>
                    <a:path w="94" h="40">
                      <a:moveTo>
                        <a:pt x="0" y="0"/>
                      </a:moveTo>
                      <a:lnTo>
                        <a:pt x="94" y="11"/>
                      </a:lnTo>
                      <a:lnTo>
                        <a:pt x="94"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6" name="Freeform 196"/>
                <p:cNvSpPr>
                  <a:spLocks noChangeAspect="1"/>
                </p:cNvSpPr>
                <p:nvPr/>
              </p:nvSpPr>
              <p:spPr bwMode="auto">
                <a:xfrm>
                  <a:off x="2426" y="2735"/>
                  <a:ext cx="19" cy="24"/>
                </a:xfrm>
                <a:custGeom>
                  <a:avLst/>
                  <a:gdLst/>
                  <a:ahLst/>
                  <a:cxnLst>
                    <a:cxn ang="0">
                      <a:pos x="0" y="22"/>
                    </a:cxn>
                    <a:cxn ang="0">
                      <a:pos x="19" y="24"/>
                    </a:cxn>
                    <a:cxn ang="0">
                      <a:pos x="16" y="3"/>
                    </a:cxn>
                    <a:cxn ang="0">
                      <a:pos x="0" y="0"/>
                    </a:cxn>
                    <a:cxn ang="0">
                      <a:pos x="0" y="22"/>
                    </a:cxn>
                  </a:cxnLst>
                  <a:rect l="0" t="0" r="r" b="b"/>
                  <a:pathLst>
                    <a:path w="19" h="24">
                      <a:moveTo>
                        <a:pt x="0" y="22"/>
                      </a:moveTo>
                      <a:lnTo>
                        <a:pt x="19" y="24"/>
                      </a:lnTo>
                      <a:lnTo>
                        <a:pt x="16"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7" name="Freeform 197"/>
                <p:cNvSpPr>
                  <a:spLocks noChangeAspect="1"/>
                </p:cNvSpPr>
                <p:nvPr/>
              </p:nvSpPr>
              <p:spPr bwMode="auto">
                <a:xfrm>
                  <a:off x="2442" y="2738"/>
                  <a:ext cx="57" cy="30"/>
                </a:xfrm>
                <a:custGeom>
                  <a:avLst/>
                  <a:gdLst/>
                  <a:ahLst/>
                  <a:cxnLst>
                    <a:cxn ang="0">
                      <a:pos x="1" y="9"/>
                    </a:cxn>
                    <a:cxn ang="0">
                      <a:pos x="24" y="7"/>
                    </a:cxn>
                    <a:cxn ang="0">
                      <a:pos x="24" y="4"/>
                    </a:cxn>
                    <a:cxn ang="0">
                      <a:pos x="0" y="0"/>
                    </a:cxn>
                    <a:cxn ang="0">
                      <a:pos x="1" y="9"/>
                    </a:cxn>
                  </a:cxnLst>
                  <a:rect l="0" t="0" r="r" b="b"/>
                  <a:pathLst>
                    <a:path w="24" h="13">
                      <a:moveTo>
                        <a:pt x="1" y="9"/>
                      </a:moveTo>
                      <a:cubicBezTo>
                        <a:pt x="1" y="9"/>
                        <a:pt x="11" y="13"/>
                        <a:pt x="24" y="7"/>
                      </a:cubicBezTo>
                      <a:cubicBezTo>
                        <a:pt x="24" y="4"/>
                        <a:pt x="24" y="4"/>
                        <a:pt x="24" y="4"/>
                      </a:cubicBezTo>
                      <a:cubicBezTo>
                        <a:pt x="24" y="4"/>
                        <a:pt x="6" y="5"/>
                        <a:pt x="0" y="0"/>
                      </a:cubicBezTo>
                      <a:cubicBezTo>
                        <a:pt x="1" y="6"/>
                        <a:pt x="1" y="9"/>
                        <a:pt x="1"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8" name="Freeform 198"/>
                <p:cNvSpPr>
                  <a:spLocks noChangeAspect="1"/>
                </p:cNvSpPr>
                <p:nvPr/>
              </p:nvSpPr>
              <p:spPr bwMode="auto">
                <a:xfrm>
                  <a:off x="2426" y="2733"/>
                  <a:ext cx="19" cy="5"/>
                </a:xfrm>
                <a:custGeom>
                  <a:avLst/>
                  <a:gdLst/>
                  <a:ahLst/>
                  <a:cxnLst>
                    <a:cxn ang="0">
                      <a:pos x="0" y="2"/>
                    </a:cxn>
                    <a:cxn ang="0">
                      <a:pos x="0" y="0"/>
                    </a:cxn>
                    <a:cxn ang="0">
                      <a:pos x="19" y="5"/>
                    </a:cxn>
                    <a:cxn ang="0">
                      <a:pos x="16" y="5"/>
                    </a:cxn>
                    <a:cxn ang="0">
                      <a:pos x="0" y="2"/>
                    </a:cxn>
                  </a:cxnLst>
                  <a:rect l="0" t="0" r="r" b="b"/>
                  <a:pathLst>
                    <a:path w="19" h="5">
                      <a:moveTo>
                        <a:pt x="0" y="2"/>
                      </a:moveTo>
                      <a:lnTo>
                        <a:pt x="0" y="0"/>
                      </a:lnTo>
                      <a:lnTo>
                        <a:pt x="19" y="5"/>
                      </a:lnTo>
                      <a:lnTo>
                        <a:pt x="16"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9" name="Freeform 199"/>
                <p:cNvSpPr>
                  <a:spLocks noChangeAspect="1"/>
                </p:cNvSpPr>
                <p:nvPr/>
              </p:nvSpPr>
              <p:spPr bwMode="auto">
                <a:xfrm>
                  <a:off x="2442" y="2738"/>
                  <a:ext cx="57" cy="9"/>
                </a:xfrm>
                <a:custGeom>
                  <a:avLst/>
                  <a:gdLst/>
                  <a:ahLst/>
                  <a:cxnLst>
                    <a:cxn ang="0">
                      <a:pos x="1" y="0"/>
                    </a:cxn>
                    <a:cxn ang="0">
                      <a:pos x="24" y="3"/>
                    </a:cxn>
                    <a:cxn ang="0">
                      <a:pos x="24" y="4"/>
                    </a:cxn>
                    <a:cxn ang="0">
                      <a:pos x="7" y="3"/>
                    </a:cxn>
                    <a:cxn ang="0">
                      <a:pos x="0" y="0"/>
                    </a:cxn>
                    <a:cxn ang="0">
                      <a:pos x="1" y="0"/>
                    </a:cxn>
                  </a:cxnLst>
                  <a:rect l="0" t="0" r="r" b="b"/>
                  <a:pathLst>
                    <a:path w="24" h="4">
                      <a:moveTo>
                        <a:pt x="1" y="0"/>
                      </a:moveTo>
                      <a:cubicBezTo>
                        <a:pt x="1" y="0"/>
                        <a:pt x="7" y="4"/>
                        <a:pt x="24" y="3"/>
                      </a:cubicBezTo>
                      <a:cubicBezTo>
                        <a:pt x="24" y="4"/>
                        <a:pt x="24" y="4"/>
                        <a:pt x="24" y="4"/>
                      </a:cubicBezTo>
                      <a:cubicBezTo>
                        <a:pt x="24" y="4"/>
                        <a:pt x="14" y="4"/>
                        <a:pt x="7" y="3"/>
                      </a:cubicBezTo>
                      <a:cubicBezTo>
                        <a:pt x="1" y="1"/>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0" name="Freeform 200"/>
                <p:cNvSpPr>
                  <a:spLocks noChangeAspect="1"/>
                </p:cNvSpPr>
                <p:nvPr/>
              </p:nvSpPr>
              <p:spPr bwMode="auto">
                <a:xfrm>
                  <a:off x="2499" y="2747"/>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48" name="Group 74"/>
              <p:cNvGrpSpPr>
                <a:grpSpLocks noChangeAspect="1"/>
              </p:cNvGrpSpPr>
              <p:nvPr/>
            </p:nvGrpSpPr>
            <p:grpSpPr bwMode="auto">
              <a:xfrm>
                <a:off x="6636860" y="5373216"/>
                <a:ext cx="1103494" cy="494753"/>
                <a:chOff x="2195" y="2634"/>
                <a:chExt cx="621" cy="276"/>
              </a:xfrm>
            </p:grpSpPr>
            <p:sp>
              <p:nvSpPr>
                <p:cNvPr id="59" name="Freeform 75"/>
                <p:cNvSpPr>
                  <a:spLocks noChangeAspect="1"/>
                </p:cNvSpPr>
                <p:nvPr/>
              </p:nvSpPr>
              <p:spPr bwMode="auto">
                <a:xfrm>
                  <a:off x="2634" y="2669"/>
                  <a:ext cx="182" cy="234"/>
                </a:xfrm>
                <a:custGeom>
                  <a:avLst/>
                  <a:gdLst/>
                  <a:ahLst/>
                  <a:cxnLst>
                    <a:cxn ang="0">
                      <a:pos x="77" y="0"/>
                    </a:cxn>
                    <a:cxn ang="0">
                      <a:pos x="77" y="47"/>
                    </a:cxn>
                    <a:cxn ang="0">
                      <a:pos x="76" y="52"/>
                    </a:cxn>
                    <a:cxn ang="0">
                      <a:pos x="72" y="55"/>
                    </a:cxn>
                    <a:cxn ang="0">
                      <a:pos x="0" y="99"/>
                    </a:cxn>
                    <a:cxn ang="0">
                      <a:pos x="0" y="35"/>
                    </a:cxn>
                    <a:cxn ang="0">
                      <a:pos x="77" y="0"/>
                    </a:cxn>
                  </a:cxnLst>
                  <a:rect l="0" t="0" r="r" b="b"/>
                  <a:pathLst>
                    <a:path w="77" h="99">
                      <a:moveTo>
                        <a:pt x="77" y="0"/>
                      </a:moveTo>
                      <a:cubicBezTo>
                        <a:pt x="77" y="47"/>
                        <a:pt x="77" y="47"/>
                        <a:pt x="77" y="47"/>
                      </a:cubicBezTo>
                      <a:cubicBezTo>
                        <a:pt x="77" y="47"/>
                        <a:pt x="77" y="51"/>
                        <a:pt x="76" y="52"/>
                      </a:cubicBezTo>
                      <a:cubicBezTo>
                        <a:pt x="75" y="53"/>
                        <a:pt x="72" y="55"/>
                        <a:pt x="72" y="55"/>
                      </a:cubicBezTo>
                      <a:cubicBezTo>
                        <a:pt x="0" y="99"/>
                        <a:pt x="0" y="99"/>
                        <a:pt x="0" y="99"/>
                      </a:cubicBezTo>
                      <a:cubicBezTo>
                        <a:pt x="0" y="35"/>
                        <a:pt x="0" y="35"/>
                        <a:pt x="0" y="35"/>
                      </a:cubicBezTo>
                      <a:lnTo>
                        <a:pt x="77" y="0"/>
                      </a:lnTo>
                      <a:close/>
                    </a:path>
                  </a:pathLst>
                </a:custGeom>
                <a:solidFill>
                  <a:srgbClr val="0C3C68"/>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 name="Freeform 76"/>
                <p:cNvSpPr>
                  <a:spLocks noChangeAspect="1"/>
                </p:cNvSpPr>
                <p:nvPr/>
              </p:nvSpPr>
              <p:spPr bwMode="auto">
                <a:xfrm>
                  <a:off x="2234" y="2634"/>
                  <a:ext cx="579" cy="118"/>
                </a:xfrm>
                <a:custGeom>
                  <a:avLst/>
                  <a:gdLst/>
                  <a:ahLst/>
                  <a:cxnLst>
                    <a:cxn ang="0">
                      <a:pos x="0" y="73"/>
                    </a:cxn>
                    <a:cxn ang="0">
                      <a:pos x="196" y="0"/>
                    </a:cxn>
                    <a:cxn ang="0">
                      <a:pos x="579" y="30"/>
                    </a:cxn>
                    <a:cxn ang="0">
                      <a:pos x="393" y="118"/>
                    </a:cxn>
                    <a:cxn ang="0">
                      <a:pos x="0" y="73"/>
                    </a:cxn>
                  </a:cxnLst>
                  <a:rect l="0" t="0" r="r" b="b"/>
                  <a:pathLst>
                    <a:path w="579" h="118">
                      <a:moveTo>
                        <a:pt x="0" y="73"/>
                      </a:moveTo>
                      <a:lnTo>
                        <a:pt x="196" y="0"/>
                      </a:lnTo>
                      <a:lnTo>
                        <a:pt x="579" y="30"/>
                      </a:lnTo>
                      <a:lnTo>
                        <a:pt x="393" y="118"/>
                      </a:lnTo>
                      <a:lnTo>
                        <a:pt x="0" y="73"/>
                      </a:lnTo>
                      <a:close/>
                    </a:path>
                  </a:pathLst>
                </a:custGeom>
                <a:solidFill>
                  <a:srgbClr val="446487"/>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 name="Freeform 77"/>
                <p:cNvSpPr>
                  <a:spLocks noChangeAspect="1"/>
                </p:cNvSpPr>
                <p:nvPr/>
              </p:nvSpPr>
              <p:spPr bwMode="auto">
                <a:xfrm>
                  <a:off x="2622" y="2664"/>
                  <a:ext cx="194" cy="95"/>
                </a:xfrm>
                <a:custGeom>
                  <a:avLst/>
                  <a:gdLst/>
                  <a:ahLst/>
                  <a:cxnLst>
                    <a:cxn ang="0">
                      <a:pos x="82" y="2"/>
                    </a:cxn>
                    <a:cxn ang="0">
                      <a:pos x="81" y="0"/>
                    </a:cxn>
                    <a:cxn ang="0">
                      <a:pos x="0" y="37"/>
                    </a:cxn>
                    <a:cxn ang="0">
                      <a:pos x="1" y="40"/>
                    </a:cxn>
                    <a:cxn ang="0">
                      <a:pos x="82" y="2"/>
                    </a:cxn>
                  </a:cxnLst>
                  <a:rect l="0" t="0" r="r" b="b"/>
                  <a:pathLst>
                    <a:path w="82" h="40">
                      <a:moveTo>
                        <a:pt x="82" y="2"/>
                      </a:moveTo>
                      <a:cubicBezTo>
                        <a:pt x="82" y="1"/>
                        <a:pt x="81" y="1"/>
                        <a:pt x="81" y="0"/>
                      </a:cubicBezTo>
                      <a:cubicBezTo>
                        <a:pt x="77" y="0"/>
                        <a:pt x="0" y="37"/>
                        <a:pt x="0" y="37"/>
                      </a:cubicBezTo>
                      <a:cubicBezTo>
                        <a:pt x="1" y="40"/>
                        <a:pt x="1" y="40"/>
                        <a:pt x="1" y="40"/>
                      </a:cubicBezTo>
                      <a:lnTo>
                        <a:pt x="82" y="2"/>
                      </a:lnTo>
                      <a:close/>
                    </a:path>
                  </a:pathLst>
                </a:custGeom>
                <a:solidFill>
                  <a:srgbClr val="5B769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 name="Freeform 78"/>
                <p:cNvSpPr>
                  <a:spLocks noChangeAspect="1"/>
                </p:cNvSpPr>
                <p:nvPr/>
              </p:nvSpPr>
              <p:spPr bwMode="auto">
                <a:xfrm>
                  <a:off x="2208" y="2700"/>
                  <a:ext cx="449" cy="210"/>
                </a:xfrm>
                <a:custGeom>
                  <a:avLst/>
                  <a:gdLst/>
                  <a:ahLst/>
                  <a:cxnLst>
                    <a:cxn ang="0">
                      <a:pos x="190" y="86"/>
                    </a:cxn>
                    <a:cxn ang="0">
                      <a:pos x="187" y="89"/>
                    </a:cxn>
                    <a:cxn ang="0">
                      <a:pos x="3" y="66"/>
                    </a:cxn>
                    <a:cxn ang="0">
                      <a:pos x="1" y="63"/>
                    </a:cxn>
                    <a:cxn ang="0">
                      <a:pos x="0" y="3"/>
                    </a:cxn>
                    <a:cxn ang="0">
                      <a:pos x="3" y="0"/>
                    </a:cxn>
                    <a:cxn ang="0">
                      <a:pos x="188" y="21"/>
                    </a:cxn>
                    <a:cxn ang="0">
                      <a:pos x="190" y="24"/>
                    </a:cxn>
                    <a:cxn ang="0">
                      <a:pos x="190" y="86"/>
                    </a:cxn>
                  </a:cxnLst>
                  <a:rect l="0" t="0" r="r" b="b"/>
                  <a:pathLst>
                    <a:path w="190" h="89">
                      <a:moveTo>
                        <a:pt x="190" y="86"/>
                      </a:moveTo>
                      <a:cubicBezTo>
                        <a:pt x="190" y="88"/>
                        <a:pt x="188" y="89"/>
                        <a:pt x="187" y="89"/>
                      </a:cubicBezTo>
                      <a:cubicBezTo>
                        <a:pt x="3" y="66"/>
                        <a:pt x="3" y="66"/>
                        <a:pt x="3" y="66"/>
                      </a:cubicBezTo>
                      <a:cubicBezTo>
                        <a:pt x="2" y="66"/>
                        <a:pt x="1" y="65"/>
                        <a:pt x="1" y="63"/>
                      </a:cubicBezTo>
                      <a:cubicBezTo>
                        <a:pt x="0" y="3"/>
                        <a:pt x="0" y="3"/>
                        <a:pt x="0" y="3"/>
                      </a:cubicBezTo>
                      <a:cubicBezTo>
                        <a:pt x="0" y="2"/>
                        <a:pt x="2" y="0"/>
                        <a:pt x="3" y="0"/>
                      </a:cubicBezTo>
                      <a:cubicBezTo>
                        <a:pt x="188" y="21"/>
                        <a:pt x="188" y="21"/>
                        <a:pt x="188" y="21"/>
                      </a:cubicBezTo>
                      <a:cubicBezTo>
                        <a:pt x="189" y="21"/>
                        <a:pt x="190" y="22"/>
                        <a:pt x="190" y="24"/>
                      </a:cubicBezTo>
                      <a:lnTo>
                        <a:pt x="190" y="86"/>
                      </a:lnTo>
                      <a:close/>
                    </a:path>
                  </a:pathLst>
                </a:custGeom>
                <a:solidFill>
                  <a:srgbClr val="6A84A1"/>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 name="Freeform 79"/>
                <p:cNvSpPr>
                  <a:spLocks noChangeAspect="1"/>
                </p:cNvSpPr>
                <p:nvPr/>
              </p:nvSpPr>
              <p:spPr bwMode="auto">
                <a:xfrm>
                  <a:off x="2208" y="2702"/>
                  <a:ext cx="447" cy="208"/>
                </a:xfrm>
                <a:custGeom>
                  <a:avLst/>
                  <a:gdLst/>
                  <a:ahLst/>
                  <a:cxnLst>
                    <a:cxn ang="0">
                      <a:pos x="189" y="86"/>
                    </a:cxn>
                    <a:cxn ang="0">
                      <a:pos x="186" y="88"/>
                    </a:cxn>
                    <a:cxn ang="0">
                      <a:pos x="2" y="66"/>
                    </a:cxn>
                    <a:cxn ang="0">
                      <a:pos x="0" y="64"/>
                    </a:cxn>
                    <a:cxn ang="0">
                      <a:pos x="0" y="2"/>
                    </a:cxn>
                    <a:cxn ang="0">
                      <a:pos x="2" y="0"/>
                    </a:cxn>
                    <a:cxn ang="0">
                      <a:pos x="186" y="21"/>
                    </a:cxn>
                    <a:cxn ang="0">
                      <a:pos x="189" y="24"/>
                    </a:cxn>
                    <a:cxn ang="0">
                      <a:pos x="189" y="86"/>
                    </a:cxn>
                  </a:cxnLst>
                  <a:rect l="0" t="0" r="r" b="b"/>
                  <a:pathLst>
                    <a:path w="189" h="88">
                      <a:moveTo>
                        <a:pt x="189" y="86"/>
                      </a:moveTo>
                      <a:cubicBezTo>
                        <a:pt x="189" y="87"/>
                        <a:pt x="188" y="88"/>
                        <a:pt x="186" y="88"/>
                      </a:cubicBezTo>
                      <a:cubicBezTo>
                        <a:pt x="2" y="66"/>
                        <a:pt x="2" y="66"/>
                        <a:pt x="2" y="66"/>
                      </a:cubicBezTo>
                      <a:cubicBezTo>
                        <a:pt x="1" y="66"/>
                        <a:pt x="0" y="65"/>
                        <a:pt x="0" y="64"/>
                      </a:cubicBezTo>
                      <a:cubicBezTo>
                        <a:pt x="0" y="2"/>
                        <a:pt x="0" y="2"/>
                        <a:pt x="0" y="2"/>
                      </a:cubicBezTo>
                      <a:cubicBezTo>
                        <a:pt x="0" y="1"/>
                        <a:pt x="1" y="0"/>
                        <a:pt x="2" y="0"/>
                      </a:cubicBezTo>
                      <a:cubicBezTo>
                        <a:pt x="186" y="21"/>
                        <a:pt x="186" y="21"/>
                        <a:pt x="186" y="21"/>
                      </a:cubicBezTo>
                      <a:cubicBezTo>
                        <a:pt x="188" y="22"/>
                        <a:pt x="189" y="23"/>
                        <a:pt x="189" y="24"/>
                      </a:cubicBezTo>
                      <a:lnTo>
                        <a:pt x="189" y="86"/>
                      </a:lnTo>
                      <a:close/>
                    </a:path>
                  </a:pathLst>
                </a:custGeom>
                <a:solidFill>
                  <a:srgbClr val="8AA2B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 name="Freeform 80"/>
                <p:cNvSpPr>
                  <a:spLocks noChangeAspect="1"/>
                </p:cNvSpPr>
                <p:nvPr/>
              </p:nvSpPr>
              <p:spPr bwMode="auto">
                <a:xfrm>
                  <a:off x="2232" y="2705"/>
                  <a:ext cx="387" cy="200"/>
                </a:xfrm>
                <a:custGeom>
                  <a:avLst/>
                  <a:gdLst/>
                  <a:ahLst/>
                  <a:cxnLst>
                    <a:cxn ang="0">
                      <a:pos x="0" y="156"/>
                    </a:cxn>
                    <a:cxn ang="0">
                      <a:pos x="0" y="0"/>
                    </a:cxn>
                    <a:cxn ang="0">
                      <a:pos x="387" y="45"/>
                    </a:cxn>
                    <a:cxn ang="0">
                      <a:pos x="387" y="200"/>
                    </a:cxn>
                    <a:cxn ang="0">
                      <a:pos x="0" y="156"/>
                    </a:cxn>
                  </a:cxnLst>
                  <a:rect l="0" t="0" r="r" b="b"/>
                  <a:pathLst>
                    <a:path w="387" h="200">
                      <a:moveTo>
                        <a:pt x="0" y="156"/>
                      </a:moveTo>
                      <a:lnTo>
                        <a:pt x="0" y="0"/>
                      </a:lnTo>
                      <a:lnTo>
                        <a:pt x="387" y="45"/>
                      </a:lnTo>
                      <a:lnTo>
                        <a:pt x="387" y="200"/>
                      </a:lnTo>
                      <a:lnTo>
                        <a:pt x="0" y="156"/>
                      </a:lnTo>
                      <a:close/>
                    </a:path>
                  </a:pathLst>
                </a:custGeom>
                <a:solidFill>
                  <a:srgbClr val="0C3C68"/>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5" name="Freeform 81"/>
                <p:cNvSpPr>
                  <a:spLocks noChangeAspect="1"/>
                </p:cNvSpPr>
                <p:nvPr/>
              </p:nvSpPr>
              <p:spPr bwMode="auto">
                <a:xfrm>
                  <a:off x="2523" y="2863"/>
                  <a:ext cx="92" cy="40"/>
                </a:xfrm>
                <a:custGeom>
                  <a:avLst/>
                  <a:gdLst/>
                  <a:ahLst/>
                  <a:cxnLst>
                    <a:cxn ang="0">
                      <a:pos x="0" y="0"/>
                    </a:cxn>
                    <a:cxn ang="0">
                      <a:pos x="92" y="12"/>
                    </a:cxn>
                    <a:cxn ang="0">
                      <a:pos x="92" y="40"/>
                    </a:cxn>
                    <a:cxn ang="0">
                      <a:pos x="0" y="28"/>
                    </a:cxn>
                    <a:cxn ang="0">
                      <a:pos x="0" y="0"/>
                    </a:cxn>
                  </a:cxnLst>
                  <a:rect l="0" t="0" r="r" b="b"/>
                  <a:pathLst>
                    <a:path w="92" h="40">
                      <a:moveTo>
                        <a:pt x="0" y="0"/>
                      </a:moveTo>
                      <a:lnTo>
                        <a:pt x="92" y="12"/>
                      </a:lnTo>
                      <a:lnTo>
                        <a:pt x="92"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6" name="Freeform 82"/>
                <p:cNvSpPr>
                  <a:spLocks noChangeAspect="1"/>
                </p:cNvSpPr>
                <p:nvPr/>
              </p:nvSpPr>
              <p:spPr bwMode="auto">
                <a:xfrm>
                  <a:off x="2523" y="2868"/>
                  <a:ext cx="16" cy="21"/>
                </a:xfrm>
                <a:custGeom>
                  <a:avLst/>
                  <a:gdLst/>
                  <a:ahLst/>
                  <a:cxnLst>
                    <a:cxn ang="0">
                      <a:pos x="0" y="21"/>
                    </a:cxn>
                    <a:cxn ang="0">
                      <a:pos x="16" y="21"/>
                    </a:cxn>
                    <a:cxn ang="0">
                      <a:pos x="16" y="2"/>
                    </a:cxn>
                    <a:cxn ang="0">
                      <a:pos x="0" y="0"/>
                    </a:cxn>
                    <a:cxn ang="0">
                      <a:pos x="0" y="21"/>
                    </a:cxn>
                  </a:cxnLst>
                  <a:rect l="0" t="0" r="r" b="b"/>
                  <a:pathLst>
                    <a:path w="16" h="21">
                      <a:moveTo>
                        <a:pt x="0" y="21"/>
                      </a:moveTo>
                      <a:lnTo>
                        <a:pt x="16" y="21"/>
                      </a:lnTo>
                      <a:lnTo>
                        <a:pt x="16"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7" name="Freeform 83"/>
                <p:cNvSpPr>
                  <a:spLocks noChangeAspect="1"/>
                </p:cNvSpPr>
                <p:nvPr/>
              </p:nvSpPr>
              <p:spPr bwMode="auto">
                <a:xfrm>
                  <a:off x="2539" y="2870"/>
                  <a:ext cx="57" cy="31"/>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8" name="Freeform 84"/>
                <p:cNvSpPr>
                  <a:spLocks noChangeAspect="1"/>
                </p:cNvSpPr>
                <p:nvPr/>
              </p:nvSpPr>
              <p:spPr bwMode="auto">
                <a:xfrm>
                  <a:off x="2523" y="2865"/>
                  <a:ext cx="16" cy="5"/>
                </a:xfrm>
                <a:custGeom>
                  <a:avLst/>
                  <a:gdLst/>
                  <a:ahLst/>
                  <a:cxnLst>
                    <a:cxn ang="0">
                      <a:pos x="0" y="3"/>
                    </a:cxn>
                    <a:cxn ang="0">
                      <a:pos x="0" y="0"/>
                    </a:cxn>
                    <a:cxn ang="0">
                      <a:pos x="16" y="3"/>
                    </a:cxn>
                    <a:cxn ang="0">
                      <a:pos x="16" y="5"/>
                    </a:cxn>
                    <a:cxn ang="0">
                      <a:pos x="0" y="3"/>
                    </a:cxn>
                  </a:cxnLst>
                  <a:rect l="0" t="0" r="r" b="b"/>
                  <a:pathLst>
                    <a:path w="16" h="5">
                      <a:moveTo>
                        <a:pt x="0" y="3"/>
                      </a:moveTo>
                      <a:lnTo>
                        <a:pt x="0" y="0"/>
                      </a:lnTo>
                      <a:lnTo>
                        <a:pt x="16" y="3"/>
                      </a:lnTo>
                      <a:lnTo>
                        <a:pt x="16" y="5"/>
                      </a:lnTo>
                      <a:lnTo>
                        <a:pt x="0" y="3"/>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9" name="Freeform 85"/>
                <p:cNvSpPr>
                  <a:spLocks noChangeAspect="1"/>
                </p:cNvSpPr>
                <p:nvPr/>
              </p:nvSpPr>
              <p:spPr bwMode="auto">
                <a:xfrm>
                  <a:off x="2539" y="2868"/>
                  <a:ext cx="57" cy="11"/>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7" y="5"/>
                        <a:pt x="23" y="4"/>
                      </a:cubicBezTo>
                      <a:cubicBezTo>
                        <a:pt x="24" y="5"/>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 name="Freeform 86"/>
                <p:cNvSpPr>
                  <a:spLocks noChangeAspect="1"/>
                </p:cNvSpPr>
                <p:nvPr/>
              </p:nvSpPr>
              <p:spPr bwMode="auto">
                <a:xfrm>
                  <a:off x="2596" y="2877"/>
                  <a:ext cx="2" cy="7"/>
                </a:xfrm>
                <a:custGeom>
                  <a:avLst/>
                  <a:gdLst/>
                  <a:ahLst/>
                  <a:cxnLst>
                    <a:cxn ang="0">
                      <a:pos x="2" y="7"/>
                    </a:cxn>
                    <a:cxn ang="0">
                      <a:pos x="0" y="7"/>
                    </a:cxn>
                    <a:cxn ang="0">
                      <a:pos x="0" y="0"/>
                    </a:cxn>
                    <a:cxn ang="0">
                      <a:pos x="2" y="2"/>
                    </a:cxn>
                    <a:cxn ang="0">
                      <a:pos x="2" y="7"/>
                    </a:cxn>
                  </a:cxnLst>
                  <a:rect l="0" t="0" r="r" b="b"/>
                  <a:pathLst>
                    <a:path w="2" h="7">
                      <a:moveTo>
                        <a:pt x="2" y="7"/>
                      </a:moveTo>
                      <a:lnTo>
                        <a:pt x="0" y="7"/>
                      </a:lnTo>
                      <a:lnTo>
                        <a:pt x="0" y="0"/>
                      </a:lnTo>
                      <a:lnTo>
                        <a:pt x="2" y="2"/>
                      </a:lnTo>
                      <a:lnTo>
                        <a:pt x="2" y="7"/>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 name="Freeform 87"/>
                <p:cNvSpPr>
                  <a:spLocks noChangeAspect="1"/>
                </p:cNvSpPr>
                <p:nvPr/>
              </p:nvSpPr>
              <p:spPr bwMode="auto">
                <a:xfrm>
                  <a:off x="2523" y="2832"/>
                  <a:ext cx="92" cy="40"/>
                </a:xfrm>
                <a:custGeom>
                  <a:avLst/>
                  <a:gdLst/>
                  <a:ahLst/>
                  <a:cxnLst>
                    <a:cxn ang="0">
                      <a:pos x="0" y="0"/>
                    </a:cxn>
                    <a:cxn ang="0">
                      <a:pos x="92" y="12"/>
                    </a:cxn>
                    <a:cxn ang="0">
                      <a:pos x="92" y="40"/>
                    </a:cxn>
                    <a:cxn ang="0">
                      <a:pos x="0" y="29"/>
                    </a:cxn>
                    <a:cxn ang="0">
                      <a:pos x="0" y="0"/>
                    </a:cxn>
                  </a:cxnLst>
                  <a:rect l="0" t="0" r="r" b="b"/>
                  <a:pathLst>
                    <a:path w="92" h="40">
                      <a:moveTo>
                        <a:pt x="0" y="0"/>
                      </a:moveTo>
                      <a:lnTo>
                        <a:pt x="92" y="12"/>
                      </a:lnTo>
                      <a:lnTo>
                        <a:pt x="92" y="40"/>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2" name="Freeform 88"/>
                <p:cNvSpPr>
                  <a:spLocks noChangeAspect="1"/>
                </p:cNvSpPr>
                <p:nvPr/>
              </p:nvSpPr>
              <p:spPr bwMode="auto">
                <a:xfrm>
                  <a:off x="2523" y="2837"/>
                  <a:ext cx="16" cy="24"/>
                </a:xfrm>
                <a:custGeom>
                  <a:avLst/>
                  <a:gdLst/>
                  <a:ahLst/>
                  <a:cxnLst>
                    <a:cxn ang="0">
                      <a:pos x="0" y="21"/>
                    </a:cxn>
                    <a:cxn ang="0">
                      <a:pos x="16" y="24"/>
                    </a:cxn>
                    <a:cxn ang="0">
                      <a:pos x="16" y="2"/>
                    </a:cxn>
                    <a:cxn ang="0">
                      <a:pos x="0" y="0"/>
                    </a:cxn>
                    <a:cxn ang="0">
                      <a:pos x="0" y="21"/>
                    </a:cxn>
                  </a:cxnLst>
                  <a:rect l="0" t="0" r="r" b="b"/>
                  <a:pathLst>
                    <a:path w="16" h="24">
                      <a:moveTo>
                        <a:pt x="0" y="21"/>
                      </a:moveTo>
                      <a:lnTo>
                        <a:pt x="16" y="24"/>
                      </a:lnTo>
                      <a:lnTo>
                        <a:pt x="16"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3" name="Freeform 89"/>
                <p:cNvSpPr>
                  <a:spLocks noChangeAspect="1"/>
                </p:cNvSpPr>
                <p:nvPr/>
              </p:nvSpPr>
              <p:spPr bwMode="auto">
                <a:xfrm>
                  <a:off x="2539" y="2839"/>
                  <a:ext cx="57" cy="31"/>
                </a:xfrm>
                <a:custGeom>
                  <a:avLst/>
                  <a:gdLst/>
                  <a:ahLst/>
                  <a:cxnLst>
                    <a:cxn ang="0">
                      <a:pos x="0" y="9"/>
                    </a:cxn>
                    <a:cxn ang="0">
                      <a:pos x="24" y="7"/>
                    </a:cxn>
                    <a:cxn ang="0">
                      <a:pos x="24" y="3"/>
                    </a:cxn>
                    <a:cxn ang="0">
                      <a:pos x="0" y="0"/>
                    </a:cxn>
                    <a:cxn ang="0">
                      <a:pos x="0" y="9"/>
                    </a:cxn>
                  </a:cxnLst>
                  <a:rect l="0" t="0" r="r" b="b"/>
                  <a:pathLst>
                    <a:path w="24" h="13">
                      <a:moveTo>
                        <a:pt x="0" y="9"/>
                      </a:moveTo>
                      <a:cubicBezTo>
                        <a:pt x="0" y="9"/>
                        <a:pt x="11" y="13"/>
                        <a:pt x="24" y="7"/>
                      </a:cubicBezTo>
                      <a:cubicBezTo>
                        <a:pt x="24" y="3"/>
                        <a:pt x="24" y="3"/>
                        <a:pt x="24" y="3"/>
                      </a:cubicBezTo>
                      <a:cubicBezTo>
                        <a:pt x="24" y="3"/>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4" name="Freeform 90"/>
                <p:cNvSpPr>
                  <a:spLocks noChangeAspect="1"/>
                </p:cNvSpPr>
                <p:nvPr/>
              </p:nvSpPr>
              <p:spPr bwMode="auto">
                <a:xfrm>
                  <a:off x="2523" y="2835"/>
                  <a:ext cx="16" cy="4"/>
                </a:xfrm>
                <a:custGeom>
                  <a:avLst/>
                  <a:gdLst/>
                  <a:ahLst/>
                  <a:cxnLst>
                    <a:cxn ang="0">
                      <a:pos x="0" y="2"/>
                    </a:cxn>
                    <a:cxn ang="0">
                      <a:pos x="0" y="0"/>
                    </a:cxn>
                    <a:cxn ang="0">
                      <a:pos x="16" y="2"/>
                    </a:cxn>
                    <a:cxn ang="0">
                      <a:pos x="16" y="4"/>
                    </a:cxn>
                    <a:cxn ang="0">
                      <a:pos x="0" y="2"/>
                    </a:cxn>
                  </a:cxnLst>
                  <a:rect l="0" t="0" r="r" b="b"/>
                  <a:pathLst>
                    <a:path w="16" h="4">
                      <a:moveTo>
                        <a:pt x="0" y="2"/>
                      </a:moveTo>
                      <a:lnTo>
                        <a:pt x="0" y="0"/>
                      </a:lnTo>
                      <a:lnTo>
                        <a:pt x="16" y="2"/>
                      </a:lnTo>
                      <a:lnTo>
                        <a:pt x="16"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5" name="Freeform 91"/>
                <p:cNvSpPr>
                  <a:spLocks noChangeAspect="1"/>
                </p:cNvSpPr>
                <p:nvPr/>
              </p:nvSpPr>
              <p:spPr bwMode="auto">
                <a:xfrm>
                  <a:off x="2539" y="2837"/>
                  <a:ext cx="57" cy="12"/>
                </a:xfrm>
                <a:custGeom>
                  <a:avLst/>
                  <a:gdLst/>
                  <a:ahLst/>
                  <a:cxnLst>
                    <a:cxn ang="0">
                      <a:pos x="0" y="0"/>
                    </a:cxn>
                    <a:cxn ang="0">
                      <a:pos x="23" y="4"/>
                    </a:cxn>
                    <a:cxn ang="0">
                      <a:pos x="24" y="5"/>
                    </a:cxn>
                    <a:cxn ang="0">
                      <a:pos x="7" y="4"/>
                    </a:cxn>
                    <a:cxn ang="0">
                      <a:pos x="0" y="1"/>
                    </a:cxn>
                    <a:cxn ang="0">
                      <a:pos x="0" y="0"/>
                    </a:cxn>
                  </a:cxnLst>
                  <a:rect l="0" t="0" r="r" b="b"/>
                  <a:pathLst>
                    <a:path w="24" h="5">
                      <a:moveTo>
                        <a:pt x="0" y="0"/>
                      </a:moveTo>
                      <a:cubicBezTo>
                        <a:pt x="0" y="0"/>
                        <a:pt x="7" y="5"/>
                        <a:pt x="23" y="4"/>
                      </a:cubicBezTo>
                      <a:cubicBezTo>
                        <a:pt x="24" y="5"/>
                        <a:pt x="24" y="5"/>
                        <a:pt x="24" y="5"/>
                      </a:cubicBezTo>
                      <a:cubicBezTo>
                        <a:pt x="24" y="5"/>
                        <a:pt x="14" y="5"/>
                        <a:pt x="7"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6" name="Freeform 92"/>
                <p:cNvSpPr>
                  <a:spLocks noChangeAspect="1"/>
                </p:cNvSpPr>
                <p:nvPr/>
              </p:nvSpPr>
              <p:spPr bwMode="auto">
                <a:xfrm>
                  <a:off x="2596" y="2849"/>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7" name="Freeform 93"/>
                <p:cNvSpPr>
                  <a:spLocks noChangeAspect="1"/>
                </p:cNvSpPr>
                <p:nvPr/>
              </p:nvSpPr>
              <p:spPr bwMode="auto">
                <a:xfrm>
                  <a:off x="2523" y="2804"/>
                  <a:ext cx="92" cy="38"/>
                </a:xfrm>
                <a:custGeom>
                  <a:avLst/>
                  <a:gdLst/>
                  <a:ahLst/>
                  <a:cxnLst>
                    <a:cxn ang="0">
                      <a:pos x="0" y="0"/>
                    </a:cxn>
                    <a:cxn ang="0">
                      <a:pos x="92" y="9"/>
                    </a:cxn>
                    <a:cxn ang="0">
                      <a:pos x="92" y="38"/>
                    </a:cxn>
                    <a:cxn ang="0">
                      <a:pos x="0" y="26"/>
                    </a:cxn>
                    <a:cxn ang="0">
                      <a:pos x="0" y="0"/>
                    </a:cxn>
                  </a:cxnLst>
                  <a:rect l="0" t="0" r="r" b="b"/>
                  <a:pathLst>
                    <a:path w="92" h="38">
                      <a:moveTo>
                        <a:pt x="0" y="0"/>
                      </a:moveTo>
                      <a:lnTo>
                        <a:pt x="92" y="9"/>
                      </a:lnTo>
                      <a:lnTo>
                        <a:pt x="92"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8" name="Freeform 94"/>
                <p:cNvSpPr>
                  <a:spLocks noChangeAspect="1"/>
                </p:cNvSpPr>
                <p:nvPr/>
              </p:nvSpPr>
              <p:spPr bwMode="auto">
                <a:xfrm>
                  <a:off x="2523" y="2806"/>
                  <a:ext cx="16" cy="24"/>
                </a:xfrm>
                <a:custGeom>
                  <a:avLst/>
                  <a:gdLst/>
                  <a:ahLst/>
                  <a:cxnLst>
                    <a:cxn ang="0">
                      <a:pos x="0" y="22"/>
                    </a:cxn>
                    <a:cxn ang="0">
                      <a:pos x="16" y="24"/>
                    </a:cxn>
                    <a:cxn ang="0">
                      <a:pos x="16" y="3"/>
                    </a:cxn>
                    <a:cxn ang="0">
                      <a:pos x="0" y="0"/>
                    </a:cxn>
                    <a:cxn ang="0">
                      <a:pos x="0" y="22"/>
                    </a:cxn>
                  </a:cxnLst>
                  <a:rect l="0" t="0" r="r" b="b"/>
                  <a:pathLst>
                    <a:path w="16" h="24">
                      <a:moveTo>
                        <a:pt x="0" y="22"/>
                      </a:moveTo>
                      <a:lnTo>
                        <a:pt x="16" y="24"/>
                      </a:lnTo>
                      <a:lnTo>
                        <a:pt x="16"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9" name="Freeform 95"/>
                <p:cNvSpPr>
                  <a:spLocks noChangeAspect="1"/>
                </p:cNvSpPr>
                <p:nvPr/>
              </p:nvSpPr>
              <p:spPr bwMode="auto">
                <a:xfrm>
                  <a:off x="2539" y="2809"/>
                  <a:ext cx="57" cy="30"/>
                </a:xfrm>
                <a:custGeom>
                  <a:avLst/>
                  <a:gdLst/>
                  <a:ahLst/>
                  <a:cxnLst>
                    <a:cxn ang="0">
                      <a:pos x="0" y="9"/>
                    </a:cxn>
                    <a:cxn ang="0">
                      <a:pos x="24" y="7"/>
                    </a:cxn>
                    <a:cxn ang="0">
                      <a:pos x="24" y="4"/>
                    </a:cxn>
                    <a:cxn ang="0">
                      <a:pos x="0" y="0"/>
                    </a:cxn>
                    <a:cxn ang="0">
                      <a:pos x="0" y="9"/>
                    </a:cxn>
                  </a:cxnLst>
                  <a:rect l="0" t="0" r="r" b="b"/>
                  <a:pathLst>
                    <a:path w="24" h="13">
                      <a:moveTo>
                        <a:pt x="0" y="9"/>
                      </a:moveTo>
                      <a:cubicBezTo>
                        <a:pt x="0" y="9"/>
                        <a:pt x="11" y="13"/>
                        <a:pt x="24" y="7"/>
                      </a:cubicBezTo>
                      <a:cubicBezTo>
                        <a:pt x="24" y="4"/>
                        <a:pt x="24" y="4"/>
                        <a:pt x="24" y="4"/>
                      </a:cubicBezTo>
                      <a:cubicBezTo>
                        <a:pt x="24"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0" name="Freeform 96"/>
                <p:cNvSpPr>
                  <a:spLocks noChangeAspect="1"/>
                </p:cNvSpPr>
                <p:nvPr/>
              </p:nvSpPr>
              <p:spPr bwMode="auto">
                <a:xfrm>
                  <a:off x="2523" y="2804"/>
                  <a:ext cx="16" cy="5"/>
                </a:xfrm>
                <a:custGeom>
                  <a:avLst/>
                  <a:gdLst/>
                  <a:ahLst/>
                  <a:cxnLst>
                    <a:cxn ang="0">
                      <a:pos x="0" y="2"/>
                    </a:cxn>
                    <a:cxn ang="0">
                      <a:pos x="0" y="0"/>
                    </a:cxn>
                    <a:cxn ang="0">
                      <a:pos x="16" y="5"/>
                    </a:cxn>
                    <a:cxn ang="0">
                      <a:pos x="16" y="5"/>
                    </a:cxn>
                    <a:cxn ang="0">
                      <a:pos x="0" y="2"/>
                    </a:cxn>
                  </a:cxnLst>
                  <a:rect l="0" t="0" r="r" b="b"/>
                  <a:pathLst>
                    <a:path w="16" h="5">
                      <a:moveTo>
                        <a:pt x="0" y="2"/>
                      </a:moveTo>
                      <a:lnTo>
                        <a:pt x="0" y="0"/>
                      </a:lnTo>
                      <a:lnTo>
                        <a:pt x="16" y="5"/>
                      </a:lnTo>
                      <a:lnTo>
                        <a:pt x="16"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1" name="Freeform 97"/>
                <p:cNvSpPr>
                  <a:spLocks noChangeAspect="1"/>
                </p:cNvSpPr>
                <p:nvPr/>
              </p:nvSpPr>
              <p:spPr bwMode="auto">
                <a:xfrm>
                  <a:off x="2539" y="2809"/>
                  <a:ext cx="57" cy="9"/>
                </a:xfrm>
                <a:custGeom>
                  <a:avLst/>
                  <a:gdLst/>
                  <a:ahLst/>
                  <a:cxnLst>
                    <a:cxn ang="0">
                      <a:pos x="0" y="0"/>
                    </a:cxn>
                    <a:cxn ang="0">
                      <a:pos x="23" y="3"/>
                    </a:cxn>
                    <a:cxn ang="0">
                      <a:pos x="24" y="4"/>
                    </a:cxn>
                    <a:cxn ang="0">
                      <a:pos x="7" y="3"/>
                    </a:cxn>
                    <a:cxn ang="0">
                      <a:pos x="0" y="0"/>
                    </a:cxn>
                  </a:cxnLst>
                  <a:rect l="0" t="0" r="r" b="b"/>
                  <a:pathLst>
                    <a:path w="24" h="4">
                      <a:moveTo>
                        <a:pt x="0" y="0"/>
                      </a:moveTo>
                      <a:cubicBezTo>
                        <a:pt x="0" y="0"/>
                        <a:pt x="7" y="4"/>
                        <a:pt x="23" y="3"/>
                      </a:cubicBezTo>
                      <a:cubicBezTo>
                        <a:pt x="24" y="4"/>
                        <a:pt x="24" y="4"/>
                        <a:pt x="24" y="4"/>
                      </a:cubicBezTo>
                      <a:cubicBezTo>
                        <a:pt x="24" y="4"/>
                        <a:pt x="14"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2" name="Rectangle 98"/>
                <p:cNvSpPr>
                  <a:spLocks noChangeAspect="1" noChangeArrowheads="1"/>
                </p:cNvSpPr>
                <p:nvPr/>
              </p:nvSpPr>
              <p:spPr bwMode="auto">
                <a:xfrm>
                  <a:off x="2596" y="2818"/>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3" name="Freeform 99"/>
                <p:cNvSpPr>
                  <a:spLocks noChangeAspect="1"/>
                </p:cNvSpPr>
                <p:nvPr/>
              </p:nvSpPr>
              <p:spPr bwMode="auto">
                <a:xfrm>
                  <a:off x="2195" y="2669"/>
                  <a:ext cx="92" cy="38"/>
                </a:xfrm>
                <a:custGeom>
                  <a:avLst/>
                  <a:gdLst/>
                  <a:ahLst/>
                  <a:cxnLst>
                    <a:cxn ang="0">
                      <a:pos x="0" y="0"/>
                    </a:cxn>
                    <a:cxn ang="0">
                      <a:pos x="92" y="10"/>
                    </a:cxn>
                    <a:cxn ang="0">
                      <a:pos x="92" y="38"/>
                    </a:cxn>
                    <a:cxn ang="0">
                      <a:pos x="0" y="29"/>
                    </a:cxn>
                    <a:cxn ang="0">
                      <a:pos x="0" y="0"/>
                    </a:cxn>
                  </a:cxnLst>
                  <a:rect l="0" t="0" r="r" b="b"/>
                  <a:pathLst>
                    <a:path w="92" h="38">
                      <a:moveTo>
                        <a:pt x="0" y="0"/>
                      </a:moveTo>
                      <a:lnTo>
                        <a:pt x="92" y="10"/>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4" name="Freeform 100"/>
                <p:cNvSpPr>
                  <a:spLocks noChangeAspect="1"/>
                </p:cNvSpPr>
                <p:nvPr/>
              </p:nvSpPr>
              <p:spPr bwMode="auto">
                <a:xfrm>
                  <a:off x="2523" y="2776"/>
                  <a:ext cx="16" cy="23"/>
                </a:xfrm>
                <a:custGeom>
                  <a:avLst/>
                  <a:gdLst/>
                  <a:ahLst/>
                  <a:cxnLst>
                    <a:cxn ang="0">
                      <a:pos x="0" y="21"/>
                    </a:cxn>
                    <a:cxn ang="0">
                      <a:pos x="16" y="23"/>
                    </a:cxn>
                    <a:cxn ang="0">
                      <a:pos x="16" y="4"/>
                    </a:cxn>
                    <a:cxn ang="0">
                      <a:pos x="0" y="0"/>
                    </a:cxn>
                    <a:cxn ang="0">
                      <a:pos x="0" y="21"/>
                    </a:cxn>
                  </a:cxnLst>
                  <a:rect l="0" t="0" r="r" b="b"/>
                  <a:pathLst>
                    <a:path w="16" h="23">
                      <a:moveTo>
                        <a:pt x="0" y="21"/>
                      </a:moveTo>
                      <a:lnTo>
                        <a:pt x="16" y="23"/>
                      </a:lnTo>
                      <a:lnTo>
                        <a:pt x="16"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5" name="Freeform 101"/>
                <p:cNvSpPr>
                  <a:spLocks noChangeAspect="1"/>
                </p:cNvSpPr>
                <p:nvPr/>
              </p:nvSpPr>
              <p:spPr bwMode="auto">
                <a:xfrm>
                  <a:off x="2539" y="2780"/>
                  <a:ext cx="57" cy="31"/>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6" name="Freeform 102"/>
                <p:cNvSpPr>
                  <a:spLocks noChangeAspect="1"/>
                </p:cNvSpPr>
                <p:nvPr/>
              </p:nvSpPr>
              <p:spPr bwMode="auto">
                <a:xfrm>
                  <a:off x="2523" y="2776"/>
                  <a:ext cx="16" cy="4"/>
                </a:xfrm>
                <a:custGeom>
                  <a:avLst/>
                  <a:gdLst/>
                  <a:ahLst/>
                  <a:cxnLst>
                    <a:cxn ang="0">
                      <a:pos x="0" y="0"/>
                    </a:cxn>
                    <a:cxn ang="0">
                      <a:pos x="0" y="0"/>
                    </a:cxn>
                    <a:cxn ang="0">
                      <a:pos x="16" y="2"/>
                    </a:cxn>
                    <a:cxn ang="0">
                      <a:pos x="16" y="4"/>
                    </a:cxn>
                    <a:cxn ang="0">
                      <a:pos x="0" y="0"/>
                    </a:cxn>
                  </a:cxnLst>
                  <a:rect l="0" t="0" r="r" b="b"/>
                  <a:pathLst>
                    <a:path w="16" h="4">
                      <a:moveTo>
                        <a:pt x="0" y="0"/>
                      </a:moveTo>
                      <a:lnTo>
                        <a:pt x="0" y="0"/>
                      </a:lnTo>
                      <a:lnTo>
                        <a:pt x="16" y="2"/>
                      </a:lnTo>
                      <a:lnTo>
                        <a:pt x="16"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7" name="Freeform 103"/>
                <p:cNvSpPr>
                  <a:spLocks noChangeAspect="1"/>
                </p:cNvSpPr>
                <p:nvPr/>
              </p:nvSpPr>
              <p:spPr bwMode="auto">
                <a:xfrm>
                  <a:off x="2539" y="2778"/>
                  <a:ext cx="57" cy="12"/>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6" y="5"/>
                        <a:pt x="23" y="4"/>
                      </a:cubicBezTo>
                      <a:cubicBezTo>
                        <a:pt x="24" y="4"/>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8" name="Rectangle 104"/>
                <p:cNvSpPr>
                  <a:spLocks noChangeAspect="1" noChangeArrowheads="1"/>
                </p:cNvSpPr>
                <p:nvPr/>
              </p:nvSpPr>
              <p:spPr bwMode="auto">
                <a:xfrm>
                  <a:off x="2596" y="2787"/>
                  <a:ext cx="1"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9" name="Freeform 105"/>
                <p:cNvSpPr>
                  <a:spLocks noChangeAspect="1"/>
                </p:cNvSpPr>
                <p:nvPr/>
              </p:nvSpPr>
              <p:spPr bwMode="auto">
                <a:xfrm>
                  <a:off x="2523" y="2742"/>
                  <a:ext cx="92" cy="41"/>
                </a:xfrm>
                <a:custGeom>
                  <a:avLst/>
                  <a:gdLst/>
                  <a:ahLst/>
                  <a:cxnLst>
                    <a:cxn ang="0">
                      <a:pos x="0" y="0"/>
                    </a:cxn>
                    <a:cxn ang="0">
                      <a:pos x="92" y="12"/>
                    </a:cxn>
                    <a:cxn ang="0">
                      <a:pos x="92" y="41"/>
                    </a:cxn>
                    <a:cxn ang="0">
                      <a:pos x="0" y="29"/>
                    </a:cxn>
                    <a:cxn ang="0">
                      <a:pos x="0" y="0"/>
                    </a:cxn>
                  </a:cxnLst>
                  <a:rect l="0" t="0" r="r" b="b"/>
                  <a:pathLst>
                    <a:path w="92" h="41">
                      <a:moveTo>
                        <a:pt x="0" y="0"/>
                      </a:moveTo>
                      <a:lnTo>
                        <a:pt x="92" y="12"/>
                      </a:lnTo>
                      <a:lnTo>
                        <a:pt x="92"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0" name="Freeform 106"/>
                <p:cNvSpPr>
                  <a:spLocks noChangeAspect="1"/>
                </p:cNvSpPr>
                <p:nvPr/>
              </p:nvSpPr>
              <p:spPr bwMode="auto">
                <a:xfrm>
                  <a:off x="2523" y="2745"/>
                  <a:ext cx="16" cy="23"/>
                </a:xfrm>
                <a:custGeom>
                  <a:avLst/>
                  <a:gdLst/>
                  <a:ahLst/>
                  <a:cxnLst>
                    <a:cxn ang="0">
                      <a:pos x="0" y="23"/>
                    </a:cxn>
                    <a:cxn ang="0">
                      <a:pos x="16" y="23"/>
                    </a:cxn>
                    <a:cxn ang="0">
                      <a:pos x="16" y="5"/>
                    </a:cxn>
                    <a:cxn ang="0">
                      <a:pos x="0" y="0"/>
                    </a:cxn>
                    <a:cxn ang="0">
                      <a:pos x="0" y="23"/>
                    </a:cxn>
                  </a:cxnLst>
                  <a:rect l="0" t="0" r="r" b="b"/>
                  <a:pathLst>
                    <a:path w="16" h="23">
                      <a:moveTo>
                        <a:pt x="0" y="23"/>
                      </a:moveTo>
                      <a:lnTo>
                        <a:pt x="16" y="23"/>
                      </a:lnTo>
                      <a:lnTo>
                        <a:pt x="16" y="5"/>
                      </a:lnTo>
                      <a:lnTo>
                        <a:pt x="0" y="0"/>
                      </a:lnTo>
                      <a:lnTo>
                        <a:pt x="0" y="23"/>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1" name="Freeform 107"/>
                <p:cNvSpPr>
                  <a:spLocks noChangeAspect="1"/>
                </p:cNvSpPr>
                <p:nvPr/>
              </p:nvSpPr>
              <p:spPr bwMode="auto">
                <a:xfrm>
                  <a:off x="2539" y="2750"/>
                  <a:ext cx="57" cy="30"/>
                </a:xfrm>
                <a:custGeom>
                  <a:avLst/>
                  <a:gdLst/>
                  <a:ahLst/>
                  <a:cxnLst>
                    <a:cxn ang="0">
                      <a:pos x="0" y="8"/>
                    </a:cxn>
                    <a:cxn ang="0">
                      <a:pos x="24" y="6"/>
                    </a:cxn>
                    <a:cxn ang="0">
                      <a:pos x="24" y="3"/>
                    </a:cxn>
                    <a:cxn ang="0">
                      <a:pos x="0" y="0"/>
                    </a:cxn>
                    <a:cxn ang="0">
                      <a:pos x="0" y="8"/>
                    </a:cxn>
                  </a:cxnLst>
                  <a:rect l="0" t="0" r="r" b="b"/>
                  <a:pathLst>
                    <a:path w="24" h="13">
                      <a:moveTo>
                        <a:pt x="0" y="8"/>
                      </a:moveTo>
                      <a:cubicBezTo>
                        <a:pt x="0" y="8"/>
                        <a:pt x="11" y="13"/>
                        <a:pt x="24" y="6"/>
                      </a:cubicBezTo>
                      <a:cubicBezTo>
                        <a:pt x="24" y="3"/>
                        <a:pt x="24" y="3"/>
                        <a:pt x="24" y="3"/>
                      </a:cubicBezTo>
                      <a:cubicBezTo>
                        <a:pt x="24"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2" name="Freeform 108"/>
                <p:cNvSpPr>
                  <a:spLocks noChangeAspect="1"/>
                </p:cNvSpPr>
                <p:nvPr/>
              </p:nvSpPr>
              <p:spPr bwMode="auto">
                <a:xfrm>
                  <a:off x="2523" y="2745"/>
                  <a:ext cx="16" cy="5"/>
                </a:xfrm>
                <a:custGeom>
                  <a:avLst/>
                  <a:gdLst/>
                  <a:ahLst/>
                  <a:cxnLst>
                    <a:cxn ang="0">
                      <a:pos x="0" y="0"/>
                    </a:cxn>
                    <a:cxn ang="0">
                      <a:pos x="0" y="0"/>
                    </a:cxn>
                    <a:cxn ang="0">
                      <a:pos x="16" y="2"/>
                    </a:cxn>
                    <a:cxn ang="0">
                      <a:pos x="16" y="5"/>
                    </a:cxn>
                    <a:cxn ang="0">
                      <a:pos x="0" y="0"/>
                    </a:cxn>
                  </a:cxnLst>
                  <a:rect l="0" t="0" r="r" b="b"/>
                  <a:pathLst>
                    <a:path w="16" h="5">
                      <a:moveTo>
                        <a:pt x="0" y="0"/>
                      </a:moveTo>
                      <a:lnTo>
                        <a:pt x="0" y="0"/>
                      </a:lnTo>
                      <a:lnTo>
                        <a:pt x="16" y="2"/>
                      </a:lnTo>
                      <a:lnTo>
                        <a:pt x="16" y="5"/>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3" name="Freeform 109"/>
                <p:cNvSpPr>
                  <a:spLocks noChangeAspect="1"/>
                </p:cNvSpPr>
                <p:nvPr/>
              </p:nvSpPr>
              <p:spPr bwMode="auto">
                <a:xfrm>
                  <a:off x="2539" y="2747"/>
                  <a:ext cx="57" cy="12"/>
                </a:xfrm>
                <a:custGeom>
                  <a:avLst/>
                  <a:gdLst/>
                  <a:ahLst/>
                  <a:cxnLst>
                    <a:cxn ang="0">
                      <a:pos x="0" y="0"/>
                    </a:cxn>
                    <a:cxn ang="0">
                      <a:pos x="23" y="4"/>
                    </a:cxn>
                    <a:cxn ang="0">
                      <a:pos x="24" y="4"/>
                    </a:cxn>
                    <a:cxn ang="0">
                      <a:pos x="7" y="3"/>
                    </a:cxn>
                    <a:cxn ang="0">
                      <a:pos x="0" y="1"/>
                    </a:cxn>
                    <a:cxn ang="0">
                      <a:pos x="0" y="0"/>
                    </a:cxn>
                  </a:cxnLst>
                  <a:rect l="0" t="0" r="r" b="b"/>
                  <a:pathLst>
                    <a:path w="24" h="5">
                      <a:moveTo>
                        <a:pt x="0" y="0"/>
                      </a:moveTo>
                      <a:cubicBezTo>
                        <a:pt x="0" y="0"/>
                        <a:pt x="6" y="5"/>
                        <a:pt x="23" y="4"/>
                      </a:cubicBezTo>
                      <a:cubicBezTo>
                        <a:pt x="24" y="5"/>
                        <a:pt x="24" y="4"/>
                        <a:pt x="24" y="4"/>
                      </a:cubicBezTo>
                      <a:cubicBezTo>
                        <a:pt x="24" y="4"/>
                        <a:pt x="14"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4" name="Rectangle 110"/>
                <p:cNvSpPr>
                  <a:spLocks noChangeAspect="1" noChangeArrowheads="1"/>
                </p:cNvSpPr>
                <p:nvPr/>
              </p:nvSpPr>
              <p:spPr bwMode="auto">
                <a:xfrm>
                  <a:off x="2596" y="2757"/>
                  <a:ext cx="1"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5" name="Freeform 111"/>
                <p:cNvSpPr>
                  <a:spLocks noChangeAspect="1"/>
                </p:cNvSpPr>
                <p:nvPr/>
              </p:nvSpPr>
              <p:spPr bwMode="auto">
                <a:xfrm>
                  <a:off x="2234" y="2830"/>
                  <a:ext cx="95" cy="38"/>
                </a:xfrm>
                <a:custGeom>
                  <a:avLst/>
                  <a:gdLst/>
                  <a:ahLst/>
                  <a:cxnLst>
                    <a:cxn ang="0">
                      <a:pos x="0" y="0"/>
                    </a:cxn>
                    <a:cxn ang="0">
                      <a:pos x="95" y="9"/>
                    </a:cxn>
                    <a:cxn ang="0">
                      <a:pos x="95" y="38"/>
                    </a:cxn>
                    <a:cxn ang="0">
                      <a:pos x="0" y="28"/>
                    </a:cxn>
                    <a:cxn ang="0">
                      <a:pos x="0" y="0"/>
                    </a:cxn>
                  </a:cxnLst>
                  <a:rect l="0" t="0" r="r" b="b"/>
                  <a:pathLst>
                    <a:path w="95" h="38">
                      <a:moveTo>
                        <a:pt x="0" y="0"/>
                      </a:moveTo>
                      <a:lnTo>
                        <a:pt x="95" y="9"/>
                      </a:lnTo>
                      <a:lnTo>
                        <a:pt x="95"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6" name="Freeform 112"/>
                <p:cNvSpPr>
                  <a:spLocks noChangeAspect="1"/>
                </p:cNvSpPr>
                <p:nvPr/>
              </p:nvSpPr>
              <p:spPr bwMode="auto">
                <a:xfrm>
                  <a:off x="2234" y="2832"/>
                  <a:ext cx="19" cy="24"/>
                </a:xfrm>
                <a:custGeom>
                  <a:avLst/>
                  <a:gdLst/>
                  <a:ahLst/>
                  <a:cxnLst>
                    <a:cxn ang="0">
                      <a:pos x="0" y="22"/>
                    </a:cxn>
                    <a:cxn ang="0">
                      <a:pos x="19" y="24"/>
                    </a:cxn>
                    <a:cxn ang="0">
                      <a:pos x="19" y="3"/>
                    </a:cxn>
                    <a:cxn ang="0">
                      <a:pos x="0" y="0"/>
                    </a:cxn>
                    <a:cxn ang="0">
                      <a:pos x="0" y="22"/>
                    </a:cxn>
                  </a:cxnLst>
                  <a:rect l="0" t="0" r="r" b="b"/>
                  <a:pathLst>
                    <a:path w="19" h="24">
                      <a:moveTo>
                        <a:pt x="0" y="22"/>
                      </a:moveTo>
                      <a:lnTo>
                        <a:pt x="19" y="24"/>
                      </a:lnTo>
                      <a:lnTo>
                        <a:pt x="19"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7" name="Freeform 113"/>
                <p:cNvSpPr>
                  <a:spLocks noChangeAspect="1"/>
                </p:cNvSpPr>
                <p:nvPr/>
              </p:nvSpPr>
              <p:spPr bwMode="auto">
                <a:xfrm>
                  <a:off x="2253" y="2835"/>
                  <a:ext cx="55" cy="33"/>
                </a:xfrm>
                <a:custGeom>
                  <a:avLst/>
                  <a:gdLst/>
                  <a:ahLst/>
                  <a:cxnLst>
                    <a:cxn ang="0">
                      <a:pos x="0" y="9"/>
                    </a:cxn>
                    <a:cxn ang="0">
                      <a:pos x="23" y="7"/>
                    </a:cxn>
                    <a:cxn ang="0">
                      <a:pos x="23" y="4"/>
                    </a:cxn>
                    <a:cxn ang="0">
                      <a:pos x="0" y="0"/>
                    </a:cxn>
                    <a:cxn ang="0">
                      <a:pos x="0" y="9"/>
                    </a:cxn>
                  </a:cxnLst>
                  <a:rect l="0" t="0" r="r" b="b"/>
                  <a:pathLst>
                    <a:path w="23" h="14">
                      <a:moveTo>
                        <a:pt x="0" y="9"/>
                      </a:moveTo>
                      <a:cubicBezTo>
                        <a:pt x="0" y="9"/>
                        <a:pt x="10" y="14"/>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8" name="Freeform 114"/>
                <p:cNvSpPr>
                  <a:spLocks noChangeAspect="1"/>
                </p:cNvSpPr>
                <p:nvPr/>
              </p:nvSpPr>
              <p:spPr bwMode="auto">
                <a:xfrm>
                  <a:off x="2234" y="2832"/>
                  <a:ext cx="19" cy="3"/>
                </a:xfrm>
                <a:custGeom>
                  <a:avLst/>
                  <a:gdLst/>
                  <a:ahLst/>
                  <a:cxnLst>
                    <a:cxn ang="0">
                      <a:pos x="0" y="0"/>
                    </a:cxn>
                    <a:cxn ang="0">
                      <a:pos x="0" y="0"/>
                    </a:cxn>
                    <a:cxn ang="0">
                      <a:pos x="19" y="3"/>
                    </a:cxn>
                    <a:cxn ang="0">
                      <a:pos x="19" y="3"/>
                    </a:cxn>
                    <a:cxn ang="0">
                      <a:pos x="0" y="0"/>
                    </a:cxn>
                  </a:cxnLst>
                  <a:rect l="0" t="0" r="r" b="b"/>
                  <a:pathLst>
                    <a:path w="19" h="3">
                      <a:moveTo>
                        <a:pt x="0" y="0"/>
                      </a:moveTo>
                      <a:lnTo>
                        <a:pt x="0" y="0"/>
                      </a:lnTo>
                      <a:lnTo>
                        <a:pt x="19" y="3"/>
                      </a:lnTo>
                      <a:lnTo>
                        <a:pt x="19" y="3"/>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9" name="Freeform 115"/>
                <p:cNvSpPr>
                  <a:spLocks noChangeAspect="1"/>
                </p:cNvSpPr>
                <p:nvPr/>
              </p:nvSpPr>
              <p:spPr bwMode="auto">
                <a:xfrm>
                  <a:off x="2253" y="2835"/>
                  <a:ext cx="55" cy="11"/>
                </a:xfrm>
                <a:custGeom>
                  <a:avLst/>
                  <a:gdLst/>
                  <a:ahLst/>
                  <a:cxnLst>
                    <a:cxn ang="0">
                      <a:pos x="0" y="0"/>
                    </a:cxn>
                    <a:cxn ang="0">
                      <a:pos x="23" y="4"/>
                    </a:cxn>
                    <a:cxn ang="0">
                      <a:pos x="23" y="4"/>
                    </a:cxn>
                    <a:cxn ang="0">
                      <a:pos x="6" y="3"/>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0" name="Rectangle 116"/>
                <p:cNvSpPr>
                  <a:spLocks noChangeAspect="1" noChangeArrowheads="1"/>
                </p:cNvSpPr>
                <p:nvPr/>
              </p:nvSpPr>
              <p:spPr bwMode="auto">
                <a:xfrm>
                  <a:off x="2308" y="2844"/>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1" name="Freeform 117"/>
                <p:cNvSpPr>
                  <a:spLocks noChangeAspect="1"/>
                </p:cNvSpPr>
                <p:nvPr/>
              </p:nvSpPr>
              <p:spPr bwMode="auto">
                <a:xfrm>
                  <a:off x="2234" y="2799"/>
                  <a:ext cx="95" cy="38"/>
                </a:xfrm>
                <a:custGeom>
                  <a:avLst/>
                  <a:gdLst/>
                  <a:ahLst/>
                  <a:cxnLst>
                    <a:cxn ang="0">
                      <a:pos x="0" y="0"/>
                    </a:cxn>
                    <a:cxn ang="0">
                      <a:pos x="95" y="12"/>
                    </a:cxn>
                    <a:cxn ang="0">
                      <a:pos x="95" y="38"/>
                    </a:cxn>
                    <a:cxn ang="0">
                      <a:pos x="0" y="29"/>
                    </a:cxn>
                    <a:cxn ang="0">
                      <a:pos x="0" y="0"/>
                    </a:cxn>
                  </a:cxnLst>
                  <a:rect l="0" t="0" r="r" b="b"/>
                  <a:pathLst>
                    <a:path w="95" h="38">
                      <a:moveTo>
                        <a:pt x="0" y="0"/>
                      </a:moveTo>
                      <a:lnTo>
                        <a:pt x="95" y="12"/>
                      </a:lnTo>
                      <a:lnTo>
                        <a:pt x="95"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2" name="Freeform 118"/>
                <p:cNvSpPr>
                  <a:spLocks noChangeAspect="1"/>
                </p:cNvSpPr>
                <p:nvPr/>
              </p:nvSpPr>
              <p:spPr bwMode="auto">
                <a:xfrm>
                  <a:off x="2234" y="2802"/>
                  <a:ext cx="19" cy="23"/>
                </a:xfrm>
                <a:custGeom>
                  <a:avLst/>
                  <a:gdLst/>
                  <a:ahLst/>
                  <a:cxnLst>
                    <a:cxn ang="0">
                      <a:pos x="0" y="21"/>
                    </a:cxn>
                    <a:cxn ang="0">
                      <a:pos x="19" y="23"/>
                    </a:cxn>
                    <a:cxn ang="0">
                      <a:pos x="19" y="4"/>
                    </a:cxn>
                    <a:cxn ang="0">
                      <a:pos x="0" y="0"/>
                    </a:cxn>
                    <a:cxn ang="0">
                      <a:pos x="0" y="21"/>
                    </a:cxn>
                  </a:cxnLst>
                  <a:rect l="0" t="0" r="r" b="b"/>
                  <a:pathLst>
                    <a:path w="19" h="23">
                      <a:moveTo>
                        <a:pt x="0" y="21"/>
                      </a:moveTo>
                      <a:lnTo>
                        <a:pt x="19" y="23"/>
                      </a:lnTo>
                      <a:lnTo>
                        <a:pt x="19"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3" name="Freeform 119"/>
                <p:cNvSpPr>
                  <a:spLocks noChangeAspect="1"/>
                </p:cNvSpPr>
                <p:nvPr/>
              </p:nvSpPr>
              <p:spPr bwMode="auto">
                <a:xfrm>
                  <a:off x="2253" y="2806"/>
                  <a:ext cx="55"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4" name="Freeform 120"/>
                <p:cNvSpPr>
                  <a:spLocks noChangeAspect="1"/>
                </p:cNvSpPr>
                <p:nvPr/>
              </p:nvSpPr>
              <p:spPr bwMode="auto">
                <a:xfrm>
                  <a:off x="2234" y="2802"/>
                  <a:ext cx="19" cy="4"/>
                </a:xfrm>
                <a:custGeom>
                  <a:avLst/>
                  <a:gdLst/>
                  <a:ahLst/>
                  <a:cxnLst>
                    <a:cxn ang="0">
                      <a:pos x="0" y="0"/>
                    </a:cxn>
                    <a:cxn ang="0">
                      <a:pos x="0" y="0"/>
                    </a:cxn>
                    <a:cxn ang="0">
                      <a:pos x="19" y="2"/>
                    </a:cxn>
                    <a:cxn ang="0">
                      <a:pos x="19" y="4"/>
                    </a:cxn>
                    <a:cxn ang="0">
                      <a:pos x="0" y="0"/>
                    </a:cxn>
                  </a:cxnLst>
                  <a:rect l="0" t="0" r="r" b="b"/>
                  <a:pathLst>
                    <a:path w="19" h="4">
                      <a:moveTo>
                        <a:pt x="0" y="0"/>
                      </a:moveTo>
                      <a:lnTo>
                        <a:pt x="0" y="0"/>
                      </a:lnTo>
                      <a:lnTo>
                        <a:pt x="19" y="2"/>
                      </a:lnTo>
                      <a:lnTo>
                        <a:pt x="19"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5" name="Freeform 121"/>
                <p:cNvSpPr>
                  <a:spLocks noChangeAspect="1"/>
                </p:cNvSpPr>
                <p:nvPr/>
              </p:nvSpPr>
              <p:spPr bwMode="auto">
                <a:xfrm>
                  <a:off x="2253" y="2804"/>
                  <a:ext cx="55"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6" name="Rectangle 122"/>
                <p:cNvSpPr>
                  <a:spLocks noChangeAspect="1" noChangeArrowheads="1"/>
                </p:cNvSpPr>
                <p:nvPr/>
              </p:nvSpPr>
              <p:spPr bwMode="auto">
                <a:xfrm>
                  <a:off x="2308" y="2813"/>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7" name="Freeform 123"/>
                <p:cNvSpPr>
                  <a:spLocks noChangeAspect="1"/>
                </p:cNvSpPr>
                <p:nvPr/>
              </p:nvSpPr>
              <p:spPr bwMode="auto">
                <a:xfrm>
                  <a:off x="2234" y="2768"/>
                  <a:ext cx="95" cy="41"/>
                </a:xfrm>
                <a:custGeom>
                  <a:avLst/>
                  <a:gdLst/>
                  <a:ahLst/>
                  <a:cxnLst>
                    <a:cxn ang="0">
                      <a:pos x="0" y="0"/>
                    </a:cxn>
                    <a:cxn ang="0">
                      <a:pos x="95" y="12"/>
                    </a:cxn>
                    <a:cxn ang="0">
                      <a:pos x="95" y="41"/>
                    </a:cxn>
                    <a:cxn ang="0">
                      <a:pos x="0" y="29"/>
                    </a:cxn>
                    <a:cxn ang="0">
                      <a:pos x="0" y="0"/>
                    </a:cxn>
                  </a:cxnLst>
                  <a:rect l="0" t="0" r="r" b="b"/>
                  <a:pathLst>
                    <a:path w="95" h="41">
                      <a:moveTo>
                        <a:pt x="0" y="0"/>
                      </a:moveTo>
                      <a:lnTo>
                        <a:pt x="95" y="12"/>
                      </a:lnTo>
                      <a:lnTo>
                        <a:pt x="95"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8" name="Freeform 124"/>
                <p:cNvSpPr>
                  <a:spLocks noChangeAspect="1"/>
                </p:cNvSpPr>
                <p:nvPr/>
              </p:nvSpPr>
              <p:spPr bwMode="auto">
                <a:xfrm>
                  <a:off x="2234" y="2773"/>
                  <a:ext cx="19" cy="21"/>
                </a:xfrm>
                <a:custGeom>
                  <a:avLst/>
                  <a:gdLst/>
                  <a:ahLst/>
                  <a:cxnLst>
                    <a:cxn ang="0">
                      <a:pos x="0" y="21"/>
                    </a:cxn>
                    <a:cxn ang="0">
                      <a:pos x="19" y="21"/>
                    </a:cxn>
                    <a:cxn ang="0">
                      <a:pos x="19" y="3"/>
                    </a:cxn>
                    <a:cxn ang="0">
                      <a:pos x="0" y="0"/>
                    </a:cxn>
                    <a:cxn ang="0">
                      <a:pos x="0" y="21"/>
                    </a:cxn>
                  </a:cxnLst>
                  <a:rect l="0" t="0" r="r" b="b"/>
                  <a:pathLst>
                    <a:path w="19" h="21">
                      <a:moveTo>
                        <a:pt x="0" y="21"/>
                      </a:moveTo>
                      <a:lnTo>
                        <a:pt x="19" y="21"/>
                      </a:lnTo>
                      <a:lnTo>
                        <a:pt x="19" y="3"/>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9" name="Freeform 125"/>
                <p:cNvSpPr>
                  <a:spLocks noChangeAspect="1"/>
                </p:cNvSpPr>
                <p:nvPr/>
              </p:nvSpPr>
              <p:spPr bwMode="auto">
                <a:xfrm>
                  <a:off x="2253" y="2776"/>
                  <a:ext cx="55" cy="30"/>
                </a:xfrm>
                <a:custGeom>
                  <a:avLst/>
                  <a:gdLst/>
                  <a:ahLst/>
                  <a:cxnLst>
                    <a:cxn ang="0">
                      <a:pos x="0" y="8"/>
                    </a:cxn>
                    <a:cxn ang="0">
                      <a:pos x="23" y="7"/>
                    </a:cxn>
                    <a:cxn ang="0">
                      <a:pos x="23" y="3"/>
                    </a:cxn>
                    <a:cxn ang="0">
                      <a:pos x="0" y="0"/>
                    </a:cxn>
                    <a:cxn ang="0">
                      <a:pos x="0" y="8"/>
                    </a:cxn>
                  </a:cxnLst>
                  <a:rect l="0" t="0" r="r" b="b"/>
                  <a:pathLst>
                    <a:path w="23" h="13">
                      <a:moveTo>
                        <a:pt x="0" y="8"/>
                      </a:moveTo>
                      <a:cubicBezTo>
                        <a:pt x="0" y="8"/>
                        <a:pt x="10" y="13"/>
                        <a:pt x="23" y="7"/>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0" name="Freeform 126"/>
                <p:cNvSpPr>
                  <a:spLocks noChangeAspect="1"/>
                </p:cNvSpPr>
                <p:nvPr/>
              </p:nvSpPr>
              <p:spPr bwMode="auto">
                <a:xfrm>
                  <a:off x="2234" y="2771"/>
                  <a:ext cx="19" cy="5"/>
                </a:xfrm>
                <a:custGeom>
                  <a:avLst/>
                  <a:gdLst/>
                  <a:ahLst/>
                  <a:cxnLst>
                    <a:cxn ang="0">
                      <a:pos x="0" y="2"/>
                    </a:cxn>
                    <a:cxn ang="0">
                      <a:pos x="0" y="0"/>
                    </a:cxn>
                    <a:cxn ang="0">
                      <a:pos x="19" y="2"/>
                    </a:cxn>
                    <a:cxn ang="0">
                      <a:pos x="19" y="5"/>
                    </a:cxn>
                    <a:cxn ang="0">
                      <a:pos x="0" y="2"/>
                    </a:cxn>
                  </a:cxnLst>
                  <a:rect l="0" t="0" r="r" b="b"/>
                  <a:pathLst>
                    <a:path w="19" h="5">
                      <a:moveTo>
                        <a:pt x="0" y="2"/>
                      </a:moveTo>
                      <a:lnTo>
                        <a:pt x="0" y="0"/>
                      </a:lnTo>
                      <a:lnTo>
                        <a:pt x="19" y="2"/>
                      </a:lnTo>
                      <a:lnTo>
                        <a:pt x="19"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1" name="Freeform 127"/>
                <p:cNvSpPr>
                  <a:spLocks noChangeAspect="1"/>
                </p:cNvSpPr>
                <p:nvPr/>
              </p:nvSpPr>
              <p:spPr bwMode="auto">
                <a:xfrm>
                  <a:off x="2253" y="2773"/>
                  <a:ext cx="55" cy="12"/>
                </a:xfrm>
                <a:custGeom>
                  <a:avLst/>
                  <a:gdLst/>
                  <a:ahLst/>
                  <a:cxnLst>
                    <a:cxn ang="0">
                      <a:pos x="0" y="0"/>
                    </a:cxn>
                    <a:cxn ang="0">
                      <a:pos x="23" y="4"/>
                    </a:cxn>
                    <a:cxn ang="0">
                      <a:pos x="23" y="4"/>
                    </a:cxn>
                    <a:cxn ang="0">
                      <a:pos x="6" y="4"/>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6"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2" name="Freeform 128"/>
                <p:cNvSpPr>
                  <a:spLocks noChangeAspect="1"/>
                </p:cNvSpPr>
                <p:nvPr/>
              </p:nvSpPr>
              <p:spPr bwMode="auto">
                <a:xfrm>
                  <a:off x="2308" y="2785"/>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3" name="Freeform 129"/>
                <p:cNvSpPr>
                  <a:spLocks noChangeAspect="1"/>
                </p:cNvSpPr>
                <p:nvPr/>
              </p:nvSpPr>
              <p:spPr bwMode="auto">
                <a:xfrm>
                  <a:off x="2234" y="2740"/>
                  <a:ext cx="95" cy="38"/>
                </a:xfrm>
                <a:custGeom>
                  <a:avLst/>
                  <a:gdLst/>
                  <a:ahLst/>
                  <a:cxnLst>
                    <a:cxn ang="0">
                      <a:pos x="0" y="0"/>
                    </a:cxn>
                    <a:cxn ang="0">
                      <a:pos x="95" y="10"/>
                    </a:cxn>
                    <a:cxn ang="0">
                      <a:pos x="95" y="38"/>
                    </a:cxn>
                    <a:cxn ang="0">
                      <a:pos x="0" y="26"/>
                    </a:cxn>
                    <a:cxn ang="0">
                      <a:pos x="0" y="0"/>
                    </a:cxn>
                  </a:cxnLst>
                  <a:rect l="0" t="0" r="r" b="b"/>
                  <a:pathLst>
                    <a:path w="95" h="38">
                      <a:moveTo>
                        <a:pt x="0" y="0"/>
                      </a:moveTo>
                      <a:lnTo>
                        <a:pt x="95" y="10"/>
                      </a:lnTo>
                      <a:lnTo>
                        <a:pt x="95"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4" name="Freeform 130"/>
                <p:cNvSpPr>
                  <a:spLocks noChangeAspect="1"/>
                </p:cNvSpPr>
                <p:nvPr/>
              </p:nvSpPr>
              <p:spPr bwMode="auto">
                <a:xfrm>
                  <a:off x="2234" y="2742"/>
                  <a:ext cx="19" cy="24"/>
                </a:xfrm>
                <a:custGeom>
                  <a:avLst/>
                  <a:gdLst/>
                  <a:ahLst/>
                  <a:cxnLst>
                    <a:cxn ang="0">
                      <a:pos x="0" y="22"/>
                    </a:cxn>
                    <a:cxn ang="0">
                      <a:pos x="19" y="24"/>
                    </a:cxn>
                    <a:cxn ang="0">
                      <a:pos x="17" y="3"/>
                    </a:cxn>
                    <a:cxn ang="0">
                      <a:pos x="0" y="0"/>
                    </a:cxn>
                    <a:cxn ang="0">
                      <a:pos x="0" y="22"/>
                    </a:cxn>
                  </a:cxnLst>
                  <a:rect l="0" t="0" r="r" b="b"/>
                  <a:pathLst>
                    <a:path w="19" h="24">
                      <a:moveTo>
                        <a:pt x="0" y="22"/>
                      </a:moveTo>
                      <a:lnTo>
                        <a:pt x="19" y="24"/>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5" name="Freeform 131"/>
                <p:cNvSpPr>
                  <a:spLocks noChangeAspect="1"/>
                </p:cNvSpPr>
                <p:nvPr/>
              </p:nvSpPr>
              <p:spPr bwMode="auto">
                <a:xfrm>
                  <a:off x="2251" y="2745"/>
                  <a:ext cx="57" cy="31"/>
                </a:xfrm>
                <a:custGeom>
                  <a:avLst/>
                  <a:gdLst/>
                  <a:ahLst/>
                  <a:cxnLst>
                    <a:cxn ang="0">
                      <a:pos x="1" y="9"/>
                    </a:cxn>
                    <a:cxn ang="0">
                      <a:pos x="24" y="7"/>
                    </a:cxn>
                    <a:cxn ang="0">
                      <a:pos x="24" y="4"/>
                    </a:cxn>
                    <a:cxn ang="0">
                      <a:pos x="0" y="0"/>
                    </a:cxn>
                    <a:cxn ang="0">
                      <a:pos x="1" y="9"/>
                    </a:cxn>
                  </a:cxnLst>
                  <a:rect l="0" t="0" r="r" b="b"/>
                  <a:pathLst>
                    <a:path w="24" h="13">
                      <a:moveTo>
                        <a:pt x="1" y="9"/>
                      </a:moveTo>
                      <a:cubicBezTo>
                        <a:pt x="1" y="9"/>
                        <a:pt x="11" y="13"/>
                        <a:pt x="24" y="7"/>
                      </a:cubicBezTo>
                      <a:cubicBezTo>
                        <a:pt x="24" y="4"/>
                        <a:pt x="24" y="4"/>
                        <a:pt x="24" y="4"/>
                      </a:cubicBezTo>
                      <a:cubicBezTo>
                        <a:pt x="24" y="4"/>
                        <a:pt x="6" y="5"/>
                        <a:pt x="0" y="0"/>
                      </a:cubicBezTo>
                      <a:cubicBezTo>
                        <a:pt x="1" y="6"/>
                        <a:pt x="1" y="9"/>
                        <a:pt x="1"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6" name="Freeform 132"/>
                <p:cNvSpPr>
                  <a:spLocks noChangeAspect="1"/>
                </p:cNvSpPr>
                <p:nvPr/>
              </p:nvSpPr>
              <p:spPr bwMode="auto">
                <a:xfrm>
                  <a:off x="2234" y="2740"/>
                  <a:ext cx="19" cy="5"/>
                </a:xfrm>
                <a:custGeom>
                  <a:avLst/>
                  <a:gdLst/>
                  <a:ahLst/>
                  <a:cxnLst>
                    <a:cxn ang="0">
                      <a:pos x="0" y="2"/>
                    </a:cxn>
                    <a:cxn ang="0">
                      <a:pos x="0" y="0"/>
                    </a:cxn>
                    <a:cxn ang="0">
                      <a:pos x="19" y="5"/>
                    </a:cxn>
                    <a:cxn ang="0">
                      <a:pos x="17" y="5"/>
                    </a:cxn>
                    <a:cxn ang="0">
                      <a:pos x="0" y="2"/>
                    </a:cxn>
                  </a:cxnLst>
                  <a:rect l="0" t="0" r="r" b="b"/>
                  <a:pathLst>
                    <a:path w="19" h="5">
                      <a:moveTo>
                        <a:pt x="0" y="2"/>
                      </a:moveTo>
                      <a:lnTo>
                        <a:pt x="0" y="0"/>
                      </a:lnTo>
                      <a:lnTo>
                        <a:pt x="19" y="5"/>
                      </a:lnTo>
                      <a:lnTo>
                        <a:pt x="17"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7" name="Freeform 133"/>
                <p:cNvSpPr>
                  <a:spLocks noChangeAspect="1"/>
                </p:cNvSpPr>
                <p:nvPr/>
              </p:nvSpPr>
              <p:spPr bwMode="auto">
                <a:xfrm>
                  <a:off x="2251" y="2745"/>
                  <a:ext cx="57" cy="9"/>
                </a:xfrm>
                <a:custGeom>
                  <a:avLst/>
                  <a:gdLst/>
                  <a:ahLst/>
                  <a:cxnLst>
                    <a:cxn ang="0">
                      <a:pos x="1" y="0"/>
                    </a:cxn>
                    <a:cxn ang="0">
                      <a:pos x="24" y="3"/>
                    </a:cxn>
                    <a:cxn ang="0">
                      <a:pos x="24" y="4"/>
                    </a:cxn>
                    <a:cxn ang="0">
                      <a:pos x="7" y="3"/>
                    </a:cxn>
                    <a:cxn ang="0">
                      <a:pos x="0" y="0"/>
                    </a:cxn>
                    <a:cxn ang="0">
                      <a:pos x="1" y="0"/>
                    </a:cxn>
                  </a:cxnLst>
                  <a:rect l="0" t="0" r="r" b="b"/>
                  <a:pathLst>
                    <a:path w="24" h="4">
                      <a:moveTo>
                        <a:pt x="1" y="0"/>
                      </a:moveTo>
                      <a:cubicBezTo>
                        <a:pt x="1" y="0"/>
                        <a:pt x="7" y="4"/>
                        <a:pt x="24" y="3"/>
                      </a:cubicBezTo>
                      <a:cubicBezTo>
                        <a:pt x="24" y="4"/>
                        <a:pt x="24" y="4"/>
                        <a:pt x="24" y="4"/>
                      </a:cubicBezTo>
                      <a:cubicBezTo>
                        <a:pt x="24" y="4"/>
                        <a:pt x="14" y="4"/>
                        <a:pt x="7" y="3"/>
                      </a:cubicBezTo>
                      <a:cubicBezTo>
                        <a:pt x="1" y="1"/>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8" name="Freeform 134"/>
                <p:cNvSpPr>
                  <a:spLocks noChangeAspect="1"/>
                </p:cNvSpPr>
                <p:nvPr/>
              </p:nvSpPr>
              <p:spPr bwMode="auto">
                <a:xfrm>
                  <a:off x="2308" y="2754"/>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9" name="Freeform 135"/>
                <p:cNvSpPr>
                  <a:spLocks noChangeAspect="1"/>
                </p:cNvSpPr>
                <p:nvPr/>
              </p:nvSpPr>
              <p:spPr bwMode="auto">
                <a:xfrm>
                  <a:off x="2234" y="2709"/>
                  <a:ext cx="95" cy="38"/>
                </a:xfrm>
                <a:custGeom>
                  <a:avLst/>
                  <a:gdLst/>
                  <a:ahLst/>
                  <a:cxnLst>
                    <a:cxn ang="0">
                      <a:pos x="0" y="0"/>
                    </a:cxn>
                    <a:cxn ang="0">
                      <a:pos x="95" y="10"/>
                    </a:cxn>
                    <a:cxn ang="0">
                      <a:pos x="92" y="38"/>
                    </a:cxn>
                    <a:cxn ang="0">
                      <a:pos x="0" y="29"/>
                    </a:cxn>
                    <a:cxn ang="0">
                      <a:pos x="0" y="0"/>
                    </a:cxn>
                  </a:cxnLst>
                  <a:rect l="0" t="0" r="r" b="b"/>
                  <a:pathLst>
                    <a:path w="95" h="38">
                      <a:moveTo>
                        <a:pt x="0" y="0"/>
                      </a:moveTo>
                      <a:lnTo>
                        <a:pt x="95" y="10"/>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0" name="Freeform 136"/>
                <p:cNvSpPr>
                  <a:spLocks noChangeAspect="1"/>
                </p:cNvSpPr>
                <p:nvPr/>
              </p:nvSpPr>
              <p:spPr bwMode="auto">
                <a:xfrm>
                  <a:off x="2234" y="2712"/>
                  <a:ext cx="17" cy="23"/>
                </a:xfrm>
                <a:custGeom>
                  <a:avLst/>
                  <a:gdLst/>
                  <a:ahLst/>
                  <a:cxnLst>
                    <a:cxn ang="0">
                      <a:pos x="0" y="21"/>
                    </a:cxn>
                    <a:cxn ang="0">
                      <a:pos x="17" y="23"/>
                    </a:cxn>
                    <a:cxn ang="0">
                      <a:pos x="17" y="2"/>
                    </a:cxn>
                    <a:cxn ang="0">
                      <a:pos x="0" y="0"/>
                    </a:cxn>
                    <a:cxn ang="0">
                      <a:pos x="0" y="21"/>
                    </a:cxn>
                  </a:cxnLst>
                  <a:rect l="0" t="0" r="r" b="b"/>
                  <a:pathLst>
                    <a:path w="17" h="23">
                      <a:moveTo>
                        <a:pt x="0" y="21"/>
                      </a:moveTo>
                      <a:lnTo>
                        <a:pt x="17" y="23"/>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1" name="Freeform 137"/>
                <p:cNvSpPr>
                  <a:spLocks noChangeAspect="1"/>
                </p:cNvSpPr>
                <p:nvPr/>
              </p:nvSpPr>
              <p:spPr bwMode="auto">
                <a:xfrm>
                  <a:off x="2251" y="2714"/>
                  <a:ext cx="57" cy="31"/>
                </a:xfrm>
                <a:custGeom>
                  <a:avLst/>
                  <a:gdLst/>
                  <a:ahLst/>
                  <a:cxnLst>
                    <a:cxn ang="0">
                      <a:pos x="0" y="9"/>
                    </a:cxn>
                    <a:cxn ang="0">
                      <a:pos x="24" y="7"/>
                    </a:cxn>
                    <a:cxn ang="0">
                      <a:pos x="24" y="4"/>
                    </a:cxn>
                    <a:cxn ang="0">
                      <a:pos x="0" y="0"/>
                    </a:cxn>
                    <a:cxn ang="0">
                      <a:pos x="0" y="9"/>
                    </a:cxn>
                  </a:cxnLst>
                  <a:rect l="0" t="0" r="r" b="b"/>
                  <a:pathLst>
                    <a:path w="24" h="13">
                      <a:moveTo>
                        <a:pt x="0" y="9"/>
                      </a:moveTo>
                      <a:cubicBezTo>
                        <a:pt x="0" y="9"/>
                        <a:pt x="11" y="13"/>
                        <a:pt x="24" y="7"/>
                      </a:cubicBezTo>
                      <a:cubicBezTo>
                        <a:pt x="24" y="4"/>
                        <a:pt x="24" y="4"/>
                        <a:pt x="24" y="4"/>
                      </a:cubicBezTo>
                      <a:cubicBezTo>
                        <a:pt x="24"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2" name="Freeform 138"/>
                <p:cNvSpPr>
                  <a:spLocks noChangeAspect="1"/>
                </p:cNvSpPr>
                <p:nvPr/>
              </p:nvSpPr>
              <p:spPr bwMode="auto">
                <a:xfrm>
                  <a:off x="2234" y="2712"/>
                  <a:ext cx="19" cy="2"/>
                </a:xfrm>
                <a:custGeom>
                  <a:avLst/>
                  <a:gdLst/>
                  <a:ahLst/>
                  <a:cxnLst>
                    <a:cxn ang="0">
                      <a:pos x="0" y="0"/>
                    </a:cxn>
                    <a:cxn ang="0">
                      <a:pos x="0" y="0"/>
                    </a:cxn>
                    <a:cxn ang="0">
                      <a:pos x="19" y="2"/>
                    </a:cxn>
                    <a:cxn ang="0">
                      <a:pos x="17" y="2"/>
                    </a:cxn>
                    <a:cxn ang="0">
                      <a:pos x="0" y="0"/>
                    </a:cxn>
                  </a:cxnLst>
                  <a:rect l="0" t="0" r="r" b="b"/>
                  <a:pathLst>
                    <a:path w="19" h="2">
                      <a:moveTo>
                        <a:pt x="0" y="0"/>
                      </a:moveTo>
                      <a:lnTo>
                        <a:pt x="0" y="0"/>
                      </a:lnTo>
                      <a:lnTo>
                        <a:pt x="19" y="2"/>
                      </a:lnTo>
                      <a:lnTo>
                        <a:pt x="17" y="2"/>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3" name="Freeform 139"/>
                <p:cNvSpPr>
                  <a:spLocks noChangeAspect="1"/>
                </p:cNvSpPr>
                <p:nvPr/>
              </p:nvSpPr>
              <p:spPr bwMode="auto">
                <a:xfrm>
                  <a:off x="2251" y="2714"/>
                  <a:ext cx="57" cy="12"/>
                </a:xfrm>
                <a:custGeom>
                  <a:avLst/>
                  <a:gdLst/>
                  <a:ahLst/>
                  <a:cxnLst>
                    <a:cxn ang="0">
                      <a:pos x="1" y="0"/>
                    </a:cxn>
                    <a:cxn ang="0">
                      <a:pos x="24" y="4"/>
                    </a:cxn>
                    <a:cxn ang="0">
                      <a:pos x="24" y="4"/>
                    </a:cxn>
                    <a:cxn ang="0">
                      <a:pos x="7" y="3"/>
                    </a:cxn>
                    <a:cxn ang="0">
                      <a:pos x="0" y="0"/>
                    </a:cxn>
                    <a:cxn ang="0">
                      <a:pos x="1" y="0"/>
                    </a:cxn>
                  </a:cxnLst>
                  <a:rect l="0" t="0" r="r" b="b"/>
                  <a:pathLst>
                    <a:path w="24" h="5">
                      <a:moveTo>
                        <a:pt x="1" y="0"/>
                      </a:moveTo>
                      <a:cubicBezTo>
                        <a:pt x="1" y="0"/>
                        <a:pt x="7" y="5"/>
                        <a:pt x="24" y="4"/>
                      </a:cubicBezTo>
                      <a:cubicBezTo>
                        <a:pt x="24" y="4"/>
                        <a:pt x="24" y="4"/>
                        <a:pt x="24" y="4"/>
                      </a:cubicBezTo>
                      <a:cubicBezTo>
                        <a:pt x="24" y="4"/>
                        <a:pt x="14" y="5"/>
                        <a:pt x="7" y="3"/>
                      </a:cubicBezTo>
                      <a:cubicBezTo>
                        <a:pt x="1" y="2"/>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4" name="Rectangle 140"/>
                <p:cNvSpPr>
                  <a:spLocks noChangeAspect="1" noChangeArrowheads="1"/>
                </p:cNvSpPr>
                <p:nvPr/>
              </p:nvSpPr>
              <p:spPr bwMode="auto">
                <a:xfrm>
                  <a:off x="2308" y="2724"/>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5" name="Freeform 141"/>
                <p:cNvSpPr>
                  <a:spLocks noChangeAspect="1"/>
                </p:cNvSpPr>
                <p:nvPr/>
              </p:nvSpPr>
              <p:spPr bwMode="auto">
                <a:xfrm>
                  <a:off x="2331" y="2842"/>
                  <a:ext cx="92" cy="37"/>
                </a:xfrm>
                <a:custGeom>
                  <a:avLst/>
                  <a:gdLst/>
                  <a:ahLst/>
                  <a:cxnLst>
                    <a:cxn ang="0">
                      <a:pos x="0" y="0"/>
                    </a:cxn>
                    <a:cxn ang="0">
                      <a:pos x="92" y="9"/>
                    </a:cxn>
                    <a:cxn ang="0">
                      <a:pos x="92" y="37"/>
                    </a:cxn>
                    <a:cxn ang="0">
                      <a:pos x="0" y="26"/>
                    </a:cxn>
                    <a:cxn ang="0">
                      <a:pos x="0" y="0"/>
                    </a:cxn>
                  </a:cxnLst>
                  <a:rect l="0" t="0" r="r" b="b"/>
                  <a:pathLst>
                    <a:path w="92" h="37">
                      <a:moveTo>
                        <a:pt x="0" y="0"/>
                      </a:moveTo>
                      <a:lnTo>
                        <a:pt x="92" y="9"/>
                      </a:lnTo>
                      <a:lnTo>
                        <a:pt x="92" y="37"/>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6" name="Freeform 142"/>
                <p:cNvSpPr>
                  <a:spLocks noChangeAspect="1"/>
                </p:cNvSpPr>
                <p:nvPr/>
              </p:nvSpPr>
              <p:spPr bwMode="auto">
                <a:xfrm>
                  <a:off x="2331" y="2844"/>
                  <a:ext cx="17" cy="24"/>
                </a:xfrm>
                <a:custGeom>
                  <a:avLst/>
                  <a:gdLst/>
                  <a:ahLst/>
                  <a:cxnLst>
                    <a:cxn ang="0">
                      <a:pos x="0" y="21"/>
                    </a:cxn>
                    <a:cxn ang="0">
                      <a:pos x="17" y="24"/>
                    </a:cxn>
                    <a:cxn ang="0">
                      <a:pos x="17" y="2"/>
                    </a:cxn>
                    <a:cxn ang="0">
                      <a:pos x="0" y="0"/>
                    </a:cxn>
                    <a:cxn ang="0">
                      <a:pos x="0" y="21"/>
                    </a:cxn>
                  </a:cxnLst>
                  <a:rect l="0" t="0" r="r" b="b"/>
                  <a:pathLst>
                    <a:path w="17" h="24">
                      <a:moveTo>
                        <a:pt x="0" y="21"/>
                      </a:moveTo>
                      <a:lnTo>
                        <a:pt x="17" y="24"/>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7" name="Freeform 143"/>
                <p:cNvSpPr>
                  <a:spLocks noChangeAspect="1"/>
                </p:cNvSpPr>
                <p:nvPr/>
              </p:nvSpPr>
              <p:spPr bwMode="auto">
                <a:xfrm>
                  <a:off x="2348" y="2846"/>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8" name="Freeform 144"/>
                <p:cNvSpPr>
                  <a:spLocks noChangeAspect="1"/>
                </p:cNvSpPr>
                <p:nvPr/>
              </p:nvSpPr>
              <p:spPr bwMode="auto">
                <a:xfrm>
                  <a:off x="2331" y="2842"/>
                  <a:ext cx="17" cy="4"/>
                </a:xfrm>
                <a:custGeom>
                  <a:avLst/>
                  <a:gdLst/>
                  <a:ahLst/>
                  <a:cxnLst>
                    <a:cxn ang="0">
                      <a:pos x="0" y="2"/>
                    </a:cxn>
                    <a:cxn ang="0">
                      <a:pos x="0" y="0"/>
                    </a:cxn>
                    <a:cxn ang="0">
                      <a:pos x="17" y="4"/>
                    </a:cxn>
                    <a:cxn ang="0">
                      <a:pos x="17" y="4"/>
                    </a:cxn>
                    <a:cxn ang="0">
                      <a:pos x="0" y="2"/>
                    </a:cxn>
                  </a:cxnLst>
                  <a:rect l="0" t="0" r="r" b="b"/>
                  <a:pathLst>
                    <a:path w="17" h="4">
                      <a:moveTo>
                        <a:pt x="0" y="2"/>
                      </a:moveTo>
                      <a:lnTo>
                        <a:pt x="0" y="0"/>
                      </a:lnTo>
                      <a:lnTo>
                        <a:pt x="17" y="4"/>
                      </a:lnTo>
                      <a:lnTo>
                        <a:pt x="17"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9" name="Freeform 145"/>
                <p:cNvSpPr>
                  <a:spLocks noChangeAspect="1"/>
                </p:cNvSpPr>
                <p:nvPr/>
              </p:nvSpPr>
              <p:spPr bwMode="auto">
                <a:xfrm>
                  <a:off x="2348" y="2846"/>
                  <a:ext cx="54" cy="10"/>
                </a:xfrm>
                <a:custGeom>
                  <a:avLst/>
                  <a:gdLst/>
                  <a:ahLst/>
                  <a:cxnLst>
                    <a:cxn ang="0">
                      <a:pos x="0" y="0"/>
                    </a:cxn>
                    <a:cxn ang="0">
                      <a:pos x="23" y="3"/>
                    </a:cxn>
                    <a:cxn ang="0">
                      <a:pos x="23" y="4"/>
                    </a:cxn>
                    <a:cxn ang="0">
                      <a:pos x="7" y="3"/>
                    </a:cxn>
                    <a:cxn ang="0">
                      <a:pos x="0" y="0"/>
                    </a:cxn>
                  </a:cxnLst>
                  <a:rect l="0" t="0" r="r" b="b"/>
                  <a:pathLst>
                    <a:path w="23" h="4">
                      <a:moveTo>
                        <a:pt x="0" y="0"/>
                      </a:moveTo>
                      <a:cubicBezTo>
                        <a:pt x="0" y="0"/>
                        <a:pt x="6" y="4"/>
                        <a:pt x="23" y="3"/>
                      </a:cubicBezTo>
                      <a:cubicBezTo>
                        <a:pt x="23" y="4"/>
                        <a:pt x="23" y="4"/>
                        <a:pt x="23" y="4"/>
                      </a:cubicBezTo>
                      <a:cubicBezTo>
                        <a:pt x="23" y="4"/>
                        <a:pt x="13"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0" name="Rectangle 146"/>
                <p:cNvSpPr>
                  <a:spLocks noChangeAspect="1" noChangeArrowheads="1"/>
                </p:cNvSpPr>
                <p:nvPr/>
              </p:nvSpPr>
              <p:spPr bwMode="auto">
                <a:xfrm>
                  <a:off x="2402" y="285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1" name="Freeform 147"/>
                <p:cNvSpPr>
                  <a:spLocks noChangeAspect="1"/>
                </p:cNvSpPr>
                <p:nvPr/>
              </p:nvSpPr>
              <p:spPr bwMode="auto">
                <a:xfrm>
                  <a:off x="2331" y="2811"/>
                  <a:ext cx="92" cy="38"/>
                </a:xfrm>
                <a:custGeom>
                  <a:avLst/>
                  <a:gdLst/>
                  <a:ahLst/>
                  <a:cxnLst>
                    <a:cxn ang="0">
                      <a:pos x="0" y="0"/>
                    </a:cxn>
                    <a:cxn ang="0">
                      <a:pos x="92" y="9"/>
                    </a:cxn>
                    <a:cxn ang="0">
                      <a:pos x="92" y="38"/>
                    </a:cxn>
                    <a:cxn ang="0">
                      <a:pos x="0" y="28"/>
                    </a:cxn>
                    <a:cxn ang="0">
                      <a:pos x="0" y="0"/>
                    </a:cxn>
                  </a:cxnLst>
                  <a:rect l="0" t="0" r="r" b="b"/>
                  <a:pathLst>
                    <a:path w="92" h="38">
                      <a:moveTo>
                        <a:pt x="0" y="0"/>
                      </a:moveTo>
                      <a:lnTo>
                        <a:pt x="92" y="9"/>
                      </a:lnTo>
                      <a:lnTo>
                        <a:pt x="92"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2" name="Freeform 148"/>
                <p:cNvSpPr>
                  <a:spLocks noChangeAspect="1"/>
                </p:cNvSpPr>
                <p:nvPr/>
              </p:nvSpPr>
              <p:spPr bwMode="auto">
                <a:xfrm>
                  <a:off x="2331" y="2813"/>
                  <a:ext cx="17" cy="24"/>
                </a:xfrm>
                <a:custGeom>
                  <a:avLst/>
                  <a:gdLst/>
                  <a:ahLst/>
                  <a:cxnLst>
                    <a:cxn ang="0">
                      <a:pos x="0" y="22"/>
                    </a:cxn>
                    <a:cxn ang="0">
                      <a:pos x="17" y="24"/>
                    </a:cxn>
                    <a:cxn ang="0">
                      <a:pos x="17" y="3"/>
                    </a:cxn>
                    <a:cxn ang="0">
                      <a:pos x="0" y="0"/>
                    </a:cxn>
                    <a:cxn ang="0">
                      <a:pos x="0" y="22"/>
                    </a:cxn>
                  </a:cxnLst>
                  <a:rect l="0" t="0" r="r" b="b"/>
                  <a:pathLst>
                    <a:path w="17" h="24">
                      <a:moveTo>
                        <a:pt x="0" y="22"/>
                      </a:moveTo>
                      <a:lnTo>
                        <a:pt x="17" y="24"/>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3" name="Freeform 149"/>
                <p:cNvSpPr>
                  <a:spLocks noChangeAspect="1"/>
                </p:cNvSpPr>
                <p:nvPr/>
              </p:nvSpPr>
              <p:spPr bwMode="auto">
                <a:xfrm>
                  <a:off x="2348" y="2816"/>
                  <a:ext cx="54" cy="33"/>
                </a:xfrm>
                <a:custGeom>
                  <a:avLst/>
                  <a:gdLst/>
                  <a:ahLst/>
                  <a:cxnLst>
                    <a:cxn ang="0">
                      <a:pos x="0" y="9"/>
                    </a:cxn>
                    <a:cxn ang="0">
                      <a:pos x="23" y="7"/>
                    </a:cxn>
                    <a:cxn ang="0">
                      <a:pos x="23" y="4"/>
                    </a:cxn>
                    <a:cxn ang="0">
                      <a:pos x="0" y="0"/>
                    </a:cxn>
                    <a:cxn ang="0">
                      <a:pos x="0" y="9"/>
                    </a:cxn>
                  </a:cxnLst>
                  <a:rect l="0" t="0" r="r" b="b"/>
                  <a:pathLst>
                    <a:path w="23" h="14">
                      <a:moveTo>
                        <a:pt x="0" y="9"/>
                      </a:moveTo>
                      <a:cubicBezTo>
                        <a:pt x="0" y="9"/>
                        <a:pt x="10" y="14"/>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4" name="Freeform 150"/>
                <p:cNvSpPr>
                  <a:spLocks noChangeAspect="1"/>
                </p:cNvSpPr>
                <p:nvPr/>
              </p:nvSpPr>
              <p:spPr bwMode="auto">
                <a:xfrm>
                  <a:off x="2331" y="2813"/>
                  <a:ext cx="17" cy="3"/>
                </a:xfrm>
                <a:custGeom>
                  <a:avLst/>
                  <a:gdLst/>
                  <a:ahLst/>
                  <a:cxnLst>
                    <a:cxn ang="0">
                      <a:pos x="0" y="0"/>
                    </a:cxn>
                    <a:cxn ang="0">
                      <a:pos x="0" y="0"/>
                    </a:cxn>
                    <a:cxn ang="0">
                      <a:pos x="17" y="3"/>
                    </a:cxn>
                    <a:cxn ang="0">
                      <a:pos x="17" y="3"/>
                    </a:cxn>
                    <a:cxn ang="0">
                      <a:pos x="0" y="0"/>
                    </a:cxn>
                  </a:cxnLst>
                  <a:rect l="0" t="0" r="r" b="b"/>
                  <a:pathLst>
                    <a:path w="17" h="3">
                      <a:moveTo>
                        <a:pt x="0" y="0"/>
                      </a:moveTo>
                      <a:lnTo>
                        <a:pt x="0" y="0"/>
                      </a:lnTo>
                      <a:lnTo>
                        <a:pt x="17" y="3"/>
                      </a:lnTo>
                      <a:lnTo>
                        <a:pt x="17" y="3"/>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5" name="Freeform 151"/>
                <p:cNvSpPr>
                  <a:spLocks noChangeAspect="1"/>
                </p:cNvSpPr>
                <p:nvPr/>
              </p:nvSpPr>
              <p:spPr bwMode="auto">
                <a:xfrm>
                  <a:off x="2348" y="2816"/>
                  <a:ext cx="54" cy="12"/>
                </a:xfrm>
                <a:custGeom>
                  <a:avLst/>
                  <a:gdLst/>
                  <a:ahLst/>
                  <a:cxnLst>
                    <a:cxn ang="0">
                      <a:pos x="0" y="0"/>
                    </a:cxn>
                    <a:cxn ang="0">
                      <a:pos x="23" y="4"/>
                    </a:cxn>
                    <a:cxn ang="0">
                      <a:pos x="23" y="4"/>
                    </a:cxn>
                    <a:cxn ang="0">
                      <a:pos x="7" y="3"/>
                    </a:cxn>
                    <a:cxn ang="0">
                      <a:pos x="0" y="0"/>
                    </a:cxn>
                  </a:cxnLst>
                  <a:rect l="0" t="0" r="r" b="b"/>
                  <a:pathLst>
                    <a:path w="23" h="5">
                      <a:moveTo>
                        <a:pt x="0" y="0"/>
                      </a:moveTo>
                      <a:cubicBezTo>
                        <a:pt x="0" y="0"/>
                        <a:pt x="6" y="5"/>
                        <a:pt x="23" y="4"/>
                      </a:cubicBezTo>
                      <a:cubicBezTo>
                        <a:pt x="23" y="4"/>
                        <a:pt x="23" y="4"/>
                        <a:pt x="23" y="4"/>
                      </a:cubicBezTo>
                      <a:cubicBezTo>
                        <a:pt x="23" y="4"/>
                        <a:pt x="13" y="5"/>
                        <a:pt x="7" y="3"/>
                      </a:cubicBezTo>
                      <a:cubicBezTo>
                        <a:pt x="0" y="2"/>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6" name="Rectangle 152"/>
                <p:cNvSpPr>
                  <a:spLocks noChangeAspect="1" noChangeArrowheads="1"/>
                </p:cNvSpPr>
                <p:nvPr/>
              </p:nvSpPr>
              <p:spPr bwMode="auto">
                <a:xfrm>
                  <a:off x="2402" y="2825"/>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7" name="Freeform 153"/>
                <p:cNvSpPr>
                  <a:spLocks noChangeAspect="1"/>
                </p:cNvSpPr>
                <p:nvPr/>
              </p:nvSpPr>
              <p:spPr bwMode="auto">
                <a:xfrm>
                  <a:off x="2331" y="2780"/>
                  <a:ext cx="92" cy="38"/>
                </a:xfrm>
                <a:custGeom>
                  <a:avLst/>
                  <a:gdLst/>
                  <a:ahLst/>
                  <a:cxnLst>
                    <a:cxn ang="0">
                      <a:pos x="0" y="0"/>
                    </a:cxn>
                    <a:cxn ang="0">
                      <a:pos x="92" y="12"/>
                    </a:cxn>
                    <a:cxn ang="0">
                      <a:pos x="92" y="38"/>
                    </a:cxn>
                    <a:cxn ang="0">
                      <a:pos x="0" y="29"/>
                    </a:cxn>
                    <a:cxn ang="0">
                      <a:pos x="0" y="0"/>
                    </a:cxn>
                  </a:cxnLst>
                  <a:rect l="0" t="0" r="r" b="b"/>
                  <a:pathLst>
                    <a:path w="92" h="38">
                      <a:moveTo>
                        <a:pt x="0" y="0"/>
                      </a:moveTo>
                      <a:lnTo>
                        <a:pt x="92" y="12"/>
                      </a:lnTo>
                      <a:lnTo>
                        <a:pt x="92" y="38"/>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8" name="Freeform 154"/>
                <p:cNvSpPr>
                  <a:spLocks noChangeAspect="1"/>
                </p:cNvSpPr>
                <p:nvPr/>
              </p:nvSpPr>
              <p:spPr bwMode="auto">
                <a:xfrm>
                  <a:off x="2331" y="2783"/>
                  <a:ext cx="17" cy="23"/>
                </a:xfrm>
                <a:custGeom>
                  <a:avLst/>
                  <a:gdLst/>
                  <a:ahLst/>
                  <a:cxnLst>
                    <a:cxn ang="0">
                      <a:pos x="0" y="21"/>
                    </a:cxn>
                    <a:cxn ang="0">
                      <a:pos x="17" y="23"/>
                    </a:cxn>
                    <a:cxn ang="0">
                      <a:pos x="17" y="4"/>
                    </a:cxn>
                    <a:cxn ang="0">
                      <a:pos x="0" y="0"/>
                    </a:cxn>
                    <a:cxn ang="0">
                      <a:pos x="0" y="21"/>
                    </a:cxn>
                  </a:cxnLst>
                  <a:rect l="0" t="0" r="r" b="b"/>
                  <a:pathLst>
                    <a:path w="17" h="23">
                      <a:moveTo>
                        <a:pt x="0" y="21"/>
                      </a:moveTo>
                      <a:lnTo>
                        <a:pt x="17" y="23"/>
                      </a:lnTo>
                      <a:lnTo>
                        <a:pt x="17" y="4"/>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9" name="Freeform 155"/>
                <p:cNvSpPr>
                  <a:spLocks noChangeAspect="1"/>
                </p:cNvSpPr>
                <p:nvPr/>
              </p:nvSpPr>
              <p:spPr bwMode="auto">
                <a:xfrm>
                  <a:off x="2348" y="2787"/>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0" name="Freeform 156"/>
                <p:cNvSpPr>
                  <a:spLocks noChangeAspect="1"/>
                </p:cNvSpPr>
                <p:nvPr/>
              </p:nvSpPr>
              <p:spPr bwMode="auto">
                <a:xfrm>
                  <a:off x="2331" y="2783"/>
                  <a:ext cx="17" cy="4"/>
                </a:xfrm>
                <a:custGeom>
                  <a:avLst/>
                  <a:gdLst/>
                  <a:ahLst/>
                  <a:cxnLst>
                    <a:cxn ang="0">
                      <a:pos x="0" y="0"/>
                    </a:cxn>
                    <a:cxn ang="0">
                      <a:pos x="0" y="0"/>
                    </a:cxn>
                    <a:cxn ang="0">
                      <a:pos x="17" y="2"/>
                    </a:cxn>
                    <a:cxn ang="0">
                      <a:pos x="17" y="4"/>
                    </a:cxn>
                    <a:cxn ang="0">
                      <a:pos x="0" y="0"/>
                    </a:cxn>
                  </a:cxnLst>
                  <a:rect l="0" t="0" r="r" b="b"/>
                  <a:pathLst>
                    <a:path w="17" h="4">
                      <a:moveTo>
                        <a:pt x="0" y="0"/>
                      </a:moveTo>
                      <a:lnTo>
                        <a:pt x="0" y="0"/>
                      </a:lnTo>
                      <a:lnTo>
                        <a:pt x="17" y="2"/>
                      </a:lnTo>
                      <a:lnTo>
                        <a:pt x="17" y="4"/>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1" name="Freeform 157"/>
                <p:cNvSpPr>
                  <a:spLocks noChangeAspect="1"/>
                </p:cNvSpPr>
                <p:nvPr/>
              </p:nvSpPr>
              <p:spPr bwMode="auto">
                <a:xfrm>
                  <a:off x="2348" y="2785"/>
                  <a:ext cx="54" cy="12"/>
                </a:xfrm>
                <a:custGeom>
                  <a:avLst/>
                  <a:gdLst/>
                  <a:ahLst/>
                  <a:cxnLst>
                    <a:cxn ang="0">
                      <a:pos x="0" y="0"/>
                    </a:cxn>
                    <a:cxn ang="0">
                      <a:pos x="23" y="4"/>
                    </a:cxn>
                    <a:cxn ang="0">
                      <a:pos x="23" y="4"/>
                    </a:cxn>
                    <a:cxn ang="0">
                      <a:pos x="7" y="3"/>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7"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2" name="Rectangle 158"/>
                <p:cNvSpPr>
                  <a:spLocks noChangeAspect="1" noChangeArrowheads="1"/>
                </p:cNvSpPr>
                <p:nvPr/>
              </p:nvSpPr>
              <p:spPr bwMode="auto">
                <a:xfrm>
                  <a:off x="2402" y="2794"/>
                  <a:ext cx="2" cy="8"/>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3" name="Freeform 159"/>
                <p:cNvSpPr>
                  <a:spLocks noChangeAspect="1"/>
                </p:cNvSpPr>
                <p:nvPr/>
              </p:nvSpPr>
              <p:spPr bwMode="auto">
                <a:xfrm>
                  <a:off x="2331" y="2750"/>
                  <a:ext cx="92" cy="40"/>
                </a:xfrm>
                <a:custGeom>
                  <a:avLst/>
                  <a:gdLst/>
                  <a:ahLst/>
                  <a:cxnLst>
                    <a:cxn ang="0">
                      <a:pos x="0" y="0"/>
                    </a:cxn>
                    <a:cxn ang="0">
                      <a:pos x="92" y="11"/>
                    </a:cxn>
                    <a:cxn ang="0">
                      <a:pos x="92" y="40"/>
                    </a:cxn>
                    <a:cxn ang="0">
                      <a:pos x="0" y="28"/>
                    </a:cxn>
                    <a:cxn ang="0">
                      <a:pos x="0" y="0"/>
                    </a:cxn>
                  </a:cxnLst>
                  <a:rect l="0" t="0" r="r" b="b"/>
                  <a:pathLst>
                    <a:path w="92" h="40">
                      <a:moveTo>
                        <a:pt x="0" y="0"/>
                      </a:moveTo>
                      <a:lnTo>
                        <a:pt x="92" y="11"/>
                      </a:lnTo>
                      <a:lnTo>
                        <a:pt x="92"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4" name="Freeform 160"/>
                <p:cNvSpPr>
                  <a:spLocks noChangeAspect="1"/>
                </p:cNvSpPr>
                <p:nvPr/>
              </p:nvSpPr>
              <p:spPr bwMode="auto">
                <a:xfrm>
                  <a:off x="2331" y="2754"/>
                  <a:ext cx="17" cy="22"/>
                </a:xfrm>
                <a:custGeom>
                  <a:avLst/>
                  <a:gdLst/>
                  <a:ahLst/>
                  <a:cxnLst>
                    <a:cxn ang="0">
                      <a:pos x="0" y="22"/>
                    </a:cxn>
                    <a:cxn ang="0">
                      <a:pos x="17" y="22"/>
                    </a:cxn>
                    <a:cxn ang="0">
                      <a:pos x="17" y="3"/>
                    </a:cxn>
                    <a:cxn ang="0">
                      <a:pos x="0" y="0"/>
                    </a:cxn>
                    <a:cxn ang="0">
                      <a:pos x="0" y="22"/>
                    </a:cxn>
                  </a:cxnLst>
                  <a:rect l="0" t="0" r="r" b="b"/>
                  <a:pathLst>
                    <a:path w="17" h="22">
                      <a:moveTo>
                        <a:pt x="0" y="22"/>
                      </a:moveTo>
                      <a:lnTo>
                        <a:pt x="17" y="22"/>
                      </a:lnTo>
                      <a:lnTo>
                        <a:pt x="17"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5" name="Freeform 161"/>
                <p:cNvSpPr>
                  <a:spLocks noChangeAspect="1"/>
                </p:cNvSpPr>
                <p:nvPr/>
              </p:nvSpPr>
              <p:spPr bwMode="auto">
                <a:xfrm>
                  <a:off x="2348" y="2757"/>
                  <a:ext cx="54" cy="30"/>
                </a:xfrm>
                <a:custGeom>
                  <a:avLst/>
                  <a:gdLst/>
                  <a:ahLst/>
                  <a:cxnLst>
                    <a:cxn ang="0">
                      <a:pos x="0" y="8"/>
                    </a:cxn>
                    <a:cxn ang="0">
                      <a:pos x="23" y="7"/>
                    </a:cxn>
                    <a:cxn ang="0">
                      <a:pos x="23" y="3"/>
                    </a:cxn>
                    <a:cxn ang="0">
                      <a:pos x="0" y="0"/>
                    </a:cxn>
                    <a:cxn ang="0">
                      <a:pos x="0" y="8"/>
                    </a:cxn>
                  </a:cxnLst>
                  <a:rect l="0" t="0" r="r" b="b"/>
                  <a:pathLst>
                    <a:path w="23" h="13">
                      <a:moveTo>
                        <a:pt x="0" y="8"/>
                      </a:moveTo>
                      <a:cubicBezTo>
                        <a:pt x="0" y="8"/>
                        <a:pt x="10" y="13"/>
                        <a:pt x="23" y="7"/>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6" name="Freeform 162"/>
                <p:cNvSpPr>
                  <a:spLocks noChangeAspect="1"/>
                </p:cNvSpPr>
                <p:nvPr/>
              </p:nvSpPr>
              <p:spPr bwMode="auto">
                <a:xfrm>
                  <a:off x="2331" y="2752"/>
                  <a:ext cx="17" cy="5"/>
                </a:xfrm>
                <a:custGeom>
                  <a:avLst/>
                  <a:gdLst/>
                  <a:ahLst/>
                  <a:cxnLst>
                    <a:cxn ang="0">
                      <a:pos x="0" y="2"/>
                    </a:cxn>
                    <a:cxn ang="0">
                      <a:pos x="0" y="0"/>
                    </a:cxn>
                    <a:cxn ang="0">
                      <a:pos x="17" y="2"/>
                    </a:cxn>
                    <a:cxn ang="0">
                      <a:pos x="17" y="5"/>
                    </a:cxn>
                    <a:cxn ang="0">
                      <a:pos x="0" y="2"/>
                    </a:cxn>
                  </a:cxnLst>
                  <a:rect l="0" t="0" r="r" b="b"/>
                  <a:pathLst>
                    <a:path w="17" h="5">
                      <a:moveTo>
                        <a:pt x="0" y="2"/>
                      </a:moveTo>
                      <a:lnTo>
                        <a:pt x="0" y="0"/>
                      </a:lnTo>
                      <a:lnTo>
                        <a:pt x="17" y="2"/>
                      </a:lnTo>
                      <a:lnTo>
                        <a:pt x="17"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7" name="Freeform 163"/>
                <p:cNvSpPr>
                  <a:spLocks noChangeAspect="1"/>
                </p:cNvSpPr>
                <p:nvPr/>
              </p:nvSpPr>
              <p:spPr bwMode="auto">
                <a:xfrm>
                  <a:off x="2348" y="2754"/>
                  <a:ext cx="54" cy="12"/>
                </a:xfrm>
                <a:custGeom>
                  <a:avLst/>
                  <a:gdLst/>
                  <a:ahLst/>
                  <a:cxnLst>
                    <a:cxn ang="0">
                      <a:pos x="0" y="0"/>
                    </a:cxn>
                    <a:cxn ang="0">
                      <a:pos x="23" y="4"/>
                    </a:cxn>
                    <a:cxn ang="0">
                      <a:pos x="23" y="4"/>
                    </a:cxn>
                    <a:cxn ang="0">
                      <a:pos x="7" y="4"/>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7" y="4"/>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8" name="Freeform 164"/>
                <p:cNvSpPr>
                  <a:spLocks noChangeAspect="1"/>
                </p:cNvSpPr>
                <p:nvPr/>
              </p:nvSpPr>
              <p:spPr bwMode="auto">
                <a:xfrm>
                  <a:off x="2402" y="2764"/>
                  <a:ext cx="2" cy="9"/>
                </a:xfrm>
                <a:custGeom>
                  <a:avLst/>
                  <a:gdLst/>
                  <a:ahLst/>
                  <a:cxnLst>
                    <a:cxn ang="0">
                      <a:pos x="2" y="7"/>
                    </a:cxn>
                    <a:cxn ang="0">
                      <a:pos x="0" y="9"/>
                    </a:cxn>
                    <a:cxn ang="0">
                      <a:pos x="0" y="0"/>
                    </a:cxn>
                    <a:cxn ang="0">
                      <a:pos x="2" y="2"/>
                    </a:cxn>
                    <a:cxn ang="0">
                      <a:pos x="2" y="7"/>
                    </a:cxn>
                  </a:cxnLst>
                  <a:rect l="0" t="0" r="r" b="b"/>
                  <a:pathLst>
                    <a:path w="2" h="9">
                      <a:moveTo>
                        <a:pt x="2" y="7"/>
                      </a:moveTo>
                      <a:lnTo>
                        <a:pt x="0" y="9"/>
                      </a:lnTo>
                      <a:lnTo>
                        <a:pt x="0" y="0"/>
                      </a:lnTo>
                      <a:lnTo>
                        <a:pt x="2" y="2"/>
                      </a:lnTo>
                      <a:lnTo>
                        <a:pt x="2" y="7"/>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9" name="Freeform 165"/>
                <p:cNvSpPr>
                  <a:spLocks noChangeAspect="1"/>
                </p:cNvSpPr>
                <p:nvPr/>
              </p:nvSpPr>
              <p:spPr bwMode="auto">
                <a:xfrm>
                  <a:off x="2331" y="2721"/>
                  <a:ext cx="92" cy="38"/>
                </a:xfrm>
                <a:custGeom>
                  <a:avLst/>
                  <a:gdLst/>
                  <a:ahLst/>
                  <a:cxnLst>
                    <a:cxn ang="0">
                      <a:pos x="0" y="0"/>
                    </a:cxn>
                    <a:cxn ang="0">
                      <a:pos x="92" y="10"/>
                    </a:cxn>
                    <a:cxn ang="0">
                      <a:pos x="92" y="38"/>
                    </a:cxn>
                    <a:cxn ang="0">
                      <a:pos x="0" y="26"/>
                    </a:cxn>
                    <a:cxn ang="0">
                      <a:pos x="0" y="0"/>
                    </a:cxn>
                  </a:cxnLst>
                  <a:rect l="0" t="0" r="r" b="b"/>
                  <a:pathLst>
                    <a:path w="92" h="38">
                      <a:moveTo>
                        <a:pt x="0" y="0"/>
                      </a:moveTo>
                      <a:lnTo>
                        <a:pt x="92" y="10"/>
                      </a:lnTo>
                      <a:lnTo>
                        <a:pt x="92" y="38"/>
                      </a:lnTo>
                      <a:lnTo>
                        <a:pt x="0" y="26"/>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0" name="Freeform 166"/>
                <p:cNvSpPr>
                  <a:spLocks noChangeAspect="1"/>
                </p:cNvSpPr>
                <p:nvPr/>
              </p:nvSpPr>
              <p:spPr bwMode="auto">
                <a:xfrm>
                  <a:off x="2331" y="2724"/>
                  <a:ext cx="17" cy="23"/>
                </a:xfrm>
                <a:custGeom>
                  <a:avLst/>
                  <a:gdLst/>
                  <a:ahLst/>
                  <a:cxnLst>
                    <a:cxn ang="0">
                      <a:pos x="0" y="21"/>
                    </a:cxn>
                    <a:cxn ang="0">
                      <a:pos x="17" y="23"/>
                    </a:cxn>
                    <a:cxn ang="0">
                      <a:pos x="17" y="2"/>
                    </a:cxn>
                    <a:cxn ang="0">
                      <a:pos x="0" y="0"/>
                    </a:cxn>
                    <a:cxn ang="0">
                      <a:pos x="0" y="21"/>
                    </a:cxn>
                  </a:cxnLst>
                  <a:rect l="0" t="0" r="r" b="b"/>
                  <a:pathLst>
                    <a:path w="17" h="23">
                      <a:moveTo>
                        <a:pt x="0" y="21"/>
                      </a:moveTo>
                      <a:lnTo>
                        <a:pt x="17" y="23"/>
                      </a:lnTo>
                      <a:lnTo>
                        <a:pt x="17"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1" name="Freeform 167"/>
                <p:cNvSpPr>
                  <a:spLocks noChangeAspect="1"/>
                </p:cNvSpPr>
                <p:nvPr/>
              </p:nvSpPr>
              <p:spPr bwMode="auto">
                <a:xfrm>
                  <a:off x="2348" y="2726"/>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2" name="Freeform 168"/>
                <p:cNvSpPr>
                  <a:spLocks noChangeAspect="1"/>
                </p:cNvSpPr>
                <p:nvPr/>
              </p:nvSpPr>
              <p:spPr bwMode="auto">
                <a:xfrm>
                  <a:off x="2331" y="2721"/>
                  <a:ext cx="17" cy="5"/>
                </a:xfrm>
                <a:custGeom>
                  <a:avLst/>
                  <a:gdLst/>
                  <a:ahLst/>
                  <a:cxnLst>
                    <a:cxn ang="0">
                      <a:pos x="0" y="3"/>
                    </a:cxn>
                    <a:cxn ang="0">
                      <a:pos x="0" y="0"/>
                    </a:cxn>
                    <a:cxn ang="0">
                      <a:pos x="17" y="5"/>
                    </a:cxn>
                    <a:cxn ang="0">
                      <a:pos x="17" y="5"/>
                    </a:cxn>
                    <a:cxn ang="0">
                      <a:pos x="0" y="3"/>
                    </a:cxn>
                  </a:cxnLst>
                  <a:rect l="0" t="0" r="r" b="b"/>
                  <a:pathLst>
                    <a:path w="17" h="5">
                      <a:moveTo>
                        <a:pt x="0" y="3"/>
                      </a:moveTo>
                      <a:lnTo>
                        <a:pt x="0" y="0"/>
                      </a:lnTo>
                      <a:lnTo>
                        <a:pt x="17" y="5"/>
                      </a:lnTo>
                      <a:lnTo>
                        <a:pt x="17" y="5"/>
                      </a:lnTo>
                      <a:lnTo>
                        <a:pt x="0" y="3"/>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3" name="Freeform 169"/>
                <p:cNvSpPr>
                  <a:spLocks noChangeAspect="1"/>
                </p:cNvSpPr>
                <p:nvPr/>
              </p:nvSpPr>
              <p:spPr bwMode="auto">
                <a:xfrm>
                  <a:off x="2348" y="2726"/>
                  <a:ext cx="54" cy="9"/>
                </a:xfrm>
                <a:custGeom>
                  <a:avLst/>
                  <a:gdLst/>
                  <a:ahLst/>
                  <a:cxnLst>
                    <a:cxn ang="0">
                      <a:pos x="0" y="0"/>
                    </a:cxn>
                    <a:cxn ang="0">
                      <a:pos x="23" y="3"/>
                    </a:cxn>
                    <a:cxn ang="0">
                      <a:pos x="23" y="4"/>
                    </a:cxn>
                    <a:cxn ang="0">
                      <a:pos x="7" y="3"/>
                    </a:cxn>
                    <a:cxn ang="0">
                      <a:pos x="0" y="0"/>
                    </a:cxn>
                  </a:cxnLst>
                  <a:rect l="0" t="0" r="r" b="b"/>
                  <a:pathLst>
                    <a:path w="23" h="4">
                      <a:moveTo>
                        <a:pt x="0" y="0"/>
                      </a:moveTo>
                      <a:cubicBezTo>
                        <a:pt x="0" y="0"/>
                        <a:pt x="6" y="4"/>
                        <a:pt x="23" y="3"/>
                      </a:cubicBezTo>
                      <a:cubicBezTo>
                        <a:pt x="23" y="4"/>
                        <a:pt x="23" y="4"/>
                        <a:pt x="23" y="4"/>
                      </a:cubicBezTo>
                      <a:cubicBezTo>
                        <a:pt x="23" y="4"/>
                        <a:pt x="13" y="4"/>
                        <a:pt x="7"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4" name="Rectangle 170"/>
                <p:cNvSpPr>
                  <a:spLocks noChangeAspect="1" noChangeArrowheads="1"/>
                </p:cNvSpPr>
                <p:nvPr/>
              </p:nvSpPr>
              <p:spPr bwMode="auto">
                <a:xfrm>
                  <a:off x="2402" y="2735"/>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5" name="Freeform 171"/>
                <p:cNvSpPr>
                  <a:spLocks noChangeAspect="1"/>
                </p:cNvSpPr>
                <p:nvPr/>
              </p:nvSpPr>
              <p:spPr bwMode="auto">
                <a:xfrm>
                  <a:off x="2426" y="2854"/>
                  <a:ext cx="94" cy="37"/>
                </a:xfrm>
                <a:custGeom>
                  <a:avLst/>
                  <a:gdLst/>
                  <a:ahLst/>
                  <a:cxnLst>
                    <a:cxn ang="0">
                      <a:pos x="0" y="0"/>
                    </a:cxn>
                    <a:cxn ang="0">
                      <a:pos x="94" y="9"/>
                    </a:cxn>
                    <a:cxn ang="0">
                      <a:pos x="94" y="37"/>
                    </a:cxn>
                    <a:cxn ang="0">
                      <a:pos x="0" y="25"/>
                    </a:cxn>
                    <a:cxn ang="0">
                      <a:pos x="0" y="0"/>
                    </a:cxn>
                  </a:cxnLst>
                  <a:rect l="0" t="0" r="r" b="b"/>
                  <a:pathLst>
                    <a:path w="94" h="37">
                      <a:moveTo>
                        <a:pt x="0" y="0"/>
                      </a:moveTo>
                      <a:lnTo>
                        <a:pt x="94" y="9"/>
                      </a:lnTo>
                      <a:lnTo>
                        <a:pt x="94" y="37"/>
                      </a:lnTo>
                      <a:lnTo>
                        <a:pt x="0" y="25"/>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6" name="Freeform 172"/>
                <p:cNvSpPr>
                  <a:spLocks noChangeAspect="1"/>
                </p:cNvSpPr>
                <p:nvPr/>
              </p:nvSpPr>
              <p:spPr bwMode="auto">
                <a:xfrm>
                  <a:off x="2426" y="2856"/>
                  <a:ext cx="19" cy="23"/>
                </a:xfrm>
                <a:custGeom>
                  <a:avLst/>
                  <a:gdLst/>
                  <a:ahLst/>
                  <a:cxnLst>
                    <a:cxn ang="0">
                      <a:pos x="0" y="21"/>
                    </a:cxn>
                    <a:cxn ang="0">
                      <a:pos x="19" y="23"/>
                    </a:cxn>
                    <a:cxn ang="0">
                      <a:pos x="19" y="2"/>
                    </a:cxn>
                    <a:cxn ang="0">
                      <a:pos x="0" y="0"/>
                    </a:cxn>
                    <a:cxn ang="0">
                      <a:pos x="0" y="21"/>
                    </a:cxn>
                  </a:cxnLst>
                  <a:rect l="0" t="0" r="r" b="b"/>
                  <a:pathLst>
                    <a:path w="19" h="23">
                      <a:moveTo>
                        <a:pt x="0" y="21"/>
                      </a:moveTo>
                      <a:lnTo>
                        <a:pt x="19" y="23"/>
                      </a:lnTo>
                      <a:lnTo>
                        <a:pt x="19"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7" name="Freeform 173"/>
                <p:cNvSpPr>
                  <a:spLocks noChangeAspect="1"/>
                </p:cNvSpPr>
                <p:nvPr/>
              </p:nvSpPr>
              <p:spPr bwMode="auto">
                <a:xfrm>
                  <a:off x="2445" y="2858"/>
                  <a:ext cx="54" cy="31"/>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8" name="Freeform 174"/>
                <p:cNvSpPr>
                  <a:spLocks noChangeAspect="1"/>
                </p:cNvSpPr>
                <p:nvPr/>
              </p:nvSpPr>
              <p:spPr bwMode="auto">
                <a:xfrm>
                  <a:off x="2426" y="2854"/>
                  <a:ext cx="19" cy="4"/>
                </a:xfrm>
                <a:custGeom>
                  <a:avLst/>
                  <a:gdLst/>
                  <a:ahLst/>
                  <a:cxnLst>
                    <a:cxn ang="0">
                      <a:pos x="0" y="2"/>
                    </a:cxn>
                    <a:cxn ang="0">
                      <a:pos x="0" y="0"/>
                    </a:cxn>
                    <a:cxn ang="0">
                      <a:pos x="19" y="4"/>
                    </a:cxn>
                    <a:cxn ang="0">
                      <a:pos x="19" y="4"/>
                    </a:cxn>
                    <a:cxn ang="0">
                      <a:pos x="0" y="2"/>
                    </a:cxn>
                  </a:cxnLst>
                  <a:rect l="0" t="0" r="r" b="b"/>
                  <a:pathLst>
                    <a:path w="19" h="4">
                      <a:moveTo>
                        <a:pt x="0" y="2"/>
                      </a:moveTo>
                      <a:lnTo>
                        <a:pt x="0" y="0"/>
                      </a:lnTo>
                      <a:lnTo>
                        <a:pt x="19" y="4"/>
                      </a:lnTo>
                      <a:lnTo>
                        <a:pt x="19"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9" name="Freeform 175"/>
                <p:cNvSpPr>
                  <a:spLocks noChangeAspect="1"/>
                </p:cNvSpPr>
                <p:nvPr/>
              </p:nvSpPr>
              <p:spPr bwMode="auto">
                <a:xfrm>
                  <a:off x="2445" y="2858"/>
                  <a:ext cx="54" cy="10"/>
                </a:xfrm>
                <a:custGeom>
                  <a:avLst/>
                  <a:gdLst/>
                  <a:ahLst/>
                  <a:cxnLst>
                    <a:cxn ang="0">
                      <a:pos x="0" y="0"/>
                    </a:cxn>
                    <a:cxn ang="0">
                      <a:pos x="23" y="3"/>
                    </a:cxn>
                    <a:cxn ang="0">
                      <a:pos x="23" y="4"/>
                    </a:cxn>
                    <a:cxn ang="0">
                      <a:pos x="6" y="3"/>
                    </a:cxn>
                    <a:cxn ang="0">
                      <a:pos x="0" y="0"/>
                    </a:cxn>
                  </a:cxnLst>
                  <a:rect l="0" t="0" r="r" b="b"/>
                  <a:pathLst>
                    <a:path w="23" h="4">
                      <a:moveTo>
                        <a:pt x="0" y="0"/>
                      </a:moveTo>
                      <a:cubicBezTo>
                        <a:pt x="0" y="0"/>
                        <a:pt x="6" y="4"/>
                        <a:pt x="23" y="3"/>
                      </a:cubicBezTo>
                      <a:cubicBezTo>
                        <a:pt x="23" y="4"/>
                        <a:pt x="23" y="4"/>
                        <a:pt x="23" y="4"/>
                      </a:cubicBezTo>
                      <a:cubicBezTo>
                        <a:pt x="23" y="4"/>
                        <a:pt x="13" y="4"/>
                        <a:pt x="6"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0" name="Freeform 176"/>
                <p:cNvSpPr>
                  <a:spLocks noChangeAspect="1"/>
                </p:cNvSpPr>
                <p:nvPr/>
              </p:nvSpPr>
              <p:spPr bwMode="auto">
                <a:xfrm>
                  <a:off x="2499" y="2868"/>
                  <a:ext cx="2" cy="7"/>
                </a:xfrm>
                <a:custGeom>
                  <a:avLst/>
                  <a:gdLst/>
                  <a:ahLst/>
                  <a:cxnLst>
                    <a:cxn ang="0">
                      <a:pos x="2" y="4"/>
                    </a:cxn>
                    <a:cxn ang="0">
                      <a:pos x="0" y="7"/>
                    </a:cxn>
                    <a:cxn ang="0">
                      <a:pos x="0" y="0"/>
                    </a:cxn>
                    <a:cxn ang="0">
                      <a:pos x="2" y="0"/>
                    </a:cxn>
                    <a:cxn ang="0">
                      <a:pos x="2" y="4"/>
                    </a:cxn>
                  </a:cxnLst>
                  <a:rect l="0" t="0" r="r" b="b"/>
                  <a:pathLst>
                    <a:path w="2" h="7">
                      <a:moveTo>
                        <a:pt x="2" y="4"/>
                      </a:moveTo>
                      <a:lnTo>
                        <a:pt x="0" y="7"/>
                      </a:lnTo>
                      <a:lnTo>
                        <a:pt x="0" y="0"/>
                      </a:lnTo>
                      <a:lnTo>
                        <a:pt x="2" y="0"/>
                      </a:lnTo>
                      <a:lnTo>
                        <a:pt x="2" y="4"/>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1" name="Freeform 177"/>
                <p:cNvSpPr>
                  <a:spLocks noChangeAspect="1"/>
                </p:cNvSpPr>
                <p:nvPr/>
              </p:nvSpPr>
              <p:spPr bwMode="auto">
                <a:xfrm>
                  <a:off x="2426" y="2823"/>
                  <a:ext cx="94" cy="38"/>
                </a:xfrm>
                <a:custGeom>
                  <a:avLst/>
                  <a:gdLst/>
                  <a:ahLst/>
                  <a:cxnLst>
                    <a:cxn ang="0">
                      <a:pos x="0" y="0"/>
                    </a:cxn>
                    <a:cxn ang="0">
                      <a:pos x="94" y="9"/>
                    </a:cxn>
                    <a:cxn ang="0">
                      <a:pos x="94" y="38"/>
                    </a:cxn>
                    <a:cxn ang="0">
                      <a:pos x="0" y="28"/>
                    </a:cxn>
                    <a:cxn ang="0">
                      <a:pos x="0" y="0"/>
                    </a:cxn>
                  </a:cxnLst>
                  <a:rect l="0" t="0" r="r" b="b"/>
                  <a:pathLst>
                    <a:path w="94" h="38">
                      <a:moveTo>
                        <a:pt x="0" y="0"/>
                      </a:moveTo>
                      <a:lnTo>
                        <a:pt x="94" y="9"/>
                      </a:lnTo>
                      <a:lnTo>
                        <a:pt x="94"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2" name="Freeform 178"/>
                <p:cNvSpPr>
                  <a:spLocks noChangeAspect="1"/>
                </p:cNvSpPr>
                <p:nvPr/>
              </p:nvSpPr>
              <p:spPr bwMode="auto">
                <a:xfrm>
                  <a:off x="2426" y="2825"/>
                  <a:ext cx="19" cy="24"/>
                </a:xfrm>
                <a:custGeom>
                  <a:avLst/>
                  <a:gdLst/>
                  <a:ahLst/>
                  <a:cxnLst>
                    <a:cxn ang="0">
                      <a:pos x="0" y="21"/>
                    </a:cxn>
                    <a:cxn ang="0">
                      <a:pos x="19" y="24"/>
                    </a:cxn>
                    <a:cxn ang="0">
                      <a:pos x="19" y="3"/>
                    </a:cxn>
                    <a:cxn ang="0">
                      <a:pos x="0" y="0"/>
                    </a:cxn>
                    <a:cxn ang="0">
                      <a:pos x="0" y="21"/>
                    </a:cxn>
                  </a:cxnLst>
                  <a:rect l="0" t="0" r="r" b="b"/>
                  <a:pathLst>
                    <a:path w="19" h="24">
                      <a:moveTo>
                        <a:pt x="0" y="21"/>
                      </a:moveTo>
                      <a:lnTo>
                        <a:pt x="19" y="24"/>
                      </a:lnTo>
                      <a:lnTo>
                        <a:pt x="19" y="3"/>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3" name="Freeform 179"/>
                <p:cNvSpPr>
                  <a:spLocks noChangeAspect="1"/>
                </p:cNvSpPr>
                <p:nvPr/>
              </p:nvSpPr>
              <p:spPr bwMode="auto">
                <a:xfrm>
                  <a:off x="2445" y="2828"/>
                  <a:ext cx="54" cy="30"/>
                </a:xfrm>
                <a:custGeom>
                  <a:avLst/>
                  <a:gdLst/>
                  <a:ahLst/>
                  <a:cxnLst>
                    <a:cxn ang="0">
                      <a:pos x="0" y="9"/>
                    </a:cxn>
                    <a:cxn ang="0">
                      <a:pos x="23" y="7"/>
                    </a:cxn>
                    <a:cxn ang="0">
                      <a:pos x="23" y="4"/>
                    </a:cxn>
                    <a:cxn ang="0">
                      <a:pos x="0" y="0"/>
                    </a:cxn>
                    <a:cxn ang="0">
                      <a:pos x="0" y="9"/>
                    </a:cxn>
                  </a:cxnLst>
                  <a:rect l="0" t="0" r="r" b="b"/>
                  <a:pathLst>
                    <a:path w="23" h="13">
                      <a:moveTo>
                        <a:pt x="0" y="9"/>
                      </a:moveTo>
                      <a:cubicBezTo>
                        <a:pt x="0" y="9"/>
                        <a:pt x="10" y="13"/>
                        <a:pt x="23" y="7"/>
                      </a:cubicBezTo>
                      <a:cubicBezTo>
                        <a:pt x="23" y="4"/>
                        <a:pt x="23" y="4"/>
                        <a:pt x="23" y="4"/>
                      </a:cubicBezTo>
                      <a:cubicBezTo>
                        <a:pt x="23" y="4"/>
                        <a:pt x="6" y="5"/>
                        <a:pt x="0" y="0"/>
                      </a:cubicBezTo>
                      <a:cubicBezTo>
                        <a:pt x="0" y="6"/>
                        <a:pt x="0" y="9"/>
                        <a:pt x="0"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4" name="Freeform 180"/>
                <p:cNvSpPr>
                  <a:spLocks noChangeAspect="1"/>
                </p:cNvSpPr>
                <p:nvPr/>
              </p:nvSpPr>
              <p:spPr bwMode="auto">
                <a:xfrm>
                  <a:off x="2426" y="2823"/>
                  <a:ext cx="19" cy="5"/>
                </a:xfrm>
                <a:custGeom>
                  <a:avLst/>
                  <a:gdLst/>
                  <a:ahLst/>
                  <a:cxnLst>
                    <a:cxn ang="0">
                      <a:pos x="0" y="2"/>
                    </a:cxn>
                    <a:cxn ang="0">
                      <a:pos x="0" y="0"/>
                    </a:cxn>
                    <a:cxn ang="0">
                      <a:pos x="19" y="5"/>
                    </a:cxn>
                    <a:cxn ang="0">
                      <a:pos x="19" y="5"/>
                    </a:cxn>
                    <a:cxn ang="0">
                      <a:pos x="0" y="2"/>
                    </a:cxn>
                  </a:cxnLst>
                  <a:rect l="0" t="0" r="r" b="b"/>
                  <a:pathLst>
                    <a:path w="19" h="5">
                      <a:moveTo>
                        <a:pt x="0" y="2"/>
                      </a:moveTo>
                      <a:lnTo>
                        <a:pt x="0" y="0"/>
                      </a:lnTo>
                      <a:lnTo>
                        <a:pt x="19" y="5"/>
                      </a:lnTo>
                      <a:lnTo>
                        <a:pt x="19"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5" name="Freeform 181"/>
                <p:cNvSpPr>
                  <a:spLocks noChangeAspect="1"/>
                </p:cNvSpPr>
                <p:nvPr/>
              </p:nvSpPr>
              <p:spPr bwMode="auto">
                <a:xfrm>
                  <a:off x="2445" y="2828"/>
                  <a:ext cx="54" cy="9"/>
                </a:xfrm>
                <a:custGeom>
                  <a:avLst/>
                  <a:gdLst/>
                  <a:ahLst/>
                  <a:cxnLst>
                    <a:cxn ang="0">
                      <a:pos x="0" y="0"/>
                    </a:cxn>
                    <a:cxn ang="0">
                      <a:pos x="23" y="3"/>
                    </a:cxn>
                    <a:cxn ang="0">
                      <a:pos x="23" y="4"/>
                    </a:cxn>
                    <a:cxn ang="0">
                      <a:pos x="6" y="3"/>
                    </a:cxn>
                    <a:cxn ang="0">
                      <a:pos x="0" y="0"/>
                    </a:cxn>
                  </a:cxnLst>
                  <a:rect l="0" t="0" r="r" b="b"/>
                  <a:pathLst>
                    <a:path w="23" h="4">
                      <a:moveTo>
                        <a:pt x="0" y="0"/>
                      </a:moveTo>
                      <a:cubicBezTo>
                        <a:pt x="0" y="0"/>
                        <a:pt x="6" y="4"/>
                        <a:pt x="23" y="3"/>
                      </a:cubicBezTo>
                      <a:cubicBezTo>
                        <a:pt x="23" y="4"/>
                        <a:pt x="23" y="4"/>
                        <a:pt x="23" y="4"/>
                      </a:cubicBezTo>
                      <a:cubicBezTo>
                        <a:pt x="23" y="4"/>
                        <a:pt x="13" y="4"/>
                        <a:pt x="6" y="3"/>
                      </a:cubicBezTo>
                      <a:cubicBezTo>
                        <a:pt x="0" y="1"/>
                        <a:pt x="0" y="0"/>
                        <a:pt x="0" y="0"/>
                      </a:cubicBez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6" name="Rectangle 182"/>
                <p:cNvSpPr>
                  <a:spLocks noChangeAspect="1" noChangeArrowheads="1"/>
                </p:cNvSpPr>
                <p:nvPr/>
              </p:nvSpPr>
              <p:spPr bwMode="auto">
                <a:xfrm>
                  <a:off x="2499" y="2837"/>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7" name="Freeform 183"/>
                <p:cNvSpPr>
                  <a:spLocks noChangeAspect="1"/>
                </p:cNvSpPr>
                <p:nvPr/>
              </p:nvSpPr>
              <p:spPr bwMode="auto">
                <a:xfrm>
                  <a:off x="2426" y="2792"/>
                  <a:ext cx="94" cy="38"/>
                </a:xfrm>
                <a:custGeom>
                  <a:avLst/>
                  <a:gdLst/>
                  <a:ahLst/>
                  <a:cxnLst>
                    <a:cxn ang="0">
                      <a:pos x="0" y="0"/>
                    </a:cxn>
                    <a:cxn ang="0">
                      <a:pos x="94" y="10"/>
                    </a:cxn>
                    <a:cxn ang="0">
                      <a:pos x="94" y="38"/>
                    </a:cxn>
                    <a:cxn ang="0">
                      <a:pos x="0" y="28"/>
                    </a:cxn>
                    <a:cxn ang="0">
                      <a:pos x="0" y="0"/>
                    </a:cxn>
                  </a:cxnLst>
                  <a:rect l="0" t="0" r="r" b="b"/>
                  <a:pathLst>
                    <a:path w="94" h="38">
                      <a:moveTo>
                        <a:pt x="0" y="0"/>
                      </a:moveTo>
                      <a:lnTo>
                        <a:pt x="94" y="10"/>
                      </a:lnTo>
                      <a:lnTo>
                        <a:pt x="94" y="38"/>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8" name="Freeform 184"/>
                <p:cNvSpPr>
                  <a:spLocks noChangeAspect="1"/>
                </p:cNvSpPr>
                <p:nvPr/>
              </p:nvSpPr>
              <p:spPr bwMode="auto">
                <a:xfrm>
                  <a:off x="2426" y="2794"/>
                  <a:ext cx="19" cy="24"/>
                </a:xfrm>
                <a:custGeom>
                  <a:avLst/>
                  <a:gdLst/>
                  <a:ahLst/>
                  <a:cxnLst>
                    <a:cxn ang="0">
                      <a:pos x="0" y="22"/>
                    </a:cxn>
                    <a:cxn ang="0">
                      <a:pos x="19" y="24"/>
                    </a:cxn>
                    <a:cxn ang="0">
                      <a:pos x="19" y="5"/>
                    </a:cxn>
                    <a:cxn ang="0">
                      <a:pos x="0" y="0"/>
                    </a:cxn>
                    <a:cxn ang="0">
                      <a:pos x="0" y="22"/>
                    </a:cxn>
                  </a:cxnLst>
                  <a:rect l="0" t="0" r="r" b="b"/>
                  <a:pathLst>
                    <a:path w="19" h="24">
                      <a:moveTo>
                        <a:pt x="0" y="22"/>
                      </a:moveTo>
                      <a:lnTo>
                        <a:pt x="19" y="24"/>
                      </a:lnTo>
                      <a:lnTo>
                        <a:pt x="19" y="5"/>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9" name="Freeform 185"/>
                <p:cNvSpPr>
                  <a:spLocks noChangeAspect="1"/>
                </p:cNvSpPr>
                <p:nvPr/>
              </p:nvSpPr>
              <p:spPr bwMode="auto">
                <a:xfrm>
                  <a:off x="2445" y="2799"/>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5"/>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0" name="Freeform 186"/>
                <p:cNvSpPr>
                  <a:spLocks noChangeAspect="1"/>
                </p:cNvSpPr>
                <p:nvPr/>
              </p:nvSpPr>
              <p:spPr bwMode="auto">
                <a:xfrm>
                  <a:off x="2426" y="2794"/>
                  <a:ext cx="19" cy="5"/>
                </a:xfrm>
                <a:custGeom>
                  <a:avLst/>
                  <a:gdLst/>
                  <a:ahLst/>
                  <a:cxnLst>
                    <a:cxn ang="0">
                      <a:pos x="0" y="0"/>
                    </a:cxn>
                    <a:cxn ang="0">
                      <a:pos x="0" y="0"/>
                    </a:cxn>
                    <a:cxn ang="0">
                      <a:pos x="19" y="3"/>
                    </a:cxn>
                    <a:cxn ang="0">
                      <a:pos x="19" y="5"/>
                    </a:cxn>
                    <a:cxn ang="0">
                      <a:pos x="0" y="0"/>
                    </a:cxn>
                  </a:cxnLst>
                  <a:rect l="0" t="0" r="r" b="b"/>
                  <a:pathLst>
                    <a:path w="19" h="5">
                      <a:moveTo>
                        <a:pt x="0" y="0"/>
                      </a:moveTo>
                      <a:lnTo>
                        <a:pt x="0" y="0"/>
                      </a:lnTo>
                      <a:lnTo>
                        <a:pt x="19" y="3"/>
                      </a:lnTo>
                      <a:lnTo>
                        <a:pt x="19" y="5"/>
                      </a:ln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1" name="Freeform 187"/>
                <p:cNvSpPr>
                  <a:spLocks noChangeAspect="1"/>
                </p:cNvSpPr>
                <p:nvPr/>
              </p:nvSpPr>
              <p:spPr bwMode="auto">
                <a:xfrm>
                  <a:off x="2445" y="2797"/>
                  <a:ext cx="54"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4"/>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2" name="Rectangle 188"/>
                <p:cNvSpPr>
                  <a:spLocks noChangeAspect="1" noChangeArrowheads="1"/>
                </p:cNvSpPr>
                <p:nvPr/>
              </p:nvSpPr>
              <p:spPr bwMode="auto">
                <a:xfrm>
                  <a:off x="2499" y="280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3" name="Freeform 189"/>
                <p:cNvSpPr>
                  <a:spLocks noChangeAspect="1"/>
                </p:cNvSpPr>
                <p:nvPr/>
              </p:nvSpPr>
              <p:spPr bwMode="auto">
                <a:xfrm>
                  <a:off x="2426" y="2761"/>
                  <a:ext cx="94" cy="41"/>
                </a:xfrm>
                <a:custGeom>
                  <a:avLst/>
                  <a:gdLst/>
                  <a:ahLst/>
                  <a:cxnLst>
                    <a:cxn ang="0">
                      <a:pos x="0" y="0"/>
                    </a:cxn>
                    <a:cxn ang="0">
                      <a:pos x="94" y="12"/>
                    </a:cxn>
                    <a:cxn ang="0">
                      <a:pos x="94" y="41"/>
                    </a:cxn>
                    <a:cxn ang="0">
                      <a:pos x="0" y="29"/>
                    </a:cxn>
                    <a:cxn ang="0">
                      <a:pos x="0" y="0"/>
                    </a:cxn>
                  </a:cxnLst>
                  <a:rect l="0" t="0" r="r" b="b"/>
                  <a:pathLst>
                    <a:path w="94" h="41">
                      <a:moveTo>
                        <a:pt x="0" y="0"/>
                      </a:moveTo>
                      <a:lnTo>
                        <a:pt x="94" y="12"/>
                      </a:lnTo>
                      <a:lnTo>
                        <a:pt x="94" y="41"/>
                      </a:lnTo>
                      <a:lnTo>
                        <a:pt x="0" y="29"/>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4" name="Freeform 190"/>
                <p:cNvSpPr>
                  <a:spLocks noChangeAspect="1"/>
                </p:cNvSpPr>
                <p:nvPr/>
              </p:nvSpPr>
              <p:spPr bwMode="auto">
                <a:xfrm>
                  <a:off x="2426" y="2766"/>
                  <a:ext cx="19" cy="21"/>
                </a:xfrm>
                <a:custGeom>
                  <a:avLst/>
                  <a:gdLst/>
                  <a:ahLst/>
                  <a:cxnLst>
                    <a:cxn ang="0">
                      <a:pos x="0" y="21"/>
                    </a:cxn>
                    <a:cxn ang="0">
                      <a:pos x="19" y="21"/>
                    </a:cxn>
                    <a:cxn ang="0">
                      <a:pos x="19" y="2"/>
                    </a:cxn>
                    <a:cxn ang="0">
                      <a:pos x="0" y="0"/>
                    </a:cxn>
                    <a:cxn ang="0">
                      <a:pos x="0" y="21"/>
                    </a:cxn>
                  </a:cxnLst>
                  <a:rect l="0" t="0" r="r" b="b"/>
                  <a:pathLst>
                    <a:path w="19" h="21">
                      <a:moveTo>
                        <a:pt x="0" y="21"/>
                      </a:moveTo>
                      <a:lnTo>
                        <a:pt x="19" y="21"/>
                      </a:lnTo>
                      <a:lnTo>
                        <a:pt x="19" y="2"/>
                      </a:lnTo>
                      <a:lnTo>
                        <a:pt x="0" y="0"/>
                      </a:lnTo>
                      <a:lnTo>
                        <a:pt x="0" y="21"/>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5" name="Freeform 191"/>
                <p:cNvSpPr>
                  <a:spLocks noChangeAspect="1"/>
                </p:cNvSpPr>
                <p:nvPr/>
              </p:nvSpPr>
              <p:spPr bwMode="auto">
                <a:xfrm>
                  <a:off x="2445" y="2768"/>
                  <a:ext cx="54" cy="31"/>
                </a:xfrm>
                <a:custGeom>
                  <a:avLst/>
                  <a:gdLst/>
                  <a:ahLst/>
                  <a:cxnLst>
                    <a:cxn ang="0">
                      <a:pos x="0" y="8"/>
                    </a:cxn>
                    <a:cxn ang="0">
                      <a:pos x="23" y="6"/>
                    </a:cxn>
                    <a:cxn ang="0">
                      <a:pos x="23" y="3"/>
                    </a:cxn>
                    <a:cxn ang="0">
                      <a:pos x="0" y="0"/>
                    </a:cxn>
                    <a:cxn ang="0">
                      <a:pos x="0" y="8"/>
                    </a:cxn>
                  </a:cxnLst>
                  <a:rect l="0" t="0" r="r" b="b"/>
                  <a:pathLst>
                    <a:path w="23" h="13">
                      <a:moveTo>
                        <a:pt x="0" y="8"/>
                      </a:moveTo>
                      <a:cubicBezTo>
                        <a:pt x="0" y="8"/>
                        <a:pt x="10" y="13"/>
                        <a:pt x="23" y="6"/>
                      </a:cubicBezTo>
                      <a:cubicBezTo>
                        <a:pt x="23" y="3"/>
                        <a:pt x="23" y="3"/>
                        <a:pt x="23" y="3"/>
                      </a:cubicBezTo>
                      <a:cubicBezTo>
                        <a:pt x="23" y="3"/>
                        <a:pt x="6" y="4"/>
                        <a:pt x="0" y="0"/>
                      </a:cubicBezTo>
                      <a:cubicBezTo>
                        <a:pt x="0" y="6"/>
                        <a:pt x="0" y="8"/>
                        <a:pt x="0" y="8"/>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6" name="Freeform 192"/>
                <p:cNvSpPr>
                  <a:spLocks noChangeAspect="1"/>
                </p:cNvSpPr>
                <p:nvPr/>
              </p:nvSpPr>
              <p:spPr bwMode="auto">
                <a:xfrm>
                  <a:off x="2426" y="2764"/>
                  <a:ext cx="19" cy="4"/>
                </a:xfrm>
                <a:custGeom>
                  <a:avLst/>
                  <a:gdLst/>
                  <a:ahLst/>
                  <a:cxnLst>
                    <a:cxn ang="0">
                      <a:pos x="0" y="2"/>
                    </a:cxn>
                    <a:cxn ang="0">
                      <a:pos x="0" y="0"/>
                    </a:cxn>
                    <a:cxn ang="0">
                      <a:pos x="19" y="2"/>
                    </a:cxn>
                    <a:cxn ang="0">
                      <a:pos x="19" y="4"/>
                    </a:cxn>
                    <a:cxn ang="0">
                      <a:pos x="0" y="2"/>
                    </a:cxn>
                  </a:cxnLst>
                  <a:rect l="0" t="0" r="r" b="b"/>
                  <a:pathLst>
                    <a:path w="19" h="4">
                      <a:moveTo>
                        <a:pt x="0" y="2"/>
                      </a:moveTo>
                      <a:lnTo>
                        <a:pt x="0" y="0"/>
                      </a:lnTo>
                      <a:lnTo>
                        <a:pt x="19" y="2"/>
                      </a:lnTo>
                      <a:lnTo>
                        <a:pt x="19" y="4"/>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7" name="Freeform 193"/>
                <p:cNvSpPr>
                  <a:spLocks noChangeAspect="1"/>
                </p:cNvSpPr>
                <p:nvPr/>
              </p:nvSpPr>
              <p:spPr bwMode="auto">
                <a:xfrm>
                  <a:off x="2445" y="2766"/>
                  <a:ext cx="54" cy="12"/>
                </a:xfrm>
                <a:custGeom>
                  <a:avLst/>
                  <a:gdLst/>
                  <a:ahLst/>
                  <a:cxnLst>
                    <a:cxn ang="0">
                      <a:pos x="0" y="0"/>
                    </a:cxn>
                    <a:cxn ang="0">
                      <a:pos x="23" y="4"/>
                    </a:cxn>
                    <a:cxn ang="0">
                      <a:pos x="23" y="4"/>
                    </a:cxn>
                    <a:cxn ang="0">
                      <a:pos x="6" y="3"/>
                    </a:cxn>
                    <a:cxn ang="0">
                      <a:pos x="0" y="1"/>
                    </a:cxn>
                    <a:cxn ang="0">
                      <a:pos x="0" y="0"/>
                    </a:cxn>
                  </a:cxnLst>
                  <a:rect l="0" t="0" r="r" b="b"/>
                  <a:pathLst>
                    <a:path w="23" h="5">
                      <a:moveTo>
                        <a:pt x="0" y="0"/>
                      </a:moveTo>
                      <a:cubicBezTo>
                        <a:pt x="0" y="0"/>
                        <a:pt x="6" y="5"/>
                        <a:pt x="23" y="4"/>
                      </a:cubicBezTo>
                      <a:cubicBezTo>
                        <a:pt x="23" y="5"/>
                        <a:pt x="23" y="4"/>
                        <a:pt x="23" y="4"/>
                      </a:cubicBezTo>
                      <a:cubicBezTo>
                        <a:pt x="23" y="4"/>
                        <a:pt x="13" y="5"/>
                        <a:pt x="6" y="3"/>
                      </a:cubicBezTo>
                      <a:cubicBezTo>
                        <a:pt x="0" y="2"/>
                        <a:pt x="0" y="1"/>
                        <a:pt x="0" y="1"/>
                      </a:cubicBezTo>
                      <a:lnTo>
                        <a:pt x="0"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8" name="Rectangle 194"/>
                <p:cNvSpPr>
                  <a:spLocks noChangeAspect="1" noChangeArrowheads="1"/>
                </p:cNvSpPr>
                <p:nvPr/>
              </p:nvSpPr>
              <p:spPr bwMode="auto">
                <a:xfrm>
                  <a:off x="2499" y="2776"/>
                  <a:ext cx="2" cy="7"/>
                </a:xfrm>
                <a:prstGeom prst="rect">
                  <a:avLst/>
                </a:prstGeom>
                <a:solidFill>
                  <a:srgbClr val="D2DAE4"/>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9" name="Freeform 195"/>
                <p:cNvSpPr>
                  <a:spLocks noChangeAspect="1"/>
                </p:cNvSpPr>
                <p:nvPr/>
              </p:nvSpPr>
              <p:spPr bwMode="auto">
                <a:xfrm>
                  <a:off x="2426" y="2731"/>
                  <a:ext cx="94" cy="40"/>
                </a:xfrm>
                <a:custGeom>
                  <a:avLst/>
                  <a:gdLst/>
                  <a:ahLst/>
                  <a:cxnLst>
                    <a:cxn ang="0">
                      <a:pos x="0" y="0"/>
                    </a:cxn>
                    <a:cxn ang="0">
                      <a:pos x="94" y="11"/>
                    </a:cxn>
                    <a:cxn ang="0">
                      <a:pos x="94" y="40"/>
                    </a:cxn>
                    <a:cxn ang="0">
                      <a:pos x="0" y="28"/>
                    </a:cxn>
                    <a:cxn ang="0">
                      <a:pos x="0" y="0"/>
                    </a:cxn>
                  </a:cxnLst>
                  <a:rect l="0" t="0" r="r" b="b"/>
                  <a:pathLst>
                    <a:path w="94" h="40">
                      <a:moveTo>
                        <a:pt x="0" y="0"/>
                      </a:moveTo>
                      <a:lnTo>
                        <a:pt x="94" y="11"/>
                      </a:lnTo>
                      <a:lnTo>
                        <a:pt x="94" y="40"/>
                      </a:lnTo>
                      <a:lnTo>
                        <a:pt x="0" y="28"/>
                      </a:lnTo>
                      <a:lnTo>
                        <a:pt x="0" y="0"/>
                      </a:lnTo>
                      <a:close/>
                    </a:path>
                  </a:pathLst>
                </a:custGeom>
                <a:solidFill>
                  <a:srgbClr val="697F9A"/>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0" name="Freeform 196"/>
                <p:cNvSpPr>
                  <a:spLocks noChangeAspect="1"/>
                </p:cNvSpPr>
                <p:nvPr/>
              </p:nvSpPr>
              <p:spPr bwMode="auto">
                <a:xfrm>
                  <a:off x="2426" y="2735"/>
                  <a:ext cx="19" cy="24"/>
                </a:xfrm>
                <a:custGeom>
                  <a:avLst/>
                  <a:gdLst/>
                  <a:ahLst/>
                  <a:cxnLst>
                    <a:cxn ang="0">
                      <a:pos x="0" y="22"/>
                    </a:cxn>
                    <a:cxn ang="0">
                      <a:pos x="19" y="24"/>
                    </a:cxn>
                    <a:cxn ang="0">
                      <a:pos x="16" y="3"/>
                    </a:cxn>
                    <a:cxn ang="0">
                      <a:pos x="0" y="0"/>
                    </a:cxn>
                    <a:cxn ang="0">
                      <a:pos x="0" y="22"/>
                    </a:cxn>
                  </a:cxnLst>
                  <a:rect l="0" t="0" r="r" b="b"/>
                  <a:pathLst>
                    <a:path w="19" h="24">
                      <a:moveTo>
                        <a:pt x="0" y="22"/>
                      </a:moveTo>
                      <a:lnTo>
                        <a:pt x="19" y="24"/>
                      </a:lnTo>
                      <a:lnTo>
                        <a:pt x="16" y="3"/>
                      </a:lnTo>
                      <a:lnTo>
                        <a:pt x="0" y="0"/>
                      </a:lnTo>
                      <a:lnTo>
                        <a:pt x="0" y="22"/>
                      </a:lnTo>
                      <a:close/>
                    </a:path>
                  </a:pathLst>
                </a:custGeom>
                <a:solidFill>
                  <a:srgbClr val="8AA5B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1" name="Freeform 197"/>
                <p:cNvSpPr>
                  <a:spLocks noChangeAspect="1"/>
                </p:cNvSpPr>
                <p:nvPr/>
              </p:nvSpPr>
              <p:spPr bwMode="auto">
                <a:xfrm>
                  <a:off x="2442" y="2738"/>
                  <a:ext cx="57" cy="30"/>
                </a:xfrm>
                <a:custGeom>
                  <a:avLst/>
                  <a:gdLst/>
                  <a:ahLst/>
                  <a:cxnLst>
                    <a:cxn ang="0">
                      <a:pos x="1" y="9"/>
                    </a:cxn>
                    <a:cxn ang="0">
                      <a:pos x="24" y="7"/>
                    </a:cxn>
                    <a:cxn ang="0">
                      <a:pos x="24" y="4"/>
                    </a:cxn>
                    <a:cxn ang="0">
                      <a:pos x="0" y="0"/>
                    </a:cxn>
                    <a:cxn ang="0">
                      <a:pos x="1" y="9"/>
                    </a:cxn>
                  </a:cxnLst>
                  <a:rect l="0" t="0" r="r" b="b"/>
                  <a:pathLst>
                    <a:path w="24" h="13">
                      <a:moveTo>
                        <a:pt x="1" y="9"/>
                      </a:moveTo>
                      <a:cubicBezTo>
                        <a:pt x="1" y="9"/>
                        <a:pt x="11" y="13"/>
                        <a:pt x="24" y="7"/>
                      </a:cubicBezTo>
                      <a:cubicBezTo>
                        <a:pt x="24" y="4"/>
                        <a:pt x="24" y="4"/>
                        <a:pt x="24" y="4"/>
                      </a:cubicBezTo>
                      <a:cubicBezTo>
                        <a:pt x="24" y="4"/>
                        <a:pt x="6" y="5"/>
                        <a:pt x="0" y="0"/>
                      </a:cubicBezTo>
                      <a:cubicBezTo>
                        <a:pt x="1" y="6"/>
                        <a:pt x="1" y="9"/>
                        <a:pt x="1" y="9"/>
                      </a:cubicBezTo>
                    </a:path>
                  </a:pathLst>
                </a:custGeom>
                <a:solidFill>
                  <a:srgbClr val="B0BFC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2" name="Freeform 198"/>
                <p:cNvSpPr>
                  <a:spLocks noChangeAspect="1"/>
                </p:cNvSpPr>
                <p:nvPr/>
              </p:nvSpPr>
              <p:spPr bwMode="auto">
                <a:xfrm>
                  <a:off x="2426" y="2733"/>
                  <a:ext cx="19" cy="5"/>
                </a:xfrm>
                <a:custGeom>
                  <a:avLst/>
                  <a:gdLst/>
                  <a:ahLst/>
                  <a:cxnLst>
                    <a:cxn ang="0">
                      <a:pos x="0" y="2"/>
                    </a:cxn>
                    <a:cxn ang="0">
                      <a:pos x="0" y="0"/>
                    </a:cxn>
                    <a:cxn ang="0">
                      <a:pos x="19" y="5"/>
                    </a:cxn>
                    <a:cxn ang="0">
                      <a:pos x="16" y="5"/>
                    </a:cxn>
                    <a:cxn ang="0">
                      <a:pos x="0" y="2"/>
                    </a:cxn>
                  </a:cxnLst>
                  <a:rect l="0" t="0" r="r" b="b"/>
                  <a:pathLst>
                    <a:path w="19" h="5">
                      <a:moveTo>
                        <a:pt x="0" y="2"/>
                      </a:moveTo>
                      <a:lnTo>
                        <a:pt x="0" y="0"/>
                      </a:lnTo>
                      <a:lnTo>
                        <a:pt x="19" y="5"/>
                      </a:lnTo>
                      <a:lnTo>
                        <a:pt x="16" y="5"/>
                      </a:lnTo>
                      <a:lnTo>
                        <a:pt x="0" y="2"/>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3" name="Freeform 199"/>
                <p:cNvSpPr>
                  <a:spLocks noChangeAspect="1"/>
                </p:cNvSpPr>
                <p:nvPr/>
              </p:nvSpPr>
              <p:spPr bwMode="auto">
                <a:xfrm>
                  <a:off x="2442" y="2738"/>
                  <a:ext cx="57" cy="9"/>
                </a:xfrm>
                <a:custGeom>
                  <a:avLst/>
                  <a:gdLst/>
                  <a:ahLst/>
                  <a:cxnLst>
                    <a:cxn ang="0">
                      <a:pos x="1" y="0"/>
                    </a:cxn>
                    <a:cxn ang="0">
                      <a:pos x="24" y="3"/>
                    </a:cxn>
                    <a:cxn ang="0">
                      <a:pos x="24" y="4"/>
                    </a:cxn>
                    <a:cxn ang="0">
                      <a:pos x="7" y="3"/>
                    </a:cxn>
                    <a:cxn ang="0">
                      <a:pos x="0" y="0"/>
                    </a:cxn>
                    <a:cxn ang="0">
                      <a:pos x="1" y="0"/>
                    </a:cxn>
                  </a:cxnLst>
                  <a:rect l="0" t="0" r="r" b="b"/>
                  <a:pathLst>
                    <a:path w="24" h="4">
                      <a:moveTo>
                        <a:pt x="1" y="0"/>
                      </a:moveTo>
                      <a:cubicBezTo>
                        <a:pt x="1" y="0"/>
                        <a:pt x="7" y="4"/>
                        <a:pt x="24" y="3"/>
                      </a:cubicBezTo>
                      <a:cubicBezTo>
                        <a:pt x="24" y="4"/>
                        <a:pt x="24" y="4"/>
                        <a:pt x="24" y="4"/>
                      </a:cubicBezTo>
                      <a:cubicBezTo>
                        <a:pt x="24" y="4"/>
                        <a:pt x="14" y="4"/>
                        <a:pt x="7" y="3"/>
                      </a:cubicBezTo>
                      <a:cubicBezTo>
                        <a:pt x="1" y="1"/>
                        <a:pt x="0" y="0"/>
                        <a:pt x="0" y="0"/>
                      </a:cubicBezTo>
                      <a:lnTo>
                        <a:pt x="1" y="0"/>
                      </a:lnTo>
                      <a:close/>
                    </a:path>
                  </a:pathLst>
                </a:custGeom>
                <a:solidFill>
                  <a:srgbClr val="A4B4CB"/>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4" name="Freeform 200"/>
                <p:cNvSpPr>
                  <a:spLocks noChangeAspect="1"/>
                </p:cNvSpPr>
                <p:nvPr/>
              </p:nvSpPr>
              <p:spPr bwMode="auto">
                <a:xfrm>
                  <a:off x="2499" y="2747"/>
                  <a:ext cx="2" cy="7"/>
                </a:xfrm>
                <a:custGeom>
                  <a:avLst/>
                  <a:gdLst/>
                  <a:ahLst/>
                  <a:cxnLst>
                    <a:cxn ang="0">
                      <a:pos x="2" y="5"/>
                    </a:cxn>
                    <a:cxn ang="0">
                      <a:pos x="0" y="7"/>
                    </a:cxn>
                    <a:cxn ang="0">
                      <a:pos x="0" y="0"/>
                    </a:cxn>
                    <a:cxn ang="0">
                      <a:pos x="2" y="0"/>
                    </a:cxn>
                    <a:cxn ang="0">
                      <a:pos x="2" y="5"/>
                    </a:cxn>
                  </a:cxnLst>
                  <a:rect l="0" t="0" r="r" b="b"/>
                  <a:pathLst>
                    <a:path w="2" h="7">
                      <a:moveTo>
                        <a:pt x="2" y="5"/>
                      </a:moveTo>
                      <a:lnTo>
                        <a:pt x="0" y="7"/>
                      </a:lnTo>
                      <a:lnTo>
                        <a:pt x="0" y="0"/>
                      </a:lnTo>
                      <a:lnTo>
                        <a:pt x="2" y="0"/>
                      </a:lnTo>
                      <a:lnTo>
                        <a:pt x="2" y="5"/>
                      </a:lnTo>
                      <a:close/>
                    </a:path>
                  </a:pathLst>
                </a:custGeom>
                <a:solidFill>
                  <a:srgbClr val="D2DAE4"/>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9" name="上箭头 48"/>
              <p:cNvSpPr/>
              <p:nvPr/>
            </p:nvSpPr>
            <p:spPr>
              <a:xfrm>
                <a:off x="1763688" y="5085184"/>
                <a:ext cx="144016" cy="360040"/>
              </a:xfrm>
              <a:prstGeom prst="up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0" name="上箭头 49"/>
              <p:cNvSpPr/>
              <p:nvPr/>
            </p:nvSpPr>
            <p:spPr>
              <a:xfrm>
                <a:off x="3203848" y="5157192"/>
                <a:ext cx="144016" cy="360040"/>
              </a:xfrm>
              <a:prstGeom prst="up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1" name="上箭头 50"/>
              <p:cNvSpPr/>
              <p:nvPr/>
            </p:nvSpPr>
            <p:spPr>
              <a:xfrm>
                <a:off x="4499992" y="5157192"/>
                <a:ext cx="144016" cy="360040"/>
              </a:xfrm>
              <a:prstGeom prst="up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2" name="上箭头 51"/>
              <p:cNvSpPr/>
              <p:nvPr/>
            </p:nvSpPr>
            <p:spPr>
              <a:xfrm>
                <a:off x="5796136" y="5157192"/>
                <a:ext cx="144016" cy="360040"/>
              </a:xfrm>
              <a:prstGeom prst="up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3" name="上箭头 52"/>
              <p:cNvSpPr/>
              <p:nvPr/>
            </p:nvSpPr>
            <p:spPr>
              <a:xfrm>
                <a:off x="7020272" y="5057792"/>
                <a:ext cx="144016" cy="360040"/>
              </a:xfrm>
              <a:prstGeom prst="up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4" name="上箭头 53"/>
              <p:cNvSpPr/>
              <p:nvPr/>
            </p:nvSpPr>
            <p:spPr>
              <a:xfrm>
                <a:off x="4411406" y="4261253"/>
                <a:ext cx="302354" cy="432047"/>
              </a:xfrm>
              <a:prstGeom prst="upArrow">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5" name="上箭头 54"/>
              <p:cNvSpPr/>
              <p:nvPr/>
            </p:nvSpPr>
            <p:spPr>
              <a:xfrm>
                <a:off x="6906391" y="4228850"/>
                <a:ext cx="327529" cy="390946"/>
              </a:xfrm>
              <a:prstGeom prst="upArrow">
                <a:avLst>
                  <a:gd name="adj1" fmla="val 50000"/>
                  <a:gd name="adj2" fmla="val 47861"/>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6" name="上箭头 55"/>
              <p:cNvSpPr/>
              <p:nvPr/>
            </p:nvSpPr>
            <p:spPr>
              <a:xfrm>
                <a:off x="1856665" y="4228958"/>
                <a:ext cx="302354" cy="432047"/>
              </a:xfrm>
              <a:prstGeom prst="upArrow">
                <a:avLst/>
              </a:prstGeom>
              <a:solidFill>
                <a:srgbClr val="F79646"/>
              </a:solidFill>
              <a:ln w="2540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sp>
        <p:nvSpPr>
          <p:cNvPr id="699" name="圆角矩形 698"/>
          <p:cNvSpPr/>
          <p:nvPr/>
        </p:nvSpPr>
        <p:spPr>
          <a:xfrm>
            <a:off x="7801988" y="1199183"/>
            <a:ext cx="1435138" cy="1062315"/>
          </a:xfrm>
          <a:prstGeom prst="roundRect">
            <a:avLst/>
          </a:prstGeom>
          <a:solidFill>
            <a:srgbClr val="4F81BD">
              <a:lumMod val="20000"/>
              <a:lumOff val="80000"/>
            </a:srgbClr>
          </a:soli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00" name="圆角矩形 699"/>
          <p:cNvSpPr/>
          <p:nvPr/>
        </p:nvSpPr>
        <p:spPr>
          <a:xfrm>
            <a:off x="4267200" y="1206105"/>
            <a:ext cx="1402081" cy="1023029"/>
          </a:xfrm>
          <a:prstGeom prst="roundRect">
            <a:avLst/>
          </a:prstGeom>
          <a:solidFill>
            <a:srgbClr val="4F81BD">
              <a:lumMod val="20000"/>
              <a:lumOff val="80000"/>
            </a:srgbClr>
          </a:soli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01" name="圆角矩形 700"/>
          <p:cNvSpPr/>
          <p:nvPr/>
        </p:nvSpPr>
        <p:spPr>
          <a:xfrm>
            <a:off x="5966652" y="1200150"/>
            <a:ext cx="1522517" cy="1056828"/>
          </a:xfrm>
          <a:prstGeom prst="roundRect">
            <a:avLst/>
          </a:prstGeom>
          <a:solidFill>
            <a:srgbClr val="4F81BD">
              <a:lumMod val="20000"/>
              <a:lumOff val="80000"/>
            </a:srgbClr>
          </a:soli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702" name="Picture 2"/>
          <p:cNvPicPr>
            <a:picLocks noChangeAspect="1" noChangeArrowheads="1"/>
          </p:cNvPicPr>
          <p:nvPr/>
        </p:nvPicPr>
        <p:blipFill>
          <a:blip r:embed="rId2" cstate="print"/>
          <a:srcRect r="37729" b="8881"/>
          <a:stretch>
            <a:fillRect/>
          </a:stretch>
        </p:blipFill>
        <p:spPr bwMode="auto">
          <a:xfrm>
            <a:off x="6079206" y="1308415"/>
            <a:ext cx="680429" cy="323432"/>
          </a:xfrm>
          <a:prstGeom prst="rect">
            <a:avLst/>
          </a:prstGeom>
          <a:noFill/>
          <a:ln w="9525">
            <a:noFill/>
            <a:miter lim="800000"/>
            <a:headEnd/>
            <a:tailEnd/>
          </a:ln>
        </p:spPr>
      </p:pic>
      <p:pic>
        <p:nvPicPr>
          <p:cNvPr id="703"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89243" y="1262700"/>
            <a:ext cx="661871" cy="40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4" name="Picture 4"/>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36916" y="1718664"/>
            <a:ext cx="776555" cy="250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6" name="Picture 4"/>
          <p:cNvPicPr>
            <a:picLocks noChangeAspect="1" noChangeArrowheads="1"/>
          </p:cNvPicPr>
          <p:nvPr/>
        </p:nvPicPr>
        <p:blipFill>
          <a:blip r:embed="rId5" cstate="print"/>
          <a:srcRect/>
          <a:stretch>
            <a:fillRect/>
          </a:stretch>
        </p:blipFill>
        <p:spPr bwMode="auto">
          <a:xfrm>
            <a:off x="6928470" y="1756746"/>
            <a:ext cx="511486" cy="295137"/>
          </a:xfrm>
          <a:prstGeom prst="rect">
            <a:avLst/>
          </a:prstGeom>
          <a:noFill/>
          <a:ln w="9525">
            <a:noFill/>
            <a:miter lim="800000"/>
            <a:headEnd/>
            <a:tailEnd/>
          </a:ln>
        </p:spPr>
      </p:pic>
      <p:pic>
        <p:nvPicPr>
          <p:cNvPr id="707" name="Picture 2" descr="D:\01 Utility\000 胶片素材库\PPT图形模板与图标\个人常用\IT\Linux.jpg"/>
          <p:cNvPicPr>
            <a:picLocks noChangeAspect="1" noChangeArrowheads="1"/>
          </p:cNvPicPr>
          <p:nvPr/>
        </p:nvPicPr>
        <p:blipFill>
          <a:blip r:embed="rId6" cstate="print"/>
          <a:srcRect t="23665" b="21639"/>
          <a:stretch>
            <a:fillRect/>
          </a:stretch>
        </p:blipFill>
        <p:spPr bwMode="auto">
          <a:xfrm>
            <a:off x="5179360" y="1813295"/>
            <a:ext cx="432668" cy="312272"/>
          </a:xfrm>
          <a:prstGeom prst="rect">
            <a:avLst/>
          </a:prstGeom>
          <a:noFill/>
        </p:spPr>
      </p:pic>
      <p:pic>
        <p:nvPicPr>
          <p:cNvPr id="708" name="Picture 3" descr="D:\01 Utility\000 胶片素材库\PPT图形模板与图标\个人常用\IT\应用系统\office (3).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339895" y="1282479"/>
            <a:ext cx="366650" cy="264824"/>
          </a:xfrm>
          <a:prstGeom prst="rect">
            <a:avLst/>
          </a:prstGeom>
          <a:noFill/>
        </p:spPr>
      </p:pic>
      <p:pic>
        <p:nvPicPr>
          <p:cNvPr id="709" name="Picture 4" descr="D:\01 Utility\000 胶片素材库\PPT图形模板与图标\个人常用\IT\应用系统\openoffice.png"/>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5289725" y="1456841"/>
            <a:ext cx="386529" cy="296470"/>
          </a:xfrm>
          <a:prstGeom prst="rect">
            <a:avLst/>
          </a:prstGeom>
          <a:noFill/>
        </p:spPr>
      </p:pic>
      <p:pic>
        <p:nvPicPr>
          <p:cNvPr id="710" name="Picture 5" descr="D:\01 Utility\000 胶片素材库\PPT图形模板与图标\个人常用\IT\应用系统\SAP ERP.gif"/>
          <p:cNvPicPr>
            <a:picLocks noChangeAspect="1" noChangeArrowheads="1"/>
          </p:cNvPicPr>
          <p:nvPr/>
        </p:nvPicPr>
        <p:blipFill>
          <a:blip r:embed="rId9" cstate="print"/>
          <a:srcRect l="9286" t="7500" r="6429" b="16429"/>
          <a:stretch>
            <a:fillRect/>
          </a:stretch>
        </p:blipFill>
        <p:spPr bwMode="auto">
          <a:xfrm>
            <a:off x="4743357" y="1818345"/>
            <a:ext cx="299979" cy="252128"/>
          </a:xfrm>
          <a:prstGeom prst="rect">
            <a:avLst/>
          </a:prstGeom>
          <a:noFill/>
        </p:spPr>
      </p:pic>
      <p:pic>
        <p:nvPicPr>
          <p:cNvPr id="711" name="Picture 6" descr="D:\01 Utility\000 胶片素材库\PPT图形模板与图标\个人常用\IT\应用系统\IE.png"/>
          <p:cNvPicPr>
            <a:picLocks noChangeAspect="1" noChangeArrowheads="1"/>
          </p:cNvPicPr>
          <p:nvPr/>
        </p:nvPicPr>
        <p:blipFill>
          <a:blip r:embed="rId10" cstate="print"/>
          <a:srcRect/>
          <a:stretch>
            <a:fillRect/>
          </a:stretch>
        </p:blipFill>
        <p:spPr bwMode="auto">
          <a:xfrm>
            <a:off x="4376855" y="1652635"/>
            <a:ext cx="294525" cy="357511"/>
          </a:xfrm>
          <a:prstGeom prst="rect">
            <a:avLst/>
          </a:prstGeom>
          <a:noFill/>
        </p:spPr>
      </p:pic>
      <p:pic>
        <p:nvPicPr>
          <p:cNvPr id="712" name="Picture 7" descr="D:\01 Utility\000 胶片素材库\PPT图形模板与图标\个人常用\IT\应用系统\chrome.jpg"/>
          <p:cNvPicPr>
            <a:picLocks noChangeAspect="1" noChangeArrowheads="1"/>
          </p:cNvPicPr>
          <p:nvPr/>
        </p:nvPicPr>
        <p:blipFill>
          <a:blip r:embed="rId11" cstate="print"/>
          <a:srcRect/>
          <a:stretch>
            <a:fillRect/>
          </a:stretch>
        </p:blipFill>
        <p:spPr bwMode="auto">
          <a:xfrm>
            <a:off x="5098593" y="1348831"/>
            <a:ext cx="243620" cy="295720"/>
          </a:xfrm>
          <a:prstGeom prst="rect">
            <a:avLst/>
          </a:prstGeom>
          <a:noFill/>
        </p:spPr>
      </p:pic>
      <p:pic>
        <p:nvPicPr>
          <p:cNvPr id="713" name="Picture 8" descr="D:\01 Utility\000 胶片素材库\PPT图形模板与图标\个人常用\IT\应用系统\WPS.jpg"/>
          <p:cNvPicPr>
            <a:picLocks noChangeAspect="1" noChangeArrowheads="1"/>
          </p:cNvPicPr>
          <p:nvPr/>
        </p:nvPicPr>
        <p:blipFill>
          <a:blip r:embed="rId12" cstate="print"/>
          <a:srcRect/>
          <a:stretch>
            <a:fillRect/>
          </a:stretch>
        </p:blipFill>
        <p:spPr bwMode="auto">
          <a:xfrm>
            <a:off x="4734723" y="1314625"/>
            <a:ext cx="299979" cy="364132"/>
          </a:xfrm>
          <a:prstGeom prst="rect">
            <a:avLst/>
          </a:prstGeom>
          <a:noFill/>
        </p:spPr>
      </p:pic>
      <p:pic>
        <p:nvPicPr>
          <p:cNvPr id="714" name="图片 713"/>
          <p:cNvPicPr>
            <a:picLocks noChangeAspect="1"/>
          </p:cNvPicPr>
          <p:nvPr/>
        </p:nvPicPr>
        <p:blipFill>
          <a:blip r:embed="rId13"/>
          <a:stretch>
            <a:fillRect/>
          </a:stretch>
        </p:blipFill>
        <p:spPr>
          <a:xfrm>
            <a:off x="8070755" y="1189839"/>
            <a:ext cx="1043565" cy="514296"/>
          </a:xfrm>
          <a:prstGeom prst="rect">
            <a:avLst/>
          </a:prstGeom>
        </p:spPr>
      </p:pic>
      <p:pic>
        <p:nvPicPr>
          <p:cNvPr id="715" name="图片 714"/>
          <p:cNvPicPr>
            <a:picLocks noChangeAspect="1"/>
          </p:cNvPicPr>
          <p:nvPr/>
        </p:nvPicPr>
        <p:blipFill>
          <a:blip r:embed="rId14"/>
          <a:stretch>
            <a:fillRect/>
          </a:stretch>
        </p:blipFill>
        <p:spPr>
          <a:xfrm>
            <a:off x="7955986" y="1761317"/>
            <a:ext cx="443202" cy="355449"/>
          </a:xfrm>
          <a:prstGeom prst="rect">
            <a:avLst/>
          </a:prstGeom>
        </p:spPr>
      </p:pic>
      <p:pic>
        <p:nvPicPr>
          <p:cNvPr id="716" name="图片 715"/>
          <p:cNvPicPr>
            <a:picLocks noChangeAspect="1"/>
          </p:cNvPicPr>
          <p:nvPr/>
        </p:nvPicPr>
        <p:blipFill>
          <a:blip r:embed="rId15"/>
          <a:stretch>
            <a:fillRect/>
          </a:stretch>
        </p:blipFill>
        <p:spPr>
          <a:xfrm>
            <a:off x="8661809" y="1723897"/>
            <a:ext cx="506177" cy="385689"/>
          </a:xfrm>
          <a:prstGeom prst="rect">
            <a:avLst/>
          </a:prstGeom>
        </p:spPr>
      </p:pic>
      <p:sp>
        <p:nvSpPr>
          <p:cNvPr id="3" name="文本框 2"/>
          <p:cNvSpPr txBox="1"/>
          <p:nvPr/>
        </p:nvSpPr>
        <p:spPr>
          <a:xfrm>
            <a:off x="5800483" y="3969338"/>
            <a:ext cx="2155503" cy="378565"/>
          </a:xfrm>
          <a:prstGeom prst="rect">
            <a:avLst/>
          </a:prstGeom>
          <a:noFill/>
        </p:spPr>
        <p:txBody>
          <a:bodyPr wrap="square" lIns="91440" tIns="91440" rIns="91440" bIns="91440" rtlCol="0">
            <a:spAutoFit/>
          </a:bodyPr>
          <a:lstStyle/>
          <a:p>
            <a:pPr algn="ctr">
              <a:lnSpc>
                <a:spcPct val="90000"/>
              </a:lnSpc>
              <a:spcBef>
                <a:spcPct val="20000"/>
              </a:spcBef>
              <a:buSzPct val="90000"/>
            </a:pPr>
            <a:r>
              <a:rPr kumimoji="1" lang="en-US" altLang="zh-CN" dirty="0">
                <a:solidFill>
                  <a:schemeClr val="tx1">
                    <a:alpha val="99000"/>
                  </a:schemeClr>
                </a:solidFill>
              </a:rPr>
              <a:t>Infinity</a:t>
            </a:r>
            <a:r>
              <a:rPr kumimoji="1" lang="zh-CN" altLang="en-US" dirty="0">
                <a:solidFill>
                  <a:schemeClr val="tx1">
                    <a:alpha val="99000"/>
                  </a:schemeClr>
                </a:solidFill>
              </a:rPr>
              <a:t> </a:t>
            </a:r>
            <a:r>
              <a:rPr kumimoji="1" lang="en-US" altLang="zh-CN" dirty="0">
                <a:solidFill>
                  <a:schemeClr val="tx1">
                    <a:alpha val="99000"/>
                  </a:schemeClr>
                </a:solidFill>
              </a:rPr>
              <a:t>v2</a:t>
            </a:r>
            <a:r>
              <a:rPr kumimoji="1" lang="zh-CN" altLang="en-US" dirty="0">
                <a:solidFill>
                  <a:schemeClr val="tx1">
                    <a:alpha val="99000"/>
                  </a:schemeClr>
                </a:solidFill>
              </a:rPr>
              <a:t>融合云存储</a:t>
            </a:r>
          </a:p>
        </p:txBody>
      </p:sp>
      <p:sp>
        <p:nvSpPr>
          <p:cNvPr id="12" name="文本框 11"/>
          <p:cNvSpPr txBox="1"/>
          <p:nvPr/>
        </p:nvSpPr>
        <p:spPr>
          <a:xfrm>
            <a:off x="171374" y="976382"/>
            <a:ext cx="4098004" cy="2966966"/>
          </a:xfrm>
          <a:prstGeom prst="rect">
            <a:avLst/>
          </a:prstGeom>
          <a:noFill/>
        </p:spPr>
        <p:txBody>
          <a:bodyPr wrap="square" lIns="91440" tIns="91440" rIns="91440" bIns="91440" rtlCol="0">
            <a:spAutoFit/>
          </a:bodyPr>
          <a:lstStyle/>
          <a:p>
            <a:pPr marL="285750" indent="-285750">
              <a:lnSpc>
                <a:spcPct val="150000"/>
              </a:lnSpc>
              <a:spcBef>
                <a:spcPct val="20000"/>
              </a:spcBef>
              <a:buSzPct val="90000"/>
              <a:buFont typeface="Wingdings" charset="2"/>
              <a:buChar char="Ø"/>
            </a:pPr>
            <a:r>
              <a:rPr kumimoji="1" lang="zh-CN" altLang="en-US" sz="1600" dirty="0">
                <a:solidFill>
                  <a:schemeClr val="tx1">
                    <a:alpha val="99000"/>
                  </a:schemeClr>
                </a:solidFill>
              </a:rPr>
              <a:t>采用互联网设计思想，软件定义满足存储需求</a:t>
            </a:r>
          </a:p>
          <a:p>
            <a:pPr marL="285750" indent="-285750">
              <a:lnSpc>
                <a:spcPct val="150000"/>
              </a:lnSpc>
              <a:spcBef>
                <a:spcPct val="20000"/>
              </a:spcBef>
              <a:buSzPct val="90000"/>
              <a:buFont typeface="Wingdings" charset="2"/>
              <a:buChar char="Ø"/>
            </a:pPr>
            <a:r>
              <a:rPr kumimoji="1" lang="zh-CN" altLang="en-US" sz="1600" dirty="0">
                <a:solidFill>
                  <a:schemeClr val="tx1">
                    <a:alpha val="99000"/>
                  </a:schemeClr>
                </a:solidFill>
              </a:rPr>
              <a:t>无中心化设计，强大的扩展能力</a:t>
            </a:r>
          </a:p>
          <a:p>
            <a:pPr marL="285750" indent="-285750">
              <a:lnSpc>
                <a:spcPct val="150000"/>
              </a:lnSpc>
              <a:spcBef>
                <a:spcPct val="20000"/>
              </a:spcBef>
              <a:buSzPct val="90000"/>
              <a:buFont typeface="Wingdings" charset="2"/>
              <a:buChar char="Ø"/>
            </a:pPr>
            <a:r>
              <a:rPr kumimoji="1" lang="zh-CN" altLang="en-US" sz="1600" dirty="0">
                <a:solidFill>
                  <a:schemeClr val="tx1">
                    <a:alpha val="99000"/>
                  </a:schemeClr>
                </a:solidFill>
              </a:rPr>
              <a:t>统一虚拟化存储池，高效的存储效率</a:t>
            </a:r>
          </a:p>
          <a:p>
            <a:pPr marL="285750" indent="-285750">
              <a:lnSpc>
                <a:spcPct val="150000"/>
              </a:lnSpc>
              <a:spcBef>
                <a:spcPct val="20000"/>
              </a:spcBef>
              <a:buSzPct val="90000"/>
              <a:buFont typeface="Wingdings" charset="2"/>
              <a:buChar char="Ø"/>
            </a:pPr>
            <a:r>
              <a:rPr kumimoji="1" lang="zh-CN" altLang="en-US" sz="1600" dirty="0">
                <a:solidFill>
                  <a:schemeClr val="tx1">
                    <a:alpha val="99000"/>
                  </a:schemeClr>
                </a:solidFill>
              </a:rPr>
              <a:t>统一存储平台，支撑多种业务：文件系统，</a:t>
            </a:r>
            <a:r>
              <a:rPr kumimoji="1" lang="en-US" altLang="zh-CN" sz="1600" dirty="0">
                <a:solidFill>
                  <a:schemeClr val="tx1">
                    <a:alpha val="99000"/>
                  </a:schemeClr>
                </a:solidFill>
              </a:rPr>
              <a:t>SAN</a:t>
            </a:r>
            <a:r>
              <a:rPr kumimoji="1" lang="zh-CN" altLang="en-US" sz="1600" dirty="0">
                <a:solidFill>
                  <a:schemeClr val="tx1">
                    <a:alpha val="99000"/>
                  </a:schemeClr>
                </a:solidFill>
              </a:rPr>
              <a:t>服务和对象存储服务</a:t>
            </a:r>
          </a:p>
          <a:p>
            <a:pPr marL="285750" indent="-285750">
              <a:lnSpc>
                <a:spcPct val="150000"/>
              </a:lnSpc>
              <a:spcBef>
                <a:spcPct val="20000"/>
              </a:spcBef>
              <a:buSzPct val="90000"/>
              <a:buFont typeface="Wingdings" charset="2"/>
              <a:buChar char="Ø"/>
            </a:pPr>
            <a:r>
              <a:rPr kumimoji="1" lang="zh-CN" altLang="en-US" sz="1600" dirty="0">
                <a:solidFill>
                  <a:schemeClr val="tx1">
                    <a:alpha val="99000"/>
                  </a:schemeClr>
                </a:solidFill>
              </a:rPr>
              <a:t>面向大数据和云计算平台，对接云业务</a:t>
            </a:r>
          </a:p>
        </p:txBody>
      </p:sp>
    </p:spTree>
    <p:extLst>
      <p:ext uri="{BB962C8B-B14F-4D97-AF65-F5344CB8AC3E}">
        <p14:creationId xmlns:p14="http://schemas.microsoft.com/office/powerpoint/2010/main" val="18871385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Infinity</a:t>
            </a:r>
            <a:r>
              <a:rPr kumimoji="1" lang="zh-CN" altLang="en-US" dirty="0"/>
              <a:t> </a:t>
            </a:r>
            <a:r>
              <a:rPr kumimoji="1" lang="en-US" altLang="zh-CN" dirty="0"/>
              <a:t>v2</a:t>
            </a:r>
            <a:r>
              <a:rPr kumimoji="1" lang="zh-CN" altLang="en-US" dirty="0"/>
              <a:t>产品功能</a:t>
            </a:r>
          </a:p>
        </p:txBody>
      </p:sp>
      <p:sp>
        <p:nvSpPr>
          <p:cNvPr id="5" name="椭圆 4"/>
          <p:cNvSpPr/>
          <p:nvPr/>
        </p:nvSpPr>
        <p:spPr bwMode="auto">
          <a:xfrm>
            <a:off x="3657600" y="2114550"/>
            <a:ext cx="1463359" cy="1027710"/>
          </a:xfrm>
          <a:prstGeom prst="ellipse">
            <a:avLst/>
          </a:prstGeom>
          <a:ln w="76200">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zh-CN" sz="1600" dirty="0">
                <a:solidFill>
                  <a:srgbClr val="FFFFFF">
                    <a:alpha val="98824"/>
                  </a:srgbClr>
                </a:solidFill>
                <a:latin typeface="微软雅黑" panose="020B0503020204020204" pitchFamily="34" charset="-122"/>
                <a:ea typeface="微软雅黑" panose="020B0503020204020204" pitchFamily="34" charset="-122"/>
                <a:cs typeface="Segoe UI" pitchFamily="34" charset="0"/>
              </a:rPr>
              <a:t>Infinity</a:t>
            </a:r>
            <a:endParaRPr lang="zh-CN" altLang="en-US" sz="1600" dirty="0">
              <a:solidFill>
                <a:srgbClr val="FFFFFF">
                  <a:alpha val="98824"/>
                </a:srgbClr>
              </a:solidFill>
              <a:latin typeface="微软雅黑" panose="020B0503020204020204" pitchFamily="34" charset="-122"/>
              <a:ea typeface="微软雅黑" panose="020B0503020204020204" pitchFamily="34" charset="-122"/>
              <a:cs typeface="Segoe UI" pitchFamily="34" charset="0"/>
            </a:endParaRPr>
          </a:p>
        </p:txBody>
      </p:sp>
      <p:cxnSp>
        <p:nvCxnSpPr>
          <p:cNvPr id="6" name="直接连接符 40"/>
          <p:cNvCxnSpPr/>
          <p:nvPr/>
        </p:nvCxnSpPr>
        <p:spPr>
          <a:xfrm flipH="1" flipV="1">
            <a:off x="2317575" y="2077516"/>
            <a:ext cx="235515" cy="7158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30"/>
          <p:cNvCxnSpPr/>
          <p:nvPr/>
        </p:nvCxnSpPr>
        <p:spPr>
          <a:xfrm flipH="1">
            <a:off x="1352740" y="3414154"/>
            <a:ext cx="1158907" cy="9269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27"/>
          <p:cNvCxnSpPr/>
          <p:nvPr/>
        </p:nvCxnSpPr>
        <p:spPr>
          <a:xfrm flipH="1">
            <a:off x="564970" y="3267575"/>
            <a:ext cx="1703766" cy="2624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24"/>
          <p:cNvCxnSpPr/>
          <p:nvPr/>
        </p:nvCxnSpPr>
        <p:spPr>
          <a:xfrm flipH="1" flipV="1">
            <a:off x="1090211" y="2508749"/>
            <a:ext cx="990600" cy="533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bwMode="auto">
          <a:xfrm>
            <a:off x="2027914" y="2793326"/>
            <a:ext cx="1050352" cy="777349"/>
          </a:xfrm>
          <a:prstGeom prst="ellipse">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1600" dirty="0">
                <a:solidFill>
                  <a:srgbClr val="FFFFFF">
                    <a:alpha val="98824"/>
                  </a:srgbClr>
                </a:solidFill>
                <a:latin typeface="微软雅黑" panose="020B0503020204020204" pitchFamily="34" charset="-122"/>
                <a:ea typeface="微软雅黑" panose="020B0503020204020204" pitchFamily="34" charset="-122"/>
                <a:cs typeface="Segoe UI" pitchFamily="34" charset="0"/>
              </a:rPr>
              <a:t>数据</a:t>
            </a:r>
          </a:p>
        </p:txBody>
      </p:sp>
      <p:sp>
        <p:nvSpPr>
          <p:cNvPr id="11" name="椭圆 10"/>
          <p:cNvSpPr/>
          <p:nvPr/>
        </p:nvSpPr>
        <p:spPr bwMode="auto">
          <a:xfrm>
            <a:off x="1691608" y="1475735"/>
            <a:ext cx="1251934" cy="601781"/>
          </a:xfrm>
          <a:prstGeom prst="ellipse">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1200" dirty="0">
                <a:solidFill>
                  <a:srgbClr val="FFFFFF">
                    <a:alpha val="98824"/>
                  </a:srgbClr>
                </a:solidFill>
                <a:latin typeface="+mn-ea"/>
                <a:cs typeface="Segoe UI" pitchFamily="34" charset="0"/>
              </a:rPr>
              <a:t>在线扩展，数据自动恢复</a:t>
            </a:r>
          </a:p>
        </p:txBody>
      </p:sp>
      <p:sp>
        <p:nvSpPr>
          <p:cNvPr id="12" name="椭圆 11"/>
          <p:cNvSpPr/>
          <p:nvPr/>
        </p:nvSpPr>
        <p:spPr bwMode="auto">
          <a:xfrm>
            <a:off x="474778" y="2114550"/>
            <a:ext cx="1216830" cy="586368"/>
          </a:xfrm>
          <a:prstGeom prst="ellipse">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1200" dirty="0">
                <a:solidFill>
                  <a:srgbClr val="FFFFFF">
                    <a:alpha val="98824"/>
                  </a:srgbClr>
                </a:solidFill>
                <a:latin typeface="+mn-ea"/>
                <a:cs typeface="Segoe UI" pitchFamily="34" charset="0"/>
              </a:rPr>
              <a:t>分布式文件系统</a:t>
            </a:r>
          </a:p>
        </p:txBody>
      </p:sp>
      <p:sp>
        <p:nvSpPr>
          <p:cNvPr id="13" name="椭圆 12"/>
          <p:cNvSpPr/>
          <p:nvPr/>
        </p:nvSpPr>
        <p:spPr bwMode="auto">
          <a:xfrm>
            <a:off x="1090211" y="3921677"/>
            <a:ext cx="1083080" cy="563470"/>
          </a:xfrm>
          <a:prstGeom prst="ellipse">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1200" dirty="0">
                <a:solidFill>
                  <a:srgbClr val="FFFFFF">
                    <a:alpha val="98824"/>
                  </a:srgbClr>
                </a:solidFill>
                <a:latin typeface="+mn-ea"/>
                <a:cs typeface="Segoe UI" pitchFamily="34" charset="0"/>
              </a:rPr>
              <a:t>无元数据管理</a:t>
            </a:r>
          </a:p>
        </p:txBody>
      </p:sp>
      <p:sp>
        <p:nvSpPr>
          <p:cNvPr id="14" name="椭圆 13"/>
          <p:cNvSpPr/>
          <p:nvPr/>
        </p:nvSpPr>
        <p:spPr bwMode="auto">
          <a:xfrm>
            <a:off x="71348" y="3142259"/>
            <a:ext cx="1177028" cy="636157"/>
          </a:xfrm>
          <a:prstGeom prst="ellipse">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zh-CN" sz="1200" dirty="0">
                <a:solidFill>
                  <a:srgbClr val="FFFFFF">
                    <a:alpha val="98824"/>
                  </a:srgbClr>
                </a:solidFill>
                <a:latin typeface="Segoe UI" pitchFamily="34" charset="0"/>
                <a:ea typeface="Segoe UI" pitchFamily="34" charset="0"/>
                <a:cs typeface="Segoe UI" pitchFamily="34" charset="0"/>
              </a:rPr>
              <a:t>Share-Nothing</a:t>
            </a:r>
            <a:r>
              <a:rPr lang="zh-CN" altLang="en-US" sz="1200" dirty="0">
                <a:solidFill>
                  <a:srgbClr val="FFFFFF">
                    <a:alpha val="98824"/>
                  </a:srgbClr>
                </a:solidFill>
                <a:latin typeface="Segoe UI" pitchFamily="34" charset="0"/>
                <a:ea typeface="Segoe UI" pitchFamily="34" charset="0"/>
                <a:cs typeface="Segoe UI" pitchFamily="34" charset="0"/>
              </a:rPr>
              <a:t>分布式设计</a:t>
            </a:r>
          </a:p>
        </p:txBody>
      </p:sp>
      <p:cxnSp>
        <p:nvCxnSpPr>
          <p:cNvPr id="15" name="直接连接符 30"/>
          <p:cNvCxnSpPr/>
          <p:nvPr/>
        </p:nvCxnSpPr>
        <p:spPr>
          <a:xfrm flipH="1">
            <a:off x="3078266" y="2793326"/>
            <a:ext cx="579334" cy="2488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64"/>
          <p:cNvCxnSpPr/>
          <p:nvPr/>
        </p:nvCxnSpPr>
        <p:spPr>
          <a:xfrm flipV="1">
            <a:off x="4253820" y="3761755"/>
            <a:ext cx="1147527" cy="5168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52"/>
          <p:cNvCxnSpPr/>
          <p:nvPr/>
        </p:nvCxnSpPr>
        <p:spPr>
          <a:xfrm>
            <a:off x="5619938" y="3844384"/>
            <a:ext cx="746493" cy="5154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bwMode="auto">
          <a:xfrm>
            <a:off x="5091710" y="3413255"/>
            <a:ext cx="912365" cy="632052"/>
          </a:xfrm>
          <a:prstGeom prst="ellipse">
            <a:avLst/>
          </a:prstGeom>
          <a:solidFill>
            <a:schemeClr val="accent5">
              <a:lumMod val="60000"/>
              <a:lumOff val="40000"/>
            </a:schemeClr>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1600" dirty="0">
                <a:solidFill>
                  <a:srgbClr val="FFFFFF">
                    <a:alpha val="98824"/>
                  </a:srgbClr>
                </a:solidFill>
                <a:latin typeface="微软雅黑" panose="020B0503020204020204" pitchFamily="34" charset="-122"/>
                <a:ea typeface="微软雅黑" panose="020B0503020204020204" pitchFamily="34" charset="-122"/>
                <a:cs typeface="Segoe UI" pitchFamily="34" charset="0"/>
              </a:rPr>
              <a:t>运维</a:t>
            </a:r>
          </a:p>
        </p:txBody>
      </p:sp>
      <p:sp>
        <p:nvSpPr>
          <p:cNvPr id="19" name="椭圆 18"/>
          <p:cNvSpPr/>
          <p:nvPr/>
        </p:nvSpPr>
        <p:spPr bwMode="auto">
          <a:xfrm>
            <a:off x="6175105" y="4281924"/>
            <a:ext cx="1059441" cy="509074"/>
          </a:xfrm>
          <a:prstGeom prst="ellipse">
            <a:avLst/>
          </a:prstGeom>
          <a:solidFill>
            <a:schemeClr val="accent5">
              <a:lumMod val="60000"/>
              <a:lumOff val="40000"/>
            </a:schemeClr>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1200" dirty="0">
                <a:solidFill>
                  <a:srgbClr val="FFFFFF">
                    <a:alpha val="98824"/>
                  </a:srgbClr>
                </a:solidFill>
                <a:latin typeface="+mn-ea"/>
                <a:cs typeface="Segoe UI" pitchFamily="34" charset="0"/>
              </a:rPr>
              <a:t>统计分析</a:t>
            </a:r>
          </a:p>
        </p:txBody>
      </p:sp>
      <p:sp>
        <p:nvSpPr>
          <p:cNvPr id="20" name="椭圆 19"/>
          <p:cNvSpPr/>
          <p:nvPr/>
        </p:nvSpPr>
        <p:spPr bwMode="auto">
          <a:xfrm>
            <a:off x="3987895" y="3926481"/>
            <a:ext cx="868864" cy="580718"/>
          </a:xfrm>
          <a:prstGeom prst="ellipse">
            <a:avLst/>
          </a:prstGeom>
          <a:solidFill>
            <a:schemeClr val="accent5">
              <a:lumMod val="60000"/>
              <a:lumOff val="40000"/>
            </a:schemeClr>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zh-CN" sz="1200" dirty="0">
                <a:solidFill>
                  <a:srgbClr val="FFFFFF">
                    <a:alpha val="98824"/>
                  </a:srgbClr>
                </a:solidFill>
                <a:latin typeface="+mn-ea"/>
                <a:cs typeface="Segoe UI" pitchFamily="34" charset="0"/>
              </a:rPr>
              <a:t>Web</a:t>
            </a:r>
            <a:r>
              <a:rPr lang="zh-CN" altLang="en-US" sz="1200" dirty="0">
                <a:solidFill>
                  <a:srgbClr val="FFFFFF">
                    <a:alpha val="98824"/>
                  </a:srgbClr>
                </a:solidFill>
                <a:latin typeface="+mn-ea"/>
                <a:cs typeface="Segoe UI" pitchFamily="34" charset="0"/>
              </a:rPr>
              <a:t>管理</a:t>
            </a:r>
          </a:p>
        </p:txBody>
      </p:sp>
      <p:cxnSp>
        <p:nvCxnSpPr>
          <p:cNvPr id="21" name="直接连接符 60"/>
          <p:cNvCxnSpPr>
            <a:endCxn id="60" idx="2"/>
          </p:cNvCxnSpPr>
          <p:nvPr/>
        </p:nvCxnSpPr>
        <p:spPr>
          <a:xfrm flipV="1">
            <a:off x="6004075" y="3666811"/>
            <a:ext cx="580947" cy="624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bwMode="auto">
          <a:xfrm>
            <a:off x="5534118" y="2703866"/>
            <a:ext cx="939914" cy="509074"/>
          </a:xfrm>
          <a:prstGeom prst="ellipse">
            <a:avLst/>
          </a:prstGeom>
          <a:solidFill>
            <a:schemeClr val="accent5">
              <a:lumMod val="60000"/>
              <a:lumOff val="40000"/>
            </a:schemeClr>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1200" dirty="0">
                <a:solidFill>
                  <a:srgbClr val="FFFFFF">
                    <a:alpha val="98824"/>
                  </a:srgbClr>
                </a:solidFill>
                <a:latin typeface="+mn-ea"/>
                <a:cs typeface="Segoe UI" pitchFamily="34" charset="0"/>
              </a:rPr>
              <a:t>用户管理</a:t>
            </a:r>
          </a:p>
        </p:txBody>
      </p:sp>
      <p:cxnSp>
        <p:nvCxnSpPr>
          <p:cNvPr id="23" name="直接连接符 58"/>
          <p:cNvCxnSpPr/>
          <p:nvPr/>
        </p:nvCxnSpPr>
        <p:spPr>
          <a:xfrm>
            <a:off x="4751523" y="3070891"/>
            <a:ext cx="473800" cy="4349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53"/>
          <p:cNvCxnSpPr/>
          <p:nvPr/>
        </p:nvCxnSpPr>
        <p:spPr>
          <a:xfrm flipH="1" flipV="1">
            <a:off x="5879524" y="1855538"/>
            <a:ext cx="1119623" cy="480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50"/>
          <p:cNvCxnSpPr/>
          <p:nvPr/>
        </p:nvCxnSpPr>
        <p:spPr>
          <a:xfrm flipH="1" flipV="1">
            <a:off x="5039291" y="1220912"/>
            <a:ext cx="536284" cy="3563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47"/>
          <p:cNvCxnSpPr/>
          <p:nvPr/>
        </p:nvCxnSpPr>
        <p:spPr>
          <a:xfrm flipH="1">
            <a:off x="6057340" y="1064078"/>
            <a:ext cx="746553" cy="4815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37"/>
          <p:cNvCxnSpPr/>
          <p:nvPr/>
        </p:nvCxnSpPr>
        <p:spPr>
          <a:xfrm flipH="1">
            <a:off x="5039291" y="1832306"/>
            <a:ext cx="592565" cy="503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bwMode="auto">
          <a:xfrm>
            <a:off x="4290305" y="781973"/>
            <a:ext cx="1341551" cy="564210"/>
          </a:xfrm>
          <a:prstGeom prst="ellipse">
            <a:avLst/>
          </a:prstGeom>
          <a:solidFill>
            <a:srgbClr val="FFC0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1200" dirty="0">
                <a:solidFill>
                  <a:srgbClr val="FFFFFF">
                    <a:alpha val="98824"/>
                  </a:srgbClr>
                </a:solidFill>
                <a:latin typeface="+mn-ea"/>
                <a:cs typeface="Segoe UI" pitchFamily="34" charset="0"/>
              </a:rPr>
              <a:t>高带宽文件系统服务</a:t>
            </a:r>
          </a:p>
        </p:txBody>
      </p:sp>
      <p:sp>
        <p:nvSpPr>
          <p:cNvPr id="29" name="椭圆 28"/>
          <p:cNvSpPr/>
          <p:nvPr/>
        </p:nvSpPr>
        <p:spPr bwMode="auto">
          <a:xfrm>
            <a:off x="6677275" y="1936868"/>
            <a:ext cx="1399665" cy="652456"/>
          </a:xfrm>
          <a:prstGeom prst="ellipse">
            <a:avLst/>
          </a:prstGeom>
          <a:solidFill>
            <a:srgbClr val="FFC0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1200" dirty="0">
                <a:solidFill>
                  <a:srgbClr val="FFFFFF">
                    <a:alpha val="98824"/>
                  </a:srgbClr>
                </a:solidFill>
                <a:latin typeface="Segoe UI" pitchFamily="34" charset="0"/>
                <a:ea typeface="Segoe UI" pitchFamily="34" charset="0"/>
                <a:cs typeface="Segoe UI" pitchFamily="34" charset="0"/>
              </a:rPr>
              <a:t>对象存储服务，无缝对接公有云</a:t>
            </a:r>
          </a:p>
        </p:txBody>
      </p:sp>
      <p:sp>
        <p:nvSpPr>
          <p:cNvPr id="30" name="椭圆 29"/>
          <p:cNvSpPr/>
          <p:nvPr/>
        </p:nvSpPr>
        <p:spPr bwMode="auto">
          <a:xfrm>
            <a:off x="5439885" y="1464330"/>
            <a:ext cx="926546" cy="771183"/>
          </a:xfrm>
          <a:prstGeom prst="ellipse">
            <a:avLst/>
          </a:prstGeom>
          <a:solidFill>
            <a:srgbClr val="FFC0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1600" dirty="0">
                <a:solidFill>
                  <a:srgbClr val="FFFFFF">
                    <a:alpha val="98824"/>
                  </a:srgbClr>
                </a:solidFill>
                <a:latin typeface="微软雅黑" panose="020B0503020204020204" pitchFamily="34" charset="-122"/>
                <a:ea typeface="微软雅黑" panose="020B0503020204020204" pitchFamily="34" charset="-122"/>
                <a:cs typeface="Segoe UI" pitchFamily="34" charset="0"/>
              </a:rPr>
              <a:t>服务</a:t>
            </a:r>
          </a:p>
        </p:txBody>
      </p:sp>
      <p:sp>
        <p:nvSpPr>
          <p:cNvPr id="31" name="椭圆 30"/>
          <p:cNvSpPr/>
          <p:nvPr/>
        </p:nvSpPr>
        <p:spPr bwMode="auto">
          <a:xfrm>
            <a:off x="6198917" y="707993"/>
            <a:ext cx="1419851" cy="641234"/>
          </a:xfrm>
          <a:prstGeom prst="ellipse">
            <a:avLst/>
          </a:prstGeom>
          <a:solidFill>
            <a:srgbClr val="FFC0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zh-CN" sz="1200" dirty="0">
                <a:solidFill>
                  <a:srgbClr val="FFFFFF">
                    <a:alpha val="98824"/>
                  </a:srgbClr>
                </a:solidFill>
                <a:latin typeface="+mn-ea"/>
                <a:cs typeface="Segoe UI" pitchFamily="34" charset="0"/>
              </a:rPr>
              <a:t>Volume</a:t>
            </a:r>
            <a:r>
              <a:rPr lang="zh-CN" altLang="en-US" sz="1200" dirty="0">
                <a:solidFill>
                  <a:srgbClr val="FFFFFF">
                    <a:alpha val="98824"/>
                  </a:srgbClr>
                </a:solidFill>
                <a:latin typeface="+mn-ea"/>
                <a:cs typeface="Segoe UI" pitchFamily="34" charset="0"/>
              </a:rPr>
              <a:t>服务，支持云平台集成</a:t>
            </a:r>
          </a:p>
        </p:txBody>
      </p:sp>
      <p:sp>
        <p:nvSpPr>
          <p:cNvPr id="60" name="椭圆 59"/>
          <p:cNvSpPr/>
          <p:nvPr/>
        </p:nvSpPr>
        <p:spPr bwMode="auto">
          <a:xfrm>
            <a:off x="6585022" y="3412274"/>
            <a:ext cx="939914" cy="509074"/>
          </a:xfrm>
          <a:prstGeom prst="ellipse">
            <a:avLst/>
          </a:prstGeom>
          <a:solidFill>
            <a:schemeClr val="accent5">
              <a:lumMod val="60000"/>
              <a:lumOff val="40000"/>
            </a:schemeClr>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1200" dirty="0">
                <a:solidFill>
                  <a:srgbClr val="FFFFFF">
                    <a:alpha val="98824"/>
                  </a:srgbClr>
                </a:solidFill>
                <a:latin typeface="+mn-ea"/>
                <a:cs typeface="Segoe UI" pitchFamily="34" charset="0"/>
              </a:rPr>
              <a:t>审计安全</a:t>
            </a:r>
          </a:p>
        </p:txBody>
      </p:sp>
      <p:cxnSp>
        <p:nvCxnSpPr>
          <p:cNvPr id="61" name="直接连接符 60"/>
          <p:cNvCxnSpPr>
            <a:endCxn id="22" idx="4"/>
          </p:cNvCxnSpPr>
          <p:nvPr/>
        </p:nvCxnSpPr>
        <p:spPr>
          <a:xfrm flipV="1">
            <a:off x="5849669" y="3212940"/>
            <a:ext cx="154406" cy="3048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bwMode="auto">
          <a:xfrm>
            <a:off x="4949139" y="4331118"/>
            <a:ext cx="939914" cy="509074"/>
          </a:xfrm>
          <a:prstGeom prst="ellipse">
            <a:avLst/>
          </a:prstGeom>
          <a:solidFill>
            <a:schemeClr val="accent5">
              <a:lumMod val="60000"/>
              <a:lumOff val="40000"/>
            </a:schemeClr>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1200" dirty="0">
                <a:solidFill>
                  <a:srgbClr val="FFFFFF">
                    <a:alpha val="98824"/>
                  </a:srgbClr>
                </a:solidFill>
                <a:latin typeface="+mn-ea"/>
                <a:cs typeface="Segoe UI" pitchFamily="34" charset="0"/>
              </a:rPr>
              <a:t>多语言支持</a:t>
            </a:r>
          </a:p>
        </p:txBody>
      </p:sp>
      <p:cxnSp>
        <p:nvCxnSpPr>
          <p:cNvPr id="64" name="直接连接符 60"/>
          <p:cNvCxnSpPr>
            <a:stCxn id="63" idx="0"/>
          </p:cNvCxnSpPr>
          <p:nvPr/>
        </p:nvCxnSpPr>
        <p:spPr>
          <a:xfrm flipV="1">
            <a:off x="5419096" y="4022121"/>
            <a:ext cx="97992" cy="3089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7889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8600" y="666750"/>
            <a:ext cx="5105400" cy="3877985"/>
          </a:xfrm>
          <a:prstGeom prst="rect">
            <a:avLst/>
          </a:prstGeom>
          <a:noFill/>
        </p:spPr>
        <p:txBody>
          <a:bodyPr wrap="square" lIns="91440" tIns="91440" rIns="91440" bIns="91440" rtlCol="0">
            <a:spAutoFit/>
          </a:bodyPr>
          <a:lstStyle/>
          <a:p>
            <a:pPr>
              <a:lnSpc>
                <a:spcPct val="150000"/>
              </a:lnSpc>
              <a:spcBef>
                <a:spcPct val="20000"/>
              </a:spcBef>
              <a:buSzPct val="90000"/>
            </a:pPr>
            <a:r>
              <a:rPr kumimoji="1" lang="zh-CN" altLang="en-US" sz="2400" dirty="0">
                <a:solidFill>
                  <a:schemeClr val="tx1">
                    <a:alpha val="99000"/>
                  </a:schemeClr>
                </a:solidFill>
              </a:rPr>
              <a:t>提纲</a:t>
            </a:r>
          </a:p>
          <a:p>
            <a:pPr>
              <a:lnSpc>
                <a:spcPct val="150000"/>
              </a:lnSpc>
              <a:spcBef>
                <a:spcPct val="20000"/>
              </a:spcBef>
              <a:buSzPct val="90000"/>
            </a:pPr>
            <a:r>
              <a:rPr kumimoji="1" lang="zh-CN" altLang="en-US" sz="2400" dirty="0">
                <a:solidFill>
                  <a:schemeClr val="tx1">
                    <a:alpha val="99000"/>
                  </a:schemeClr>
                </a:solidFill>
              </a:rPr>
              <a:t>      </a:t>
            </a:r>
            <a:r>
              <a:rPr kumimoji="1" lang="en-US" altLang="zh-CN" sz="2400" dirty="0">
                <a:solidFill>
                  <a:schemeClr val="tx1">
                    <a:alpha val="99000"/>
                  </a:schemeClr>
                </a:solidFill>
              </a:rPr>
              <a:t>1</a:t>
            </a:r>
            <a:r>
              <a:rPr kumimoji="1" lang="zh-CN" altLang="en-US" sz="2400" dirty="0">
                <a:solidFill>
                  <a:schemeClr val="tx1">
                    <a:alpha val="99000"/>
                  </a:schemeClr>
                </a:solidFill>
              </a:rPr>
              <a:t> </a:t>
            </a:r>
            <a:r>
              <a:rPr kumimoji="1" lang="en-US" altLang="zh-CN" sz="2400" dirty="0">
                <a:solidFill>
                  <a:schemeClr val="tx1">
                    <a:alpha val="99000"/>
                  </a:schemeClr>
                </a:solidFill>
              </a:rPr>
              <a:t>Infinity v2</a:t>
            </a:r>
            <a:r>
              <a:rPr kumimoji="1" lang="zh-CN" altLang="en-US" sz="2400" dirty="0">
                <a:solidFill>
                  <a:schemeClr val="tx1">
                    <a:alpha val="99000"/>
                  </a:schemeClr>
                </a:solidFill>
              </a:rPr>
              <a:t> 概述</a:t>
            </a:r>
          </a:p>
          <a:p>
            <a:pPr marL="342900" indent="-342900">
              <a:lnSpc>
                <a:spcPct val="150000"/>
              </a:lnSpc>
              <a:spcBef>
                <a:spcPct val="20000"/>
              </a:spcBef>
              <a:buSzPct val="90000"/>
              <a:buFont typeface="Wingdings" charset="2"/>
              <a:buChar char="u"/>
            </a:pPr>
            <a:r>
              <a:rPr kumimoji="1" lang="zh-CN" altLang="en-US" sz="2400" dirty="0">
                <a:solidFill>
                  <a:schemeClr val="tx1">
                    <a:alpha val="99000"/>
                  </a:schemeClr>
                </a:solidFill>
              </a:rPr>
              <a:t> </a:t>
            </a:r>
            <a:r>
              <a:rPr kumimoji="1" lang="en-US" altLang="zh-CN" sz="2400" dirty="0">
                <a:solidFill>
                  <a:schemeClr val="tx1">
                    <a:alpha val="99000"/>
                  </a:schemeClr>
                </a:solidFill>
              </a:rPr>
              <a:t>2</a:t>
            </a:r>
            <a:r>
              <a:rPr kumimoji="1" lang="zh-CN" altLang="en-US" sz="2400" dirty="0">
                <a:solidFill>
                  <a:schemeClr val="tx1">
                    <a:alpha val="99000"/>
                  </a:schemeClr>
                </a:solidFill>
              </a:rPr>
              <a:t> 系统架构与特性</a:t>
            </a:r>
          </a:p>
          <a:p>
            <a:pPr>
              <a:lnSpc>
                <a:spcPct val="150000"/>
              </a:lnSpc>
              <a:spcBef>
                <a:spcPct val="20000"/>
              </a:spcBef>
              <a:buSzPct val="90000"/>
            </a:pPr>
            <a:r>
              <a:rPr kumimoji="1" lang="zh-CN" altLang="en-US" sz="2400" dirty="0">
                <a:solidFill>
                  <a:schemeClr val="tx1">
                    <a:alpha val="99000"/>
                  </a:schemeClr>
                </a:solidFill>
              </a:rPr>
              <a:t>      </a:t>
            </a:r>
            <a:r>
              <a:rPr kumimoji="1" lang="en-US" altLang="zh-CN" sz="2400" dirty="0">
                <a:solidFill>
                  <a:schemeClr val="tx1">
                    <a:alpha val="99000"/>
                  </a:schemeClr>
                </a:solidFill>
              </a:rPr>
              <a:t>3</a:t>
            </a:r>
            <a:r>
              <a:rPr kumimoji="1" lang="zh-CN" altLang="en-US" sz="2400" dirty="0">
                <a:solidFill>
                  <a:schemeClr val="tx1">
                    <a:alpha val="99000"/>
                  </a:schemeClr>
                </a:solidFill>
              </a:rPr>
              <a:t> 典型应用场景</a:t>
            </a:r>
          </a:p>
          <a:p>
            <a:pPr>
              <a:lnSpc>
                <a:spcPct val="150000"/>
              </a:lnSpc>
              <a:spcBef>
                <a:spcPct val="20000"/>
              </a:spcBef>
              <a:buSzPct val="90000"/>
            </a:pPr>
            <a:r>
              <a:rPr kumimoji="1" lang="zh-CN" altLang="en-US" sz="2400" dirty="0">
                <a:solidFill>
                  <a:schemeClr val="tx1">
                    <a:alpha val="99000"/>
                  </a:schemeClr>
                </a:solidFill>
              </a:rPr>
              <a:t>      </a:t>
            </a:r>
            <a:r>
              <a:rPr kumimoji="1" lang="en-US" altLang="zh-CN" sz="2400" dirty="0">
                <a:solidFill>
                  <a:schemeClr val="tx1">
                    <a:alpha val="99000"/>
                  </a:schemeClr>
                </a:solidFill>
              </a:rPr>
              <a:t>4</a:t>
            </a:r>
            <a:r>
              <a:rPr kumimoji="1" lang="zh-CN" altLang="en-US" sz="2400" dirty="0">
                <a:solidFill>
                  <a:schemeClr val="tx1">
                    <a:alpha val="99000"/>
                  </a:schemeClr>
                </a:solidFill>
              </a:rPr>
              <a:t> 市场竞争分析</a:t>
            </a:r>
          </a:p>
          <a:p>
            <a:pPr>
              <a:lnSpc>
                <a:spcPct val="150000"/>
              </a:lnSpc>
              <a:spcBef>
                <a:spcPct val="20000"/>
              </a:spcBef>
              <a:buSzPct val="90000"/>
            </a:pPr>
            <a:r>
              <a:rPr kumimoji="1" lang="zh-CN" altLang="en-US" sz="2400" dirty="0">
                <a:solidFill>
                  <a:schemeClr val="tx1">
                    <a:alpha val="99000"/>
                  </a:schemeClr>
                </a:solidFill>
              </a:rPr>
              <a:t>      </a:t>
            </a:r>
            <a:r>
              <a:rPr kumimoji="1" lang="en-US" altLang="zh-CN" sz="2400" dirty="0">
                <a:solidFill>
                  <a:schemeClr val="tx1">
                    <a:alpha val="99000"/>
                  </a:schemeClr>
                </a:solidFill>
              </a:rPr>
              <a:t>5</a:t>
            </a:r>
            <a:r>
              <a:rPr kumimoji="1" lang="zh-CN" altLang="en-US" sz="2400" dirty="0">
                <a:solidFill>
                  <a:schemeClr val="tx1">
                    <a:alpha val="99000"/>
                  </a:schemeClr>
                </a:solidFill>
              </a:rPr>
              <a:t> 产品研发规划</a:t>
            </a:r>
          </a:p>
        </p:txBody>
      </p:sp>
    </p:spTree>
    <p:extLst>
      <p:ext uri="{BB962C8B-B14F-4D97-AF65-F5344CB8AC3E}">
        <p14:creationId xmlns:p14="http://schemas.microsoft.com/office/powerpoint/2010/main" val="772900257"/>
      </p:ext>
    </p:extLst>
  </p:cSld>
  <p:clrMapOvr>
    <a:masterClrMapping/>
  </p:clrMapOvr>
  <p:transition>
    <p:fade/>
  </p:transition>
</p:sld>
</file>

<file path=ppt/theme/theme1.xml><?xml version="1.0" encoding="utf-8"?>
<a:theme xmlns:a="http://schemas.openxmlformats.org/drawingml/2006/main" name="1_TechEd_2012_Template_16x9">
  <a:themeElements>
    <a:clrScheme name="自定义 2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FFFFFF"/>
      </a:hlink>
      <a:folHlink>
        <a:srgbClr val="FFFFF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2012-06-14T07:00:00+00:00</Event_x0020_End_x0020_Date>
    <Event_x0020_Start_x0020_Date xmlns="2295e2e7-0eeb-498e-8716-217bb2ee6ee3">2012-06-11T07:00:00+00:00</Event_x0020_Start_x0020_Date>
    <MS_x0020_Speaker xmlns="2295e2e7-0eeb-498e-8716-217bb2ee6ee3">
      <UserInfo>
        <DisplayName/>
        <AccountId xsi:nil="true"/>
        <AccountType/>
      </UserInfo>
    </MS_x0020_Speaker>
    <External_x0020_Speaker xmlns="2295e2e7-0eeb-498e-8716-217bb2ee6ee3">Heath Aubin</External_x0020_Speaker>
    <Session_x0020_Code xmlns="2295e2e7-0eeb-498e-8716-217bb2ee6ee3">AAP201</Session_x0020_Code>
    <ProductTaxHTField0 xmlns="2295e2e7-0eeb-498e-8716-217bb2ee6ee3">
      <Terms xmlns="http://schemas.microsoft.com/office/infopath/2007/PartnerControls"/>
    </ProductTaxHTField0>
    <Presentation_x0020_Date xmlns="2295e2e7-0eeb-498e-8716-217bb2ee6ee3">2012-06-13T00:00:00</Presentation_x0020_Dat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99ded043-d247-43a1-9b7a-028ecd66d1eb</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TechEd</TermName>
          <TermId xmlns="http://schemas.microsoft.com/office/infopath/2007/PartnerControls">ac8fad57-eb30-43a8-b5bd-05dcf2cf2246</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126</Value>
      <Value>232</Value>
      <Value>231</Value>
    </TaxCatchAll>
    <Event_x0020_VenueTaxHTField0 xmlns="2295e2e7-0eeb-498e-8716-217bb2ee6ee3">
      <Terms xmlns="http://schemas.microsoft.com/office/infopath/2007/PartnerControls">
        <TermInfo xmlns="http://schemas.microsoft.com/office/infopath/2007/PartnerControls">
          <TermName xmlns="http://schemas.microsoft.com/office/infopath/2007/PartnerControls">Orange County Convention Center Orlando, FL</TermName>
          <TermId xmlns="http://schemas.microsoft.com/office/infopath/2007/PartnerControls">bd993e89-aa48-4695-84e0-3b53e88b1a79</TermId>
        </TermInfo>
      </Terms>
    </Event_x0020_VenueTaxHTField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D92E10-3D8B-4831-9584-7BC82972C8E2}">
  <ds:schemaRefs>
    <ds:schemaRef ds:uri="http://www.w3.org/XML/1998/namespace"/>
    <ds:schemaRef ds:uri="http://schemas.microsoft.com/office/2006/documentManagement/types"/>
    <ds:schemaRef ds:uri="http://schemas.openxmlformats.org/package/2006/metadata/core-properties"/>
    <ds:schemaRef ds:uri="8b529f77-48ab-4581-b468-93f09345b8aa"/>
    <ds:schemaRef ds:uri="http://purl.org/dc/elements/1.1/"/>
    <ds:schemaRef ds:uri="http://purl.org/dc/terms/"/>
    <ds:schemaRef ds:uri="http://schemas.microsoft.com/office/infopath/2007/PartnerControls"/>
    <ds:schemaRef ds:uri="2295e2e7-0eeb-498e-8716-217bb2ee6ee3"/>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B1F76A61-5CBF-46B3-9760-66C9F362D4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1FE425-EA36-4D8C-A967-84CE3BED24D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TechEd_2012_Template_16x9</Template>
  <TotalTime>14929</TotalTime>
  <Words>2510</Words>
  <Application>Microsoft Office PowerPoint</Application>
  <PresentationFormat>全屏显示(16:9)</PresentationFormat>
  <Paragraphs>399</Paragraphs>
  <Slides>35</Slides>
  <Notes>14</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52" baseType="lpstr">
      <vt:lpstr>Arial Unicode MS</vt:lpstr>
      <vt:lpstr>FrutigerNext LT Regular</vt:lpstr>
      <vt:lpstr>Gulim</vt:lpstr>
      <vt:lpstr>Lucida Grande</vt:lpstr>
      <vt:lpstr>MS PGothic</vt:lpstr>
      <vt:lpstr>MS PGothic</vt:lpstr>
      <vt:lpstr>黑体</vt:lpstr>
      <vt:lpstr>华文细黑</vt:lpstr>
      <vt:lpstr>宋体</vt:lpstr>
      <vt:lpstr>微软雅黑</vt:lpstr>
      <vt:lpstr>Arial</vt:lpstr>
      <vt:lpstr>Arial Narrow</vt:lpstr>
      <vt:lpstr>Calibri</vt:lpstr>
      <vt:lpstr>Segoe UI</vt:lpstr>
      <vt:lpstr>Wingdings</vt:lpstr>
      <vt:lpstr>1_TechEd_2012_Template_16x9</vt:lpstr>
      <vt:lpstr>Microsoft Visio Drawing</vt:lpstr>
      <vt:lpstr>PowerPoint 演示文稿</vt:lpstr>
      <vt:lpstr>PowerPoint 演示文稿</vt:lpstr>
      <vt:lpstr>Infinity v2概述</vt:lpstr>
      <vt:lpstr>存储面临的挑战</vt:lpstr>
      <vt:lpstr>存储面临的挑战</vt:lpstr>
      <vt:lpstr>存储面临的挑战</vt:lpstr>
      <vt:lpstr>Infinity v2应对存储挑战</vt:lpstr>
      <vt:lpstr>Infinity v2产品功能</vt:lpstr>
      <vt:lpstr>PowerPoint 演示文稿</vt:lpstr>
      <vt:lpstr>Infinity v2软件架构</vt:lpstr>
      <vt:lpstr>Share-Nothing设计</vt:lpstr>
      <vt:lpstr>副本数据保护策略（Replicas）</vt:lpstr>
      <vt:lpstr>纠删码数据保护（Erasure Code）</vt:lpstr>
      <vt:lpstr>统一全局缓存</vt:lpstr>
      <vt:lpstr>数据自动分层</vt:lpstr>
      <vt:lpstr>文件系统服务</vt:lpstr>
      <vt:lpstr>Volume服务</vt:lpstr>
      <vt:lpstr>对象存储服务</vt:lpstr>
      <vt:lpstr>全对称Web管理</vt:lpstr>
      <vt:lpstr>运维管理</vt:lpstr>
      <vt:lpstr>经济型组网</vt:lpstr>
      <vt:lpstr>经济型组网</vt:lpstr>
      <vt:lpstr>海量数据组网</vt:lpstr>
      <vt:lpstr>PowerPoint 演示文稿</vt:lpstr>
      <vt:lpstr>媒体行业</vt:lpstr>
      <vt:lpstr>云计算虚拟化</vt:lpstr>
      <vt:lpstr>云存储业务</vt:lpstr>
      <vt:lpstr>PowerPoint 演示文稿</vt:lpstr>
      <vt:lpstr>Infinity v2与OceanStor 9000对比</vt:lpstr>
      <vt:lpstr>Infinity v2与Isilon对比</vt:lpstr>
      <vt:lpstr>Infinity v2竞争优劣势</vt:lpstr>
      <vt:lpstr>Infinity v2性能指标</vt:lpstr>
      <vt:lpstr>PowerPoint 演示文稿</vt:lpstr>
      <vt:lpstr>Infinity融合云存储研发规划</vt:lpstr>
      <vt:lpstr>PowerPoint 演示文稿</vt:lpstr>
    </vt:vector>
  </TitlesOfParts>
  <Manager>&lt;Content Manager Name Here&gt;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面向诚信执法的大数据云平台</dc:title>
  <dc:subject>DANA</dc:subject>
  <dc:creator>Tim Xie</dc:creator>
  <cp:keywords>DANA</cp:keywords>
  <dc:description>DATATOM Co., Ltd.</dc:description>
  <cp:lastModifiedBy>Fuqifeng</cp:lastModifiedBy>
  <cp:revision>1212</cp:revision>
  <cp:lastPrinted>2010-05-11T05:02:34Z</cp:lastPrinted>
  <dcterms:created xsi:type="dcterms:W3CDTF">2012-03-23T02:48:52Z</dcterms:created>
  <dcterms:modified xsi:type="dcterms:W3CDTF">2018-12-01T01:19:59Z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 Venue">
    <vt:lpwstr>232;#Orange County Convention Center Orlando, FL|bd993e89-aa48-4695-84e0-3b53e88b1a79</vt:lpwstr>
  </property>
  <property fmtid="{D5CDD505-2E9C-101B-9397-08002B2CF9AE}" pid="5" name="Event Location">
    <vt:lpwstr>231;#Orlando|99ded043-d247-43a1-9b7a-028ecd66d1eb</vt:lpwstr>
  </property>
  <property fmtid="{D5CDD505-2E9C-101B-9397-08002B2CF9AE}" pid="6" name="Event1">
    <vt:lpwstr>126;#TechEd|ac8fad57-eb30-43a8-b5bd-05dcf2cf2246</vt:lpwstr>
  </property>
  <property fmtid="{D5CDD505-2E9C-101B-9397-08002B2CF9AE}" pid="7" name="Audience">
    <vt:lpwstr/>
  </property>
</Properties>
</file>